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4" r:id="rId15"/>
    <p:sldId id="275" r:id="rId16"/>
    <p:sldId id="282" r:id="rId17"/>
  </p:sldIdLst>
  <p:sldSz cx="9144000" cy="6858000" type="screen4x3"/>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316"/>
    <a:srgbClr val="6F6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ichelle Maldonado Santamaria" userId="a031147c-c1c0-43d8-b217-8749c4d83beb" providerId="ADAL" clId="{2E021B80-1654-44CB-9A63-1A3533C6F350}"/>
    <pc:docChg chg="custSel delSld modSld sldOrd delMainMaster">
      <pc:chgData name="Maria Michelle Maldonado Santamaria" userId="a031147c-c1c0-43d8-b217-8749c4d83beb" providerId="ADAL" clId="{2E021B80-1654-44CB-9A63-1A3533C6F350}" dt="2020-12-11T19:02:52.050" v="30" actId="47"/>
      <pc:docMkLst>
        <pc:docMk/>
      </pc:docMkLst>
      <pc:sldChg chg="modSp mod">
        <pc:chgData name="Maria Michelle Maldonado Santamaria" userId="a031147c-c1c0-43d8-b217-8749c4d83beb" providerId="ADAL" clId="{2E021B80-1654-44CB-9A63-1A3533C6F350}" dt="2020-12-11T19:01:26.036" v="19" actId="1076"/>
        <pc:sldMkLst>
          <pc:docMk/>
          <pc:sldMk cId="2125468353" sldId="271"/>
        </pc:sldMkLst>
        <pc:spChg chg="mod">
          <ac:chgData name="Maria Michelle Maldonado Santamaria" userId="a031147c-c1c0-43d8-b217-8749c4d83beb" providerId="ADAL" clId="{2E021B80-1654-44CB-9A63-1A3533C6F350}" dt="2020-12-11T19:01:26.036" v="19" actId="1076"/>
          <ac:spMkLst>
            <pc:docMk/>
            <pc:sldMk cId="2125468353" sldId="271"/>
            <ac:spMk id="5" creationId="{57D8D5A8-4DE1-40C4-A659-AB0C18C753BA}"/>
          </ac:spMkLst>
        </pc:spChg>
      </pc:sldChg>
      <pc:sldChg chg="del">
        <pc:chgData name="Maria Michelle Maldonado Santamaria" userId="a031147c-c1c0-43d8-b217-8749c4d83beb" providerId="ADAL" clId="{2E021B80-1654-44CB-9A63-1A3533C6F350}" dt="2020-12-11T19:02:52.050" v="30" actId="47"/>
        <pc:sldMkLst>
          <pc:docMk/>
          <pc:sldMk cId="3462788307" sldId="277"/>
        </pc:sldMkLst>
      </pc:sldChg>
      <pc:sldChg chg="del">
        <pc:chgData name="Maria Michelle Maldonado Santamaria" userId="a031147c-c1c0-43d8-b217-8749c4d83beb" providerId="ADAL" clId="{2E021B80-1654-44CB-9A63-1A3533C6F350}" dt="2020-12-11T19:02:50.676" v="29" actId="47"/>
        <pc:sldMkLst>
          <pc:docMk/>
          <pc:sldMk cId="2116725840" sldId="278"/>
        </pc:sldMkLst>
      </pc:sldChg>
      <pc:sldChg chg="del">
        <pc:chgData name="Maria Michelle Maldonado Santamaria" userId="a031147c-c1c0-43d8-b217-8749c4d83beb" providerId="ADAL" clId="{2E021B80-1654-44CB-9A63-1A3533C6F350}" dt="2020-12-11T19:01:59.864" v="20" actId="47"/>
        <pc:sldMkLst>
          <pc:docMk/>
          <pc:sldMk cId="220183902" sldId="279"/>
        </pc:sldMkLst>
      </pc:sldChg>
      <pc:sldChg chg="addSp delSp modSp mod ord">
        <pc:chgData name="Maria Michelle Maldonado Santamaria" userId="a031147c-c1c0-43d8-b217-8749c4d83beb" providerId="ADAL" clId="{2E021B80-1654-44CB-9A63-1A3533C6F350}" dt="2020-12-11T19:02:47.134" v="28" actId="1076"/>
        <pc:sldMkLst>
          <pc:docMk/>
          <pc:sldMk cId="3670566668" sldId="279"/>
        </pc:sldMkLst>
        <pc:spChg chg="del">
          <ac:chgData name="Maria Michelle Maldonado Santamaria" userId="a031147c-c1c0-43d8-b217-8749c4d83beb" providerId="ADAL" clId="{2E021B80-1654-44CB-9A63-1A3533C6F350}" dt="2020-12-11T19:02:21.045" v="24" actId="478"/>
          <ac:spMkLst>
            <pc:docMk/>
            <pc:sldMk cId="3670566668" sldId="279"/>
            <ac:spMk id="3" creationId="{00000000-0000-0000-0000-000000000000}"/>
          </ac:spMkLst>
        </pc:spChg>
        <pc:spChg chg="add mod">
          <ac:chgData name="Maria Michelle Maldonado Santamaria" userId="a031147c-c1c0-43d8-b217-8749c4d83beb" providerId="ADAL" clId="{2E021B80-1654-44CB-9A63-1A3533C6F350}" dt="2020-12-11T19:02:47.134" v="28" actId="1076"/>
          <ac:spMkLst>
            <pc:docMk/>
            <pc:sldMk cId="3670566668" sldId="279"/>
            <ac:spMk id="6" creationId="{F8FA88D1-5A5B-43E9-9D11-773C6C19F493}"/>
          </ac:spMkLst>
        </pc:spChg>
        <pc:spChg chg="add mod">
          <ac:chgData name="Maria Michelle Maldonado Santamaria" userId="a031147c-c1c0-43d8-b217-8749c4d83beb" providerId="ADAL" clId="{2E021B80-1654-44CB-9A63-1A3533C6F350}" dt="2020-12-11T19:02:43.189" v="27"/>
          <ac:spMkLst>
            <pc:docMk/>
            <pc:sldMk cId="3670566668" sldId="279"/>
            <ac:spMk id="7" creationId="{FBF4F8D9-A70C-4CAA-816A-AEB05DCF9521}"/>
          </ac:spMkLst>
        </pc:spChg>
        <pc:spChg chg="del">
          <ac:chgData name="Maria Michelle Maldonado Santamaria" userId="a031147c-c1c0-43d8-b217-8749c4d83beb" providerId="ADAL" clId="{2E021B80-1654-44CB-9A63-1A3533C6F350}" dt="2020-12-11T19:02:15.031" v="23" actId="478"/>
          <ac:spMkLst>
            <pc:docMk/>
            <pc:sldMk cId="3670566668" sldId="279"/>
            <ac:spMk id="9" creationId="{00000000-0000-0000-0000-000000000000}"/>
          </ac:spMkLst>
        </pc:spChg>
        <pc:picChg chg="del">
          <ac:chgData name="Maria Michelle Maldonado Santamaria" userId="a031147c-c1c0-43d8-b217-8749c4d83beb" providerId="ADAL" clId="{2E021B80-1654-44CB-9A63-1A3533C6F350}" dt="2020-12-11T19:02:22.677" v="25" actId="478"/>
          <ac:picMkLst>
            <pc:docMk/>
            <pc:sldMk cId="3670566668" sldId="279"/>
            <ac:picMk id="10" creationId="{00000000-0000-0000-0000-000000000000}"/>
          </ac:picMkLst>
        </pc:picChg>
      </pc:sldChg>
      <pc:sldMasterChg chg="del delSldLayout">
        <pc:chgData name="Maria Michelle Maldonado Santamaria" userId="a031147c-c1c0-43d8-b217-8749c4d83beb" providerId="ADAL" clId="{2E021B80-1654-44CB-9A63-1A3533C6F350}" dt="2020-12-11T19:02:52.050" v="30" actId="47"/>
        <pc:sldMasterMkLst>
          <pc:docMk/>
          <pc:sldMasterMk cId="1006798831" sldId="2147483660"/>
        </pc:sldMasterMkLst>
        <pc:sldLayoutChg chg="del">
          <pc:chgData name="Maria Michelle Maldonado Santamaria" userId="a031147c-c1c0-43d8-b217-8749c4d83beb" providerId="ADAL" clId="{2E021B80-1654-44CB-9A63-1A3533C6F350}" dt="2020-12-11T19:02:52.050" v="30" actId="47"/>
          <pc:sldLayoutMkLst>
            <pc:docMk/>
            <pc:sldMasterMk cId="1006798831" sldId="2147483660"/>
            <pc:sldLayoutMk cId="58577422" sldId="2147483661"/>
          </pc:sldLayoutMkLst>
        </pc:sldLayoutChg>
        <pc:sldLayoutChg chg="del">
          <pc:chgData name="Maria Michelle Maldonado Santamaria" userId="a031147c-c1c0-43d8-b217-8749c4d83beb" providerId="ADAL" clId="{2E021B80-1654-44CB-9A63-1A3533C6F350}" dt="2020-12-11T19:02:52.050" v="30" actId="47"/>
          <pc:sldLayoutMkLst>
            <pc:docMk/>
            <pc:sldMasterMk cId="1006798831" sldId="2147483660"/>
            <pc:sldLayoutMk cId="1003729655" sldId="2147483662"/>
          </pc:sldLayoutMkLst>
        </pc:sldLayoutChg>
        <pc:sldLayoutChg chg="del">
          <pc:chgData name="Maria Michelle Maldonado Santamaria" userId="a031147c-c1c0-43d8-b217-8749c4d83beb" providerId="ADAL" clId="{2E021B80-1654-44CB-9A63-1A3533C6F350}" dt="2020-12-11T19:02:52.050" v="30" actId="47"/>
          <pc:sldLayoutMkLst>
            <pc:docMk/>
            <pc:sldMasterMk cId="1006798831" sldId="2147483660"/>
            <pc:sldLayoutMk cId="1192114437" sldId="2147483663"/>
          </pc:sldLayoutMkLst>
        </pc:sldLayoutChg>
        <pc:sldLayoutChg chg="del">
          <pc:chgData name="Maria Michelle Maldonado Santamaria" userId="a031147c-c1c0-43d8-b217-8749c4d83beb" providerId="ADAL" clId="{2E021B80-1654-44CB-9A63-1A3533C6F350}" dt="2020-12-11T19:02:52.050" v="30" actId="47"/>
          <pc:sldLayoutMkLst>
            <pc:docMk/>
            <pc:sldMasterMk cId="1006798831" sldId="2147483660"/>
            <pc:sldLayoutMk cId="3448213905" sldId="2147483664"/>
          </pc:sldLayoutMkLst>
        </pc:sldLayoutChg>
      </pc:sldMasterChg>
    </pc:docChg>
  </pc:docChgLst>
  <pc:docChgLst>
    <pc:chgData name="Fernando Francisco Anduray Zelaya" userId="7977e19f-43ab-4c0d-81d7-863a262cd874" providerId="ADAL" clId="{C969B081-B45B-4AE4-B342-580EC009A157}"/>
    <pc:docChg chg="delSld">
      <pc:chgData name="Fernando Francisco Anduray Zelaya" userId="7977e19f-43ab-4c0d-81d7-863a262cd874" providerId="ADAL" clId="{C969B081-B45B-4AE4-B342-580EC009A157}" dt="2021-05-10T20:17:57.426" v="1" actId="47"/>
      <pc:docMkLst>
        <pc:docMk/>
      </pc:docMkLst>
      <pc:sldChg chg="del">
        <pc:chgData name="Fernando Francisco Anduray Zelaya" userId="7977e19f-43ab-4c0d-81d7-863a262cd874" providerId="ADAL" clId="{C969B081-B45B-4AE4-B342-580EC009A157}" dt="2021-05-10T20:17:52.681" v="0" actId="47"/>
        <pc:sldMkLst>
          <pc:docMk/>
          <pc:sldMk cId="1956228943" sldId="272"/>
        </pc:sldMkLst>
      </pc:sldChg>
      <pc:sldChg chg="del">
        <pc:chgData name="Fernando Francisco Anduray Zelaya" userId="7977e19f-43ab-4c0d-81d7-863a262cd874" providerId="ADAL" clId="{C969B081-B45B-4AE4-B342-580EC009A157}" dt="2021-05-10T20:17:57.426" v="1" actId="47"/>
        <pc:sldMkLst>
          <pc:docMk/>
          <pc:sldMk cId="3028836289" sldId="2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4ED6F-04E8-4F64-8A8B-5BD616B98740}"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HN"/>
        </a:p>
      </dgm:t>
    </dgm:pt>
    <dgm:pt modelId="{C8D5A01E-8809-4FAF-9A69-3A01AB375D3E}">
      <dgm:prSet phldrT="[Texto]" custT="1"/>
      <dgm:spPr/>
      <dgm:t>
        <a:bodyPr/>
        <a:lstStyle/>
        <a:p>
          <a:r>
            <a:rPr lang="es-MX" sz="1800" dirty="0"/>
            <a:t>MAI</a:t>
          </a:r>
          <a:endParaRPr lang="es-HN" sz="1800" dirty="0"/>
        </a:p>
      </dgm:t>
    </dgm:pt>
    <dgm:pt modelId="{65A2D255-4F91-43E5-B98A-483A562229F9}" type="parTrans" cxnId="{05BAD67B-AF3B-42BB-AA35-15E78309D9F5}">
      <dgm:prSet/>
      <dgm:spPr/>
      <dgm:t>
        <a:bodyPr/>
        <a:lstStyle/>
        <a:p>
          <a:endParaRPr lang="es-HN"/>
        </a:p>
      </dgm:t>
    </dgm:pt>
    <dgm:pt modelId="{372FD8B8-7D24-49E2-B19D-3D4CB9B1E431}" type="sibTrans" cxnId="{05BAD67B-AF3B-42BB-AA35-15E78309D9F5}">
      <dgm:prSet/>
      <dgm:spPr/>
      <dgm:t>
        <a:bodyPr/>
        <a:lstStyle/>
        <a:p>
          <a:endParaRPr lang="es-HN"/>
        </a:p>
      </dgm:t>
    </dgm:pt>
    <dgm:pt modelId="{B353D752-2D42-4DAF-ADE9-58817CF135A2}">
      <dgm:prSet phldrT="[Texto]"/>
      <dgm:spPr/>
      <dgm:t>
        <a:bodyPr/>
        <a:lstStyle/>
        <a:p>
          <a:r>
            <a:rPr lang="es-HN" dirty="0">
              <a:latin typeface="Arial" panose="020B0604020202020204" pitchFamily="34" charset="0"/>
              <a:cs typeface="Arial" panose="020B0604020202020204" pitchFamily="34" charset="0"/>
            </a:rPr>
            <a:t>Es la responsable por tomar decisiones principales sobre las políticas y gobierno de la entidad.</a:t>
          </a:r>
          <a:endParaRPr lang="es-HN" dirty="0"/>
        </a:p>
      </dgm:t>
    </dgm:pt>
    <dgm:pt modelId="{BA5E5252-A6CA-4196-A7FB-03E6F4BFD998}" type="parTrans" cxnId="{C41CB4E7-2BB4-4C2F-8C42-E5526407F68F}">
      <dgm:prSet/>
      <dgm:spPr/>
      <dgm:t>
        <a:bodyPr/>
        <a:lstStyle/>
        <a:p>
          <a:endParaRPr lang="es-HN"/>
        </a:p>
      </dgm:t>
    </dgm:pt>
    <dgm:pt modelId="{D52906C4-0A64-43CD-8032-2621E195E33F}" type="sibTrans" cxnId="{C41CB4E7-2BB4-4C2F-8C42-E5526407F68F}">
      <dgm:prSet/>
      <dgm:spPr/>
      <dgm:t>
        <a:bodyPr/>
        <a:lstStyle/>
        <a:p>
          <a:endParaRPr lang="es-HN"/>
        </a:p>
      </dgm:t>
    </dgm:pt>
    <dgm:pt modelId="{C9770253-9C45-43D8-87BB-0C06C411CFB4}">
      <dgm:prSet phldrT="[Texto]" custT="1"/>
      <dgm:spPr/>
      <dgm:t>
        <a:bodyPr/>
        <a:lstStyle/>
        <a:p>
          <a:r>
            <a:rPr lang="es-MX" sz="1800" dirty="0"/>
            <a:t>MAE</a:t>
          </a:r>
          <a:endParaRPr lang="es-HN" sz="1800" dirty="0"/>
        </a:p>
      </dgm:t>
    </dgm:pt>
    <dgm:pt modelId="{3AD5CEA0-6D1F-442C-9B53-71E9DB79FA79}" type="parTrans" cxnId="{FDE1EBE5-A6AD-41A3-9A7E-978370F87264}">
      <dgm:prSet/>
      <dgm:spPr/>
      <dgm:t>
        <a:bodyPr/>
        <a:lstStyle/>
        <a:p>
          <a:endParaRPr lang="es-HN"/>
        </a:p>
      </dgm:t>
    </dgm:pt>
    <dgm:pt modelId="{18788846-6F68-4595-8C5A-5E3E685A6424}" type="sibTrans" cxnId="{FDE1EBE5-A6AD-41A3-9A7E-978370F87264}">
      <dgm:prSet/>
      <dgm:spPr/>
      <dgm:t>
        <a:bodyPr/>
        <a:lstStyle/>
        <a:p>
          <a:endParaRPr lang="es-HN"/>
        </a:p>
      </dgm:t>
    </dgm:pt>
    <dgm:pt modelId="{5DCE6ECB-14AD-4E7C-BFBD-4D82BF5F690C}">
      <dgm:prSet phldrT="[Texto]"/>
      <dgm:spPr/>
      <dgm:t>
        <a:bodyPr/>
        <a:lstStyle/>
        <a:p>
          <a:r>
            <a:rPr lang="es-HN" dirty="0">
              <a:latin typeface="Arial" panose="020B0604020202020204" pitchFamily="34" charset="0"/>
              <a:cs typeface="Arial" panose="020B0604020202020204" pitchFamily="34" charset="0"/>
            </a:rPr>
            <a:t>Es la responsable por diseñar una estrategia adecuada para la gestión de riesgos, fija la estrategia y la implanta, define el nivel de riesgo aceptado.</a:t>
          </a:r>
          <a:endParaRPr lang="es-HN" dirty="0"/>
        </a:p>
      </dgm:t>
    </dgm:pt>
    <dgm:pt modelId="{B17DA956-5019-4683-8BEF-F2B582DDDD2F}" type="parTrans" cxnId="{A39684DB-373D-4082-B523-D3F90AA9A725}">
      <dgm:prSet/>
      <dgm:spPr/>
      <dgm:t>
        <a:bodyPr/>
        <a:lstStyle/>
        <a:p>
          <a:endParaRPr lang="es-HN"/>
        </a:p>
      </dgm:t>
    </dgm:pt>
    <dgm:pt modelId="{B2BE8CC7-2806-4D6B-B6DA-B4CF5E8D68F0}" type="sibTrans" cxnId="{A39684DB-373D-4082-B523-D3F90AA9A725}">
      <dgm:prSet/>
      <dgm:spPr/>
      <dgm:t>
        <a:bodyPr/>
        <a:lstStyle/>
        <a:p>
          <a:endParaRPr lang="es-HN"/>
        </a:p>
      </dgm:t>
    </dgm:pt>
    <dgm:pt modelId="{29FBBAF6-C530-4CD5-BBEF-641449BEBBD1}">
      <dgm:prSet phldrT="[Texto]" custT="1"/>
      <dgm:spPr/>
      <dgm:t>
        <a:bodyPr/>
        <a:lstStyle/>
        <a:p>
          <a:r>
            <a:rPr lang="es-MX" sz="1400" dirty="0"/>
            <a:t>Responsables jerárquicos</a:t>
          </a:r>
          <a:endParaRPr lang="es-HN" sz="1400" dirty="0"/>
        </a:p>
      </dgm:t>
    </dgm:pt>
    <dgm:pt modelId="{37929162-183A-43F9-9C53-FFD1B001F870}" type="parTrans" cxnId="{55037779-BC61-4B16-A5CD-D8121F3C68B5}">
      <dgm:prSet/>
      <dgm:spPr/>
      <dgm:t>
        <a:bodyPr/>
        <a:lstStyle/>
        <a:p>
          <a:endParaRPr lang="es-HN"/>
        </a:p>
      </dgm:t>
    </dgm:pt>
    <dgm:pt modelId="{8133F0F0-0876-4A28-A4B2-E79FC2F76DAB}" type="sibTrans" cxnId="{55037779-BC61-4B16-A5CD-D8121F3C68B5}">
      <dgm:prSet/>
      <dgm:spPr/>
      <dgm:t>
        <a:bodyPr/>
        <a:lstStyle/>
        <a:p>
          <a:endParaRPr lang="es-HN"/>
        </a:p>
      </dgm:t>
    </dgm:pt>
    <dgm:pt modelId="{72F49F76-483F-4D11-AFDD-B36405991FD8}">
      <dgm:prSet phldrT="[Texto]"/>
      <dgm:spPr/>
      <dgm:t>
        <a:bodyPr/>
        <a:lstStyle/>
        <a:p>
          <a:r>
            <a:rPr lang="es-HN" dirty="0">
              <a:latin typeface="Arial" panose="020B0604020202020204" pitchFamily="34" charset="0"/>
              <a:cs typeface="Arial" panose="020B0604020202020204" pitchFamily="34" charset="0"/>
            </a:rPr>
            <a:t>Son los responsables por  gestionar los riesgos institucionales con el fin de minimizar la probabilidad de ocurrencia y reducir el impacto que pueda provocar en la entidad.</a:t>
          </a:r>
          <a:endParaRPr lang="es-HN" dirty="0"/>
        </a:p>
      </dgm:t>
    </dgm:pt>
    <dgm:pt modelId="{FD500844-78BB-4561-898E-C3A475FE3BC9}" type="parTrans" cxnId="{4060AF73-FCB8-4DFC-A493-AC81827813E9}">
      <dgm:prSet/>
      <dgm:spPr/>
      <dgm:t>
        <a:bodyPr/>
        <a:lstStyle/>
        <a:p>
          <a:endParaRPr lang="es-HN"/>
        </a:p>
      </dgm:t>
    </dgm:pt>
    <dgm:pt modelId="{F6EB298A-112D-4553-8154-506DDE9246F6}" type="sibTrans" cxnId="{4060AF73-FCB8-4DFC-A493-AC81827813E9}">
      <dgm:prSet/>
      <dgm:spPr/>
      <dgm:t>
        <a:bodyPr/>
        <a:lstStyle/>
        <a:p>
          <a:endParaRPr lang="es-HN"/>
        </a:p>
      </dgm:t>
    </dgm:pt>
    <dgm:pt modelId="{035C0624-D992-4C22-9102-069C07339240}" type="pres">
      <dgm:prSet presAssocID="{DA74ED6F-04E8-4F64-8A8B-5BD616B98740}" presName="linearFlow" presStyleCnt="0">
        <dgm:presLayoutVars>
          <dgm:dir/>
          <dgm:animLvl val="lvl"/>
          <dgm:resizeHandles val="exact"/>
        </dgm:presLayoutVars>
      </dgm:prSet>
      <dgm:spPr/>
    </dgm:pt>
    <dgm:pt modelId="{BC67F06C-91A3-42BE-86AF-E8A575FC1C8B}" type="pres">
      <dgm:prSet presAssocID="{C8D5A01E-8809-4FAF-9A69-3A01AB375D3E}" presName="composite" presStyleCnt="0"/>
      <dgm:spPr/>
    </dgm:pt>
    <dgm:pt modelId="{EDCC4F12-FCE3-4D00-8810-35C610F75C7E}" type="pres">
      <dgm:prSet presAssocID="{C8D5A01E-8809-4FAF-9A69-3A01AB375D3E}" presName="parentText" presStyleLbl="alignNode1" presStyleIdx="0" presStyleCnt="3">
        <dgm:presLayoutVars>
          <dgm:chMax val="1"/>
          <dgm:bulletEnabled val="1"/>
        </dgm:presLayoutVars>
      </dgm:prSet>
      <dgm:spPr/>
    </dgm:pt>
    <dgm:pt modelId="{E82D20C4-11CC-42C5-BD44-D42487CDF4EB}" type="pres">
      <dgm:prSet presAssocID="{C8D5A01E-8809-4FAF-9A69-3A01AB375D3E}" presName="descendantText" presStyleLbl="alignAcc1" presStyleIdx="0" presStyleCnt="3">
        <dgm:presLayoutVars>
          <dgm:bulletEnabled val="1"/>
        </dgm:presLayoutVars>
      </dgm:prSet>
      <dgm:spPr/>
    </dgm:pt>
    <dgm:pt modelId="{9769D1ED-92CC-4FCF-80E8-AFE0A4A72867}" type="pres">
      <dgm:prSet presAssocID="{372FD8B8-7D24-49E2-B19D-3D4CB9B1E431}" presName="sp" presStyleCnt="0"/>
      <dgm:spPr/>
    </dgm:pt>
    <dgm:pt modelId="{28BE3C7D-1109-48CE-94BC-D7053F6945C7}" type="pres">
      <dgm:prSet presAssocID="{C9770253-9C45-43D8-87BB-0C06C411CFB4}" presName="composite" presStyleCnt="0"/>
      <dgm:spPr/>
    </dgm:pt>
    <dgm:pt modelId="{6E6BCB43-6DEE-4ABB-8A5C-0798520D719A}" type="pres">
      <dgm:prSet presAssocID="{C9770253-9C45-43D8-87BB-0C06C411CFB4}" presName="parentText" presStyleLbl="alignNode1" presStyleIdx="1" presStyleCnt="3">
        <dgm:presLayoutVars>
          <dgm:chMax val="1"/>
          <dgm:bulletEnabled val="1"/>
        </dgm:presLayoutVars>
      </dgm:prSet>
      <dgm:spPr/>
    </dgm:pt>
    <dgm:pt modelId="{018F4E9D-2244-450D-ACF3-39919117758D}" type="pres">
      <dgm:prSet presAssocID="{C9770253-9C45-43D8-87BB-0C06C411CFB4}" presName="descendantText" presStyleLbl="alignAcc1" presStyleIdx="1" presStyleCnt="3">
        <dgm:presLayoutVars>
          <dgm:bulletEnabled val="1"/>
        </dgm:presLayoutVars>
      </dgm:prSet>
      <dgm:spPr/>
    </dgm:pt>
    <dgm:pt modelId="{2558C996-7B92-4B93-96B3-39922659BC2F}" type="pres">
      <dgm:prSet presAssocID="{18788846-6F68-4595-8C5A-5E3E685A6424}" presName="sp" presStyleCnt="0"/>
      <dgm:spPr/>
    </dgm:pt>
    <dgm:pt modelId="{A3B40FFE-56F6-4F61-92C7-2F21B1CD08F2}" type="pres">
      <dgm:prSet presAssocID="{29FBBAF6-C530-4CD5-BBEF-641449BEBBD1}" presName="composite" presStyleCnt="0"/>
      <dgm:spPr/>
    </dgm:pt>
    <dgm:pt modelId="{1C3F061A-0559-4A32-99F9-5C9E68D7F42B}" type="pres">
      <dgm:prSet presAssocID="{29FBBAF6-C530-4CD5-BBEF-641449BEBBD1}" presName="parentText" presStyleLbl="alignNode1" presStyleIdx="2" presStyleCnt="3">
        <dgm:presLayoutVars>
          <dgm:chMax val="1"/>
          <dgm:bulletEnabled val="1"/>
        </dgm:presLayoutVars>
      </dgm:prSet>
      <dgm:spPr/>
    </dgm:pt>
    <dgm:pt modelId="{6863CECE-4DF6-4211-BBB7-1CB2B6F39F6A}" type="pres">
      <dgm:prSet presAssocID="{29FBBAF6-C530-4CD5-BBEF-641449BEBBD1}" presName="descendantText" presStyleLbl="alignAcc1" presStyleIdx="2" presStyleCnt="3">
        <dgm:presLayoutVars>
          <dgm:bulletEnabled val="1"/>
        </dgm:presLayoutVars>
      </dgm:prSet>
      <dgm:spPr/>
    </dgm:pt>
  </dgm:ptLst>
  <dgm:cxnLst>
    <dgm:cxn modelId="{04279960-FE7E-4CAF-8236-56E5E44737E0}" type="presOf" srcId="{B353D752-2D42-4DAF-ADE9-58817CF135A2}" destId="{E82D20C4-11CC-42C5-BD44-D42487CDF4EB}" srcOrd="0" destOrd="0" presId="urn:microsoft.com/office/officeart/2005/8/layout/chevron2"/>
    <dgm:cxn modelId="{4060AF73-FCB8-4DFC-A493-AC81827813E9}" srcId="{29FBBAF6-C530-4CD5-BBEF-641449BEBBD1}" destId="{72F49F76-483F-4D11-AFDD-B36405991FD8}" srcOrd="0" destOrd="0" parTransId="{FD500844-78BB-4561-898E-C3A475FE3BC9}" sibTransId="{F6EB298A-112D-4553-8154-506DDE9246F6}"/>
    <dgm:cxn modelId="{55037779-BC61-4B16-A5CD-D8121F3C68B5}" srcId="{DA74ED6F-04E8-4F64-8A8B-5BD616B98740}" destId="{29FBBAF6-C530-4CD5-BBEF-641449BEBBD1}" srcOrd="2" destOrd="0" parTransId="{37929162-183A-43F9-9C53-FFD1B001F870}" sibTransId="{8133F0F0-0876-4A28-A4B2-E79FC2F76DAB}"/>
    <dgm:cxn modelId="{05BAD67B-AF3B-42BB-AA35-15E78309D9F5}" srcId="{DA74ED6F-04E8-4F64-8A8B-5BD616B98740}" destId="{C8D5A01E-8809-4FAF-9A69-3A01AB375D3E}" srcOrd="0" destOrd="0" parTransId="{65A2D255-4F91-43E5-B98A-483A562229F9}" sibTransId="{372FD8B8-7D24-49E2-B19D-3D4CB9B1E431}"/>
    <dgm:cxn modelId="{7CD9CC8F-2DBA-4977-A543-858A4DB7CEF5}" type="presOf" srcId="{29FBBAF6-C530-4CD5-BBEF-641449BEBBD1}" destId="{1C3F061A-0559-4A32-99F9-5C9E68D7F42B}" srcOrd="0" destOrd="0" presId="urn:microsoft.com/office/officeart/2005/8/layout/chevron2"/>
    <dgm:cxn modelId="{B58B8998-0E18-4343-830F-BAF74B3796FA}" type="presOf" srcId="{C8D5A01E-8809-4FAF-9A69-3A01AB375D3E}" destId="{EDCC4F12-FCE3-4D00-8810-35C610F75C7E}" srcOrd="0" destOrd="0" presId="urn:microsoft.com/office/officeart/2005/8/layout/chevron2"/>
    <dgm:cxn modelId="{D99D86B6-AA53-4A49-9CCD-0B25B337C486}" type="presOf" srcId="{72F49F76-483F-4D11-AFDD-B36405991FD8}" destId="{6863CECE-4DF6-4211-BBB7-1CB2B6F39F6A}" srcOrd="0" destOrd="0" presId="urn:microsoft.com/office/officeart/2005/8/layout/chevron2"/>
    <dgm:cxn modelId="{78755FDA-37FC-45FD-8579-7C5DA0EC99B9}" type="presOf" srcId="{5DCE6ECB-14AD-4E7C-BFBD-4D82BF5F690C}" destId="{018F4E9D-2244-450D-ACF3-39919117758D}" srcOrd="0" destOrd="0" presId="urn:microsoft.com/office/officeart/2005/8/layout/chevron2"/>
    <dgm:cxn modelId="{A39684DB-373D-4082-B523-D3F90AA9A725}" srcId="{C9770253-9C45-43D8-87BB-0C06C411CFB4}" destId="{5DCE6ECB-14AD-4E7C-BFBD-4D82BF5F690C}" srcOrd="0" destOrd="0" parTransId="{B17DA956-5019-4683-8BEF-F2B582DDDD2F}" sibTransId="{B2BE8CC7-2806-4D6B-B6DA-B4CF5E8D68F0}"/>
    <dgm:cxn modelId="{FDE1EBE5-A6AD-41A3-9A7E-978370F87264}" srcId="{DA74ED6F-04E8-4F64-8A8B-5BD616B98740}" destId="{C9770253-9C45-43D8-87BB-0C06C411CFB4}" srcOrd="1" destOrd="0" parTransId="{3AD5CEA0-6D1F-442C-9B53-71E9DB79FA79}" sibTransId="{18788846-6F68-4595-8C5A-5E3E685A6424}"/>
    <dgm:cxn modelId="{C41CB4E7-2BB4-4C2F-8C42-E5526407F68F}" srcId="{C8D5A01E-8809-4FAF-9A69-3A01AB375D3E}" destId="{B353D752-2D42-4DAF-ADE9-58817CF135A2}" srcOrd="0" destOrd="0" parTransId="{BA5E5252-A6CA-4196-A7FB-03E6F4BFD998}" sibTransId="{D52906C4-0A64-43CD-8032-2621E195E33F}"/>
    <dgm:cxn modelId="{BDAA57E8-08DA-48F7-A8EA-F405B9151FB7}" type="presOf" srcId="{DA74ED6F-04E8-4F64-8A8B-5BD616B98740}" destId="{035C0624-D992-4C22-9102-069C07339240}" srcOrd="0" destOrd="0" presId="urn:microsoft.com/office/officeart/2005/8/layout/chevron2"/>
    <dgm:cxn modelId="{DEFEE1FD-8068-41A9-AFD2-9D60F63A8481}" type="presOf" srcId="{C9770253-9C45-43D8-87BB-0C06C411CFB4}" destId="{6E6BCB43-6DEE-4ABB-8A5C-0798520D719A}" srcOrd="0" destOrd="0" presId="urn:microsoft.com/office/officeart/2005/8/layout/chevron2"/>
    <dgm:cxn modelId="{45E0C105-4FED-434C-A950-F7FA56F6BD76}" type="presParOf" srcId="{035C0624-D992-4C22-9102-069C07339240}" destId="{BC67F06C-91A3-42BE-86AF-E8A575FC1C8B}" srcOrd="0" destOrd="0" presId="urn:microsoft.com/office/officeart/2005/8/layout/chevron2"/>
    <dgm:cxn modelId="{E9C0BB39-CFCC-4D67-B8A5-AB4B14860E6A}" type="presParOf" srcId="{BC67F06C-91A3-42BE-86AF-E8A575FC1C8B}" destId="{EDCC4F12-FCE3-4D00-8810-35C610F75C7E}" srcOrd="0" destOrd="0" presId="urn:microsoft.com/office/officeart/2005/8/layout/chevron2"/>
    <dgm:cxn modelId="{66260753-C42C-4B8D-8CD8-266ECD2D7481}" type="presParOf" srcId="{BC67F06C-91A3-42BE-86AF-E8A575FC1C8B}" destId="{E82D20C4-11CC-42C5-BD44-D42487CDF4EB}" srcOrd="1" destOrd="0" presId="urn:microsoft.com/office/officeart/2005/8/layout/chevron2"/>
    <dgm:cxn modelId="{361B2F2F-1A4B-47EB-AD1F-B4D3441D7146}" type="presParOf" srcId="{035C0624-D992-4C22-9102-069C07339240}" destId="{9769D1ED-92CC-4FCF-80E8-AFE0A4A72867}" srcOrd="1" destOrd="0" presId="urn:microsoft.com/office/officeart/2005/8/layout/chevron2"/>
    <dgm:cxn modelId="{6CBD8AD2-3482-4F76-A01D-DD7CB04B9748}" type="presParOf" srcId="{035C0624-D992-4C22-9102-069C07339240}" destId="{28BE3C7D-1109-48CE-94BC-D7053F6945C7}" srcOrd="2" destOrd="0" presId="urn:microsoft.com/office/officeart/2005/8/layout/chevron2"/>
    <dgm:cxn modelId="{F41F7ADA-4D43-4153-95B3-27CAB3AD612C}" type="presParOf" srcId="{28BE3C7D-1109-48CE-94BC-D7053F6945C7}" destId="{6E6BCB43-6DEE-4ABB-8A5C-0798520D719A}" srcOrd="0" destOrd="0" presId="urn:microsoft.com/office/officeart/2005/8/layout/chevron2"/>
    <dgm:cxn modelId="{DFAEACD0-AFBE-41B5-91D9-EC60C8038ED8}" type="presParOf" srcId="{28BE3C7D-1109-48CE-94BC-D7053F6945C7}" destId="{018F4E9D-2244-450D-ACF3-39919117758D}" srcOrd="1" destOrd="0" presId="urn:microsoft.com/office/officeart/2005/8/layout/chevron2"/>
    <dgm:cxn modelId="{57BB7E81-036A-43EC-8F3A-1C6C77719B49}" type="presParOf" srcId="{035C0624-D992-4C22-9102-069C07339240}" destId="{2558C996-7B92-4B93-96B3-39922659BC2F}" srcOrd="3" destOrd="0" presId="urn:microsoft.com/office/officeart/2005/8/layout/chevron2"/>
    <dgm:cxn modelId="{6B843A32-FBC1-408C-9725-F0FE550403C0}" type="presParOf" srcId="{035C0624-D992-4C22-9102-069C07339240}" destId="{A3B40FFE-56F6-4F61-92C7-2F21B1CD08F2}" srcOrd="4" destOrd="0" presId="urn:microsoft.com/office/officeart/2005/8/layout/chevron2"/>
    <dgm:cxn modelId="{01276602-064C-4601-998E-90A533C7E99B}" type="presParOf" srcId="{A3B40FFE-56F6-4F61-92C7-2F21B1CD08F2}" destId="{1C3F061A-0559-4A32-99F9-5C9E68D7F42B}" srcOrd="0" destOrd="0" presId="urn:microsoft.com/office/officeart/2005/8/layout/chevron2"/>
    <dgm:cxn modelId="{C2CC0E66-4BC5-4634-A7BB-6C492E438315}" type="presParOf" srcId="{A3B40FFE-56F6-4F61-92C7-2F21B1CD08F2}" destId="{6863CECE-4DF6-4211-BBB7-1CB2B6F39F6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74F1B-1A2F-4445-96B5-CEACCF38F5EB}" type="doc">
      <dgm:prSet loTypeId="urn:microsoft.com/office/officeart/2005/8/layout/hProcess9" loCatId="process" qsTypeId="urn:microsoft.com/office/officeart/2005/8/quickstyle/simple1" qsCatId="simple" csTypeId="urn:microsoft.com/office/officeart/2005/8/colors/colorful1" csCatId="colorful" phldr="1"/>
      <dgm:spPr/>
    </dgm:pt>
    <dgm:pt modelId="{7479CFB7-F176-4963-8248-F6C0B83FB4E8}">
      <dgm:prSet phldrT="[Texto]"/>
      <dgm:spPr/>
      <dgm:t>
        <a:bodyPr/>
        <a:lstStyle/>
        <a:p>
          <a:r>
            <a:rPr lang="es-MX" dirty="0"/>
            <a:t>Identificación de eventos</a:t>
          </a:r>
          <a:endParaRPr lang="es-HN" dirty="0"/>
        </a:p>
      </dgm:t>
    </dgm:pt>
    <dgm:pt modelId="{3649DA6B-BFA7-4261-B91D-5AD04BE76F7F}" type="parTrans" cxnId="{67A477D8-32E7-44F7-B5E1-466C750B0FE4}">
      <dgm:prSet/>
      <dgm:spPr/>
      <dgm:t>
        <a:bodyPr/>
        <a:lstStyle/>
        <a:p>
          <a:endParaRPr lang="es-HN"/>
        </a:p>
      </dgm:t>
    </dgm:pt>
    <dgm:pt modelId="{D70C1379-01B4-4E69-BE38-4B9135AB81BE}" type="sibTrans" cxnId="{67A477D8-32E7-44F7-B5E1-466C750B0FE4}">
      <dgm:prSet/>
      <dgm:spPr/>
      <dgm:t>
        <a:bodyPr/>
        <a:lstStyle/>
        <a:p>
          <a:endParaRPr lang="es-HN"/>
        </a:p>
      </dgm:t>
    </dgm:pt>
    <dgm:pt modelId="{E2EDDF20-F51E-4FFB-BA1D-692F6B935C32}">
      <dgm:prSet phldrT="[Texto]"/>
      <dgm:spPr/>
      <dgm:t>
        <a:bodyPr/>
        <a:lstStyle/>
        <a:p>
          <a:r>
            <a:rPr lang="es-MX" dirty="0"/>
            <a:t>Evaluación y valorización </a:t>
          </a:r>
          <a:endParaRPr lang="es-HN" dirty="0"/>
        </a:p>
      </dgm:t>
    </dgm:pt>
    <dgm:pt modelId="{3FB14B02-EBBB-40F0-9690-A2776D3136C3}" type="parTrans" cxnId="{08AAB0C7-953F-4C5F-8BFD-E3E82677AB3A}">
      <dgm:prSet/>
      <dgm:spPr/>
      <dgm:t>
        <a:bodyPr/>
        <a:lstStyle/>
        <a:p>
          <a:endParaRPr lang="es-HN"/>
        </a:p>
      </dgm:t>
    </dgm:pt>
    <dgm:pt modelId="{8422A10F-1945-482F-B3F3-C2C34BCB613C}" type="sibTrans" cxnId="{08AAB0C7-953F-4C5F-8BFD-E3E82677AB3A}">
      <dgm:prSet/>
      <dgm:spPr/>
      <dgm:t>
        <a:bodyPr/>
        <a:lstStyle/>
        <a:p>
          <a:endParaRPr lang="es-HN"/>
        </a:p>
      </dgm:t>
    </dgm:pt>
    <dgm:pt modelId="{19CC6AEE-C21A-48A8-A271-D7898E6E82C2}">
      <dgm:prSet phldrT="[Texto]"/>
      <dgm:spPr/>
      <dgm:t>
        <a:bodyPr/>
        <a:lstStyle/>
        <a:p>
          <a:r>
            <a:rPr lang="es-MX" dirty="0"/>
            <a:t>Indicadores claves de riesgo</a:t>
          </a:r>
          <a:endParaRPr lang="es-HN" dirty="0"/>
        </a:p>
      </dgm:t>
    </dgm:pt>
    <dgm:pt modelId="{60E54EAB-DA7A-4700-8BD0-0807D6E662E4}" type="parTrans" cxnId="{71C5CCA5-3CFA-4E14-91C1-79DCD0F2E54D}">
      <dgm:prSet/>
      <dgm:spPr/>
      <dgm:t>
        <a:bodyPr/>
        <a:lstStyle/>
        <a:p>
          <a:endParaRPr lang="es-HN"/>
        </a:p>
      </dgm:t>
    </dgm:pt>
    <dgm:pt modelId="{39BA6B6E-5521-4C47-8F38-56817C8B341D}" type="sibTrans" cxnId="{71C5CCA5-3CFA-4E14-91C1-79DCD0F2E54D}">
      <dgm:prSet/>
      <dgm:spPr/>
      <dgm:t>
        <a:bodyPr/>
        <a:lstStyle/>
        <a:p>
          <a:endParaRPr lang="es-HN"/>
        </a:p>
      </dgm:t>
    </dgm:pt>
    <dgm:pt modelId="{8BC27E91-C21D-45EE-8014-71ADE3FBEAA6}">
      <dgm:prSet phldrT="[Texto]"/>
      <dgm:spPr/>
      <dgm:t>
        <a:bodyPr/>
        <a:lstStyle/>
        <a:p>
          <a:r>
            <a:rPr lang="es-MX" dirty="0"/>
            <a:t>Respuesta al riesgo</a:t>
          </a:r>
          <a:endParaRPr lang="es-HN" dirty="0"/>
        </a:p>
      </dgm:t>
    </dgm:pt>
    <dgm:pt modelId="{D44C098A-02B3-4A16-8F28-6399D2EF66B9}" type="parTrans" cxnId="{55DD64AF-A65D-4B2F-85C4-DA1F7D250A94}">
      <dgm:prSet/>
      <dgm:spPr/>
      <dgm:t>
        <a:bodyPr/>
        <a:lstStyle/>
        <a:p>
          <a:endParaRPr lang="es-HN"/>
        </a:p>
      </dgm:t>
    </dgm:pt>
    <dgm:pt modelId="{E121AC3E-84B1-4E35-8A0F-C66A149EBCB0}" type="sibTrans" cxnId="{55DD64AF-A65D-4B2F-85C4-DA1F7D250A94}">
      <dgm:prSet/>
      <dgm:spPr/>
      <dgm:t>
        <a:bodyPr/>
        <a:lstStyle/>
        <a:p>
          <a:endParaRPr lang="es-HN"/>
        </a:p>
      </dgm:t>
    </dgm:pt>
    <dgm:pt modelId="{F8CEC97A-4E17-4485-BA3D-9CC972EB1B8C}" type="pres">
      <dgm:prSet presAssocID="{12774F1B-1A2F-4445-96B5-CEACCF38F5EB}" presName="CompostProcess" presStyleCnt="0">
        <dgm:presLayoutVars>
          <dgm:dir/>
          <dgm:resizeHandles val="exact"/>
        </dgm:presLayoutVars>
      </dgm:prSet>
      <dgm:spPr/>
    </dgm:pt>
    <dgm:pt modelId="{3F89810E-2598-4FCC-87C4-F89433802834}" type="pres">
      <dgm:prSet presAssocID="{12774F1B-1A2F-4445-96B5-CEACCF38F5EB}" presName="arrow" presStyleLbl="bgShp" presStyleIdx="0" presStyleCnt="1"/>
      <dgm:spPr/>
    </dgm:pt>
    <dgm:pt modelId="{4A527AF4-ECFC-44EA-86DF-A36E3F5236B4}" type="pres">
      <dgm:prSet presAssocID="{12774F1B-1A2F-4445-96B5-CEACCF38F5EB}" presName="linearProcess" presStyleCnt="0"/>
      <dgm:spPr/>
    </dgm:pt>
    <dgm:pt modelId="{42E58353-E3DC-4881-97E7-3C539F3F401C}" type="pres">
      <dgm:prSet presAssocID="{7479CFB7-F176-4963-8248-F6C0B83FB4E8}" presName="textNode" presStyleLbl="node1" presStyleIdx="0" presStyleCnt="4">
        <dgm:presLayoutVars>
          <dgm:bulletEnabled val="1"/>
        </dgm:presLayoutVars>
      </dgm:prSet>
      <dgm:spPr/>
    </dgm:pt>
    <dgm:pt modelId="{35D02814-1F0E-466D-B952-DE02CFEAA3E8}" type="pres">
      <dgm:prSet presAssocID="{D70C1379-01B4-4E69-BE38-4B9135AB81BE}" presName="sibTrans" presStyleCnt="0"/>
      <dgm:spPr/>
    </dgm:pt>
    <dgm:pt modelId="{FCC34283-B598-48CB-98A3-D0E653CBDDEE}" type="pres">
      <dgm:prSet presAssocID="{E2EDDF20-F51E-4FFB-BA1D-692F6B935C32}" presName="textNode" presStyleLbl="node1" presStyleIdx="1" presStyleCnt="4">
        <dgm:presLayoutVars>
          <dgm:bulletEnabled val="1"/>
        </dgm:presLayoutVars>
      </dgm:prSet>
      <dgm:spPr/>
    </dgm:pt>
    <dgm:pt modelId="{44CE5038-793D-4B6A-B497-6FE64BB60894}" type="pres">
      <dgm:prSet presAssocID="{8422A10F-1945-482F-B3F3-C2C34BCB613C}" presName="sibTrans" presStyleCnt="0"/>
      <dgm:spPr/>
    </dgm:pt>
    <dgm:pt modelId="{E45B3374-1273-4A14-AB1E-EC16AADC715A}" type="pres">
      <dgm:prSet presAssocID="{19CC6AEE-C21A-48A8-A271-D7898E6E82C2}" presName="textNode" presStyleLbl="node1" presStyleIdx="2" presStyleCnt="4">
        <dgm:presLayoutVars>
          <dgm:bulletEnabled val="1"/>
        </dgm:presLayoutVars>
      </dgm:prSet>
      <dgm:spPr/>
    </dgm:pt>
    <dgm:pt modelId="{23EB3415-5D83-4FCA-B7ED-FD2B761E6870}" type="pres">
      <dgm:prSet presAssocID="{39BA6B6E-5521-4C47-8F38-56817C8B341D}" presName="sibTrans" presStyleCnt="0"/>
      <dgm:spPr/>
    </dgm:pt>
    <dgm:pt modelId="{F45107A8-BBE7-47CD-95D1-C1223089E245}" type="pres">
      <dgm:prSet presAssocID="{8BC27E91-C21D-45EE-8014-71ADE3FBEAA6}" presName="textNode" presStyleLbl="node1" presStyleIdx="3" presStyleCnt="4">
        <dgm:presLayoutVars>
          <dgm:bulletEnabled val="1"/>
        </dgm:presLayoutVars>
      </dgm:prSet>
      <dgm:spPr/>
    </dgm:pt>
  </dgm:ptLst>
  <dgm:cxnLst>
    <dgm:cxn modelId="{BE6DBC72-7D9F-426B-8DCA-398E08E13788}" type="presOf" srcId="{12774F1B-1A2F-4445-96B5-CEACCF38F5EB}" destId="{F8CEC97A-4E17-4485-BA3D-9CC972EB1B8C}" srcOrd="0" destOrd="0" presId="urn:microsoft.com/office/officeart/2005/8/layout/hProcess9"/>
    <dgm:cxn modelId="{0786D67F-12EC-4A7E-8B5F-07DF92BC01D0}" type="presOf" srcId="{7479CFB7-F176-4963-8248-F6C0B83FB4E8}" destId="{42E58353-E3DC-4881-97E7-3C539F3F401C}" srcOrd="0" destOrd="0" presId="urn:microsoft.com/office/officeart/2005/8/layout/hProcess9"/>
    <dgm:cxn modelId="{71C5CCA5-3CFA-4E14-91C1-79DCD0F2E54D}" srcId="{12774F1B-1A2F-4445-96B5-CEACCF38F5EB}" destId="{19CC6AEE-C21A-48A8-A271-D7898E6E82C2}" srcOrd="2" destOrd="0" parTransId="{60E54EAB-DA7A-4700-8BD0-0807D6E662E4}" sibTransId="{39BA6B6E-5521-4C47-8F38-56817C8B341D}"/>
    <dgm:cxn modelId="{3F4AA6AC-8D99-40E3-A79F-3AA9A7D4919C}" type="presOf" srcId="{E2EDDF20-F51E-4FFB-BA1D-692F6B935C32}" destId="{FCC34283-B598-48CB-98A3-D0E653CBDDEE}" srcOrd="0" destOrd="0" presId="urn:microsoft.com/office/officeart/2005/8/layout/hProcess9"/>
    <dgm:cxn modelId="{55DD64AF-A65D-4B2F-85C4-DA1F7D250A94}" srcId="{12774F1B-1A2F-4445-96B5-CEACCF38F5EB}" destId="{8BC27E91-C21D-45EE-8014-71ADE3FBEAA6}" srcOrd="3" destOrd="0" parTransId="{D44C098A-02B3-4A16-8F28-6399D2EF66B9}" sibTransId="{E121AC3E-84B1-4E35-8A0F-C66A149EBCB0}"/>
    <dgm:cxn modelId="{08AAB0C7-953F-4C5F-8BFD-E3E82677AB3A}" srcId="{12774F1B-1A2F-4445-96B5-CEACCF38F5EB}" destId="{E2EDDF20-F51E-4FFB-BA1D-692F6B935C32}" srcOrd="1" destOrd="0" parTransId="{3FB14B02-EBBB-40F0-9690-A2776D3136C3}" sibTransId="{8422A10F-1945-482F-B3F3-C2C34BCB613C}"/>
    <dgm:cxn modelId="{67A477D8-32E7-44F7-B5E1-466C750B0FE4}" srcId="{12774F1B-1A2F-4445-96B5-CEACCF38F5EB}" destId="{7479CFB7-F176-4963-8248-F6C0B83FB4E8}" srcOrd="0" destOrd="0" parTransId="{3649DA6B-BFA7-4261-B91D-5AD04BE76F7F}" sibTransId="{D70C1379-01B4-4E69-BE38-4B9135AB81BE}"/>
    <dgm:cxn modelId="{16D996E2-80E2-4248-BD96-0A3CF7DB1505}" type="presOf" srcId="{19CC6AEE-C21A-48A8-A271-D7898E6E82C2}" destId="{E45B3374-1273-4A14-AB1E-EC16AADC715A}" srcOrd="0" destOrd="0" presId="urn:microsoft.com/office/officeart/2005/8/layout/hProcess9"/>
    <dgm:cxn modelId="{9C75FEE6-DE4A-4EE7-AFCF-DB7CDD0939C8}" type="presOf" srcId="{8BC27E91-C21D-45EE-8014-71ADE3FBEAA6}" destId="{F45107A8-BBE7-47CD-95D1-C1223089E245}" srcOrd="0" destOrd="0" presId="urn:microsoft.com/office/officeart/2005/8/layout/hProcess9"/>
    <dgm:cxn modelId="{89AE77EE-F8F3-4085-B346-30C2F5285DBB}" type="presParOf" srcId="{F8CEC97A-4E17-4485-BA3D-9CC972EB1B8C}" destId="{3F89810E-2598-4FCC-87C4-F89433802834}" srcOrd="0" destOrd="0" presId="urn:microsoft.com/office/officeart/2005/8/layout/hProcess9"/>
    <dgm:cxn modelId="{846497D7-69FE-4FE0-8018-7ADA0F7BDA16}" type="presParOf" srcId="{F8CEC97A-4E17-4485-BA3D-9CC972EB1B8C}" destId="{4A527AF4-ECFC-44EA-86DF-A36E3F5236B4}" srcOrd="1" destOrd="0" presId="urn:microsoft.com/office/officeart/2005/8/layout/hProcess9"/>
    <dgm:cxn modelId="{1A9596FF-53E1-47C7-991A-EE6642C2C4B1}" type="presParOf" srcId="{4A527AF4-ECFC-44EA-86DF-A36E3F5236B4}" destId="{42E58353-E3DC-4881-97E7-3C539F3F401C}" srcOrd="0" destOrd="0" presId="urn:microsoft.com/office/officeart/2005/8/layout/hProcess9"/>
    <dgm:cxn modelId="{715920EF-F465-4D83-ABF0-D0E2B2C1F6C5}" type="presParOf" srcId="{4A527AF4-ECFC-44EA-86DF-A36E3F5236B4}" destId="{35D02814-1F0E-466D-B952-DE02CFEAA3E8}" srcOrd="1" destOrd="0" presId="urn:microsoft.com/office/officeart/2005/8/layout/hProcess9"/>
    <dgm:cxn modelId="{946B047D-5097-4DDD-B4A1-945C6CC1138A}" type="presParOf" srcId="{4A527AF4-ECFC-44EA-86DF-A36E3F5236B4}" destId="{FCC34283-B598-48CB-98A3-D0E653CBDDEE}" srcOrd="2" destOrd="0" presId="urn:microsoft.com/office/officeart/2005/8/layout/hProcess9"/>
    <dgm:cxn modelId="{034AF8CB-A87E-4603-B4BF-ED85CECF9995}" type="presParOf" srcId="{4A527AF4-ECFC-44EA-86DF-A36E3F5236B4}" destId="{44CE5038-793D-4B6A-B497-6FE64BB60894}" srcOrd="3" destOrd="0" presId="urn:microsoft.com/office/officeart/2005/8/layout/hProcess9"/>
    <dgm:cxn modelId="{C67C4B8F-2FBF-49AE-97BA-9F5CE709D552}" type="presParOf" srcId="{4A527AF4-ECFC-44EA-86DF-A36E3F5236B4}" destId="{E45B3374-1273-4A14-AB1E-EC16AADC715A}" srcOrd="4" destOrd="0" presId="urn:microsoft.com/office/officeart/2005/8/layout/hProcess9"/>
    <dgm:cxn modelId="{934171E4-48EC-44F6-BEEA-8199F1324E77}" type="presParOf" srcId="{4A527AF4-ECFC-44EA-86DF-A36E3F5236B4}" destId="{23EB3415-5D83-4FCA-B7ED-FD2B761E6870}" srcOrd="5" destOrd="0" presId="urn:microsoft.com/office/officeart/2005/8/layout/hProcess9"/>
    <dgm:cxn modelId="{772EF991-C598-4E07-8270-50E1BEB6BDFC}" type="presParOf" srcId="{4A527AF4-ECFC-44EA-86DF-A36E3F5236B4}" destId="{F45107A8-BBE7-47CD-95D1-C1223089E245}"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C4F12-FCE3-4D00-8810-35C610F75C7E}">
      <dsp:nvSpPr>
        <dsp:cNvPr id="0" name=""/>
        <dsp:cNvSpPr/>
      </dsp:nvSpPr>
      <dsp:spPr>
        <a:xfrm rot="5400000">
          <a:off x="-218569" y="220909"/>
          <a:ext cx="1457129" cy="101999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MAI</a:t>
          </a:r>
          <a:endParaRPr lang="es-HN" sz="1800" kern="1200" dirty="0"/>
        </a:p>
      </dsp:txBody>
      <dsp:txXfrm rot="-5400000">
        <a:off x="1" y="512334"/>
        <a:ext cx="1019990" cy="437139"/>
      </dsp:txXfrm>
    </dsp:sp>
    <dsp:sp modelId="{E82D20C4-11CC-42C5-BD44-D42487CDF4EB}">
      <dsp:nvSpPr>
        <dsp:cNvPr id="0" name=""/>
        <dsp:cNvSpPr/>
      </dsp:nvSpPr>
      <dsp:spPr>
        <a:xfrm rot="5400000">
          <a:off x="4032872" y="-3010541"/>
          <a:ext cx="947134" cy="69728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HN" sz="1800" kern="1200" dirty="0">
              <a:latin typeface="Arial" panose="020B0604020202020204" pitchFamily="34" charset="0"/>
              <a:cs typeface="Arial" panose="020B0604020202020204" pitchFamily="34" charset="0"/>
            </a:rPr>
            <a:t>Es la responsable por tomar decisiones principales sobre las políticas y gobierno de la entidad.</a:t>
          </a:r>
          <a:endParaRPr lang="es-HN" sz="1800" kern="1200" dirty="0"/>
        </a:p>
      </dsp:txBody>
      <dsp:txXfrm rot="-5400000">
        <a:off x="1019991" y="48575"/>
        <a:ext cx="6926662" cy="854664"/>
      </dsp:txXfrm>
    </dsp:sp>
    <dsp:sp modelId="{6E6BCB43-6DEE-4ABB-8A5C-0798520D719A}">
      <dsp:nvSpPr>
        <dsp:cNvPr id="0" name=""/>
        <dsp:cNvSpPr/>
      </dsp:nvSpPr>
      <dsp:spPr>
        <a:xfrm rot="5400000">
          <a:off x="-218569" y="1482128"/>
          <a:ext cx="1457129" cy="1019990"/>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MAE</a:t>
          </a:r>
          <a:endParaRPr lang="es-HN" sz="1800" kern="1200" dirty="0"/>
        </a:p>
      </dsp:txBody>
      <dsp:txXfrm rot="-5400000">
        <a:off x="1" y="1773553"/>
        <a:ext cx="1019990" cy="437139"/>
      </dsp:txXfrm>
    </dsp:sp>
    <dsp:sp modelId="{018F4E9D-2244-450D-ACF3-39919117758D}">
      <dsp:nvSpPr>
        <dsp:cNvPr id="0" name=""/>
        <dsp:cNvSpPr/>
      </dsp:nvSpPr>
      <dsp:spPr>
        <a:xfrm rot="5400000">
          <a:off x="4032872" y="-1749322"/>
          <a:ext cx="947134" cy="6972897"/>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HN" sz="1800" kern="1200" dirty="0">
              <a:latin typeface="Arial" panose="020B0604020202020204" pitchFamily="34" charset="0"/>
              <a:cs typeface="Arial" panose="020B0604020202020204" pitchFamily="34" charset="0"/>
            </a:rPr>
            <a:t>Es la responsable por diseñar una estrategia adecuada para la gestión de riesgos, fija la estrategia y la implanta, define el nivel de riesgo aceptado.</a:t>
          </a:r>
          <a:endParaRPr lang="es-HN" sz="1800" kern="1200" dirty="0"/>
        </a:p>
      </dsp:txBody>
      <dsp:txXfrm rot="-5400000">
        <a:off x="1019991" y="1309794"/>
        <a:ext cx="6926662" cy="854664"/>
      </dsp:txXfrm>
    </dsp:sp>
    <dsp:sp modelId="{1C3F061A-0559-4A32-99F9-5C9E68D7F42B}">
      <dsp:nvSpPr>
        <dsp:cNvPr id="0" name=""/>
        <dsp:cNvSpPr/>
      </dsp:nvSpPr>
      <dsp:spPr>
        <a:xfrm rot="5400000">
          <a:off x="-218569" y="2743347"/>
          <a:ext cx="1457129" cy="1019990"/>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Responsables jerárquicos</a:t>
          </a:r>
          <a:endParaRPr lang="es-HN" sz="1400" kern="1200" dirty="0"/>
        </a:p>
      </dsp:txBody>
      <dsp:txXfrm rot="-5400000">
        <a:off x="1" y="3034772"/>
        <a:ext cx="1019990" cy="437139"/>
      </dsp:txXfrm>
    </dsp:sp>
    <dsp:sp modelId="{6863CECE-4DF6-4211-BBB7-1CB2B6F39F6A}">
      <dsp:nvSpPr>
        <dsp:cNvPr id="0" name=""/>
        <dsp:cNvSpPr/>
      </dsp:nvSpPr>
      <dsp:spPr>
        <a:xfrm rot="5400000">
          <a:off x="4032872" y="-488103"/>
          <a:ext cx="947134" cy="6972897"/>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HN" sz="1800" kern="1200" dirty="0">
              <a:latin typeface="Arial" panose="020B0604020202020204" pitchFamily="34" charset="0"/>
              <a:cs typeface="Arial" panose="020B0604020202020204" pitchFamily="34" charset="0"/>
            </a:rPr>
            <a:t>Son los responsables por  gestionar los riesgos institucionales con el fin de minimizar la probabilidad de ocurrencia y reducir el impacto que pueda provocar en la entidad.</a:t>
          </a:r>
          <a:endParaRPr lang="es-HN" sz="1800" kern="1200" dirty="0"/>
        </a:p>
      </dsp:txBody>
      <dsp:txXfrm rot="-5400000">
        <a:off x="1019991" y="2571013"/>
        <a:ext cx="6926662" cy="85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9810E-2598-4FCC-87C4-F89433802834}">
      <dsp:nvSpPr>
        <dsp:cNvPr id="0" name=""/>
        <dsp:cNvSpPr/>
      </dsp:nvSpPr>
      <dsp:spPr>
        <a:xfrm>
          <a:off x="481581" y="0"/>
          <a:ext cx="5457923" cy="413600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58353-E3DC-4881-97E7-3C539F3F401C}">
      <dsp:nvSpPr>
        <dsp:cNvPr id="0" name=""/>
        <dsp:cNvSpPr/>
      </dsp:nvSpPr>
      <dsp:spPr>
        <a:xfrm>
          <a:off x="3213" y="1240802"/>
          <a:ext cx="1545700" cy="16544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Identificación de eventos</a:t>
          </a:r>
          <a:endParaRPr lang="es-HN" sz="1800" kern="1200" dirty="0"/>
        </a:p>
      </dsp:txBody>
      <dsp:txXfrm>
        <a:off x="78668" y="1316257"/>
        <a:ext cx="1394790" cy="1503493"/>
      </dsp:txXfrm>
    </dsp:sp>
    <dsp:sp modelId="{FCC34283-B598-48CB-98A3-D0E653CBDDEE}">
      <dsp:nvSpPr>
        <dsp:cNvPr id="0" name=""/>
        <dsp:cNvSpPr/>
      </dsp:nvSpPr>
      <dsp:spPr>
        <a:xfrm>
          <a:off x="1626199" y="1240802"/>
          <a:ext cx="1545700" cy="16544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Evaluación y valorización </a:t>
          </a:r>
          <a:endParaRPr lang="es-HN" sz="1800" kern="1200" dirty="0"/>
        </a:p>
      </dsp:txBody>
      <dsp:txXfrm>
        <a:off x="1701654" y="1316257"/>
        <a:ext cx="1394790" cy="1503493"/>
      </dsp:txXfrm>
    </dsp:sp>
    <dsp:sp modelId="{E45B3374-1273-4A14-AB1E-EC16AADC715A}">
      <dsp:nvSpPr>
        <dsp:cNvPr id="0" name=""/>
        <dsp:cNvSpPr/>
      </dsp:nvSpPr>
      <dsp:spPr>
        <a:xfrm>
          <a:off x="3249185" y="1240802"/>
          <a:ext cx="1545700" cy="16544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Indicadores claves de riesgo</a:t>
          </a:r>
          <a:endParaRPr lang="es-HN" sz="1800" kern="1200" dirty="0"/>
        </a:p>
      </dsp:txBody>
      <dsp:txXfrm>
        <a:off x="3324640" y="1316257"/>
        <a:ext cx="1394790" cy="1503493"/>
      </dsp:txXfrm>
    </dsp:sp>
    <dsp:sp modelId="{F45107A8-BBE7-47CD-95D1-C1223089E245}">
      <dsp:nvSpPr>
        <dsp:cNvPr id="0" name=""/>
        <dsp:cNvSpPr/>
      </dsp:nvSpPr>
      <dsp:spPr>
        <a:xfrm>
          <a:off x="4872171" y="1240802"/>
          <a:ext cx="1545700" cy="165440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Respuesta al riesgo</a:t>
          </a:r>
          <a:endParaRPr lang="es-HN" sz="1800" kern="1200" dirty="0"/>
        </a:p>
      </dsp:txBody>
      <dsp:txXfrm>
        <a:off x="4947626" y="1316257"/>
        <a:ext cx="1394790" cy="15034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52F38-9C91-4403-B5D0-41318DCF19EF}" type="datetimeFigureOut">
              <a:rPr lang="es-HN" smtClean="0"/>
              <a:t>27/1/2022</a:t>
            </a:fld>
            <a:endParaRPr lang="es-HN"/>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0D170-3879-4831-A9D3-D01E1C004836}" type="slidenum">
              <a:rPr lang="es-HN" smtClean="0"/>
              <a:t>‹Nº›</a:t>
            </a:fld>
            <a:endParaRPr lang="es-HN"/>
          </a:p>
        </p:txBody>
      </p:sp>
    </p:spTree>
    <p:extLst>
      <p:ext uri="{BB962C8B-B14F-4D97-AF65-F5344CB8AC3E}">
        <p14:creationId xmlns:p14="http://schemas.microsoft.com/office/powerpoint/2010/main" val="381013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10"/>
          </p:nvPr>
        </p:nvSpPr>
        <p:spPr/>
        <p:txBody>
          <a:bodyPr/>
          <a:lstStyle/>
          <a:p>
            <a:fld id="{8EC0D170-3879-4831-A9D3-D01E1C004836}" type="slidenum">
              <a:rPr lang="es-HN" smtClean="0"/>
              <a:t>3</a:t>
            </a:fld>
            <a:endParaRPr lang="es-HN"/>
          </a:p>
        </p:txBody>
      </p:sp>
    </p:spTree>
    <p:extLst>
      <p:ext uri="{BB962C8B-B14F-4D97-AF65-F5344CB8AC3E}">
        <p14:creationId xmlns:p14="http://schemas.microsoft.com/office/powerpoint/2010/main" val="6043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HN" sz="1200" kern="1200" dirty="0">
                <a:solidFill>
                  <a:schemeClr val="tx1"/>
                </a:solidFill>
                <a:effectLst/>
                <a:latin typeface="+mn-lt"/>
                <a:ea typeface="+mn-ea"/>
                <a:cs typeface="+mn-cs"/>
              </a:rPr>
              <a:t>La gestión de riesgos institucionales consiste en una metodología de cultura, capacidades y prácticas, para identificar y evaluar los riesgos potenciales que pueden afectar el logro de los objetivos estratégicos y operativos vinculados a las prioridades del Plan Estratégico de Gobierno y Objetivos del Plan de Nación/Visión de País, administrando estos eventos eficazmente dentro del nivel de riesgo aceptado.</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Una gestión efectiva de riesgos contribuye a prevenir la ocurrencia y probabilidad de futuras pérdidas o hechos derivados de los eventos identificados y evaluados que afecten los objetivos de la entidad en cualquiera de sus procesos o áreas.</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También contribuye a prevenir la corrupción en todos sus niveles y tipos, a los que permanentemente se encuentran expuestas las entidades</a:t>
            </a:r>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4</a:t>
            </a:fld>
            <a:endParaRPr lang="es-HN"/>
          </a:p>
        </p:txBody>
      </p:sp>
    </p:spTree>
    <p:extLst>
      <p:ext uri="{BB962C8B-B14F-4D97-AF65-F5344CB8AC3E}">
        <p14:creationId xmlns:p14="http://schemas.microsoft.com/office/powerpoint/2010/main" val="394512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HN" sz="1200" kern="1200" dirty="0">
                <a:solidFill>
                  <a:schemeClr val="tx1"/>
                </a:solidFill>
                <a:effectLst/>
                <a:latin typeface="+mn-lt"/>
                <a:ea typeface="+mn-ea"/>
                <a:cs typeface="+mn-cs"/>
              </a:rPr>
              <a:t>Para gestionar adecuadamente los riesgos se debe diseñar e implementar un sistema de gestión de riesgos institucionales (SGRI), para determinar el perfil de riesgo institucional, este sistema debe estar alineado con la estrategia y sistema de control interno de la entidad.</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Para ello es necesario fijar la cantidad de riesgo que está dispuesta a asumir la entidad para el logro de sus objetivos, es decir el </a:t>
            </a:r>
            <a:r>
              <a:rPr lang="es-HN" sz="1200" b="1" kern="1200" dirty="0">
                <a:solidFill>
                  <a:schemeClr val="tx1"/>
                </a:solidFill>
                <a:effectLst/>
                <a:latin typeface="+mn-lt"/>
                <a:ea typeface="+mn-ea"/>
                <a:cs typeface="+mn-cs"/>
              </a:rPr>
              <a:t>apetito al riesgo</a:t>
            </a:r>
            <a:r>
              <a:rPr lang="es-HN" sz="1200" kern="1200" dirty="0">
                <a:solidFill>
                  <a:schemeClr val="tx1"/>
                </a:solidFill>
                <a:effectLst/>
                <a:latin typeface="+mn-lt"/>
                <a:ea typeface="+mn-ea"/>
                <a:cs typeface="+mn-cs"/>
              </a:rPr>
              <a:t>.</a:t>
            </a:r>
          </a:p>
          <a:p>
            <a:r>
              <a:rPr lang="es-HN" sz="1200" kern="1200" dirty="0">
                <a:solidFill>
                  <a:schemeClr val="tx1"/>
                </a:solidFill>
                <a:effectLst/>
                <a:latin typeface="+mn-lt"/>
                <a:ea typeface="+mn-ea"/>
                <a:cs typeface="+mn-cs"/>
              </a:rPr>
              <a:t> </a:t>
            </a:r>
          </a:p>
          <a:p>
            <a:r>
              <a:rPr lang="es-HN" sz="1200" b="1" kern="1200" dirty="0">
                <a:solidFill>
                  <a:schemeClr val="tx1"/>
                </a:solidFill>
                <a:effectLst/>
                <a:latin typeface="+mn-lt"/>
                <a:ea typeface="+mn-ea"/>
                <a:cs typeface="+mn-cs"/>
              </a:rPr>
              <a:t>Apetito al riesgo</a:t>
            </a:r>
            <a:r>
              <a:rPr lang="es-HN" sz="1200" kern="1200" dirty="0">
                <a:solidFill>
                  <a:schemeClr val="tx1"/>
                </a:solidFill>
                <a:effectLst/>
                <a:latin typeface="+mn-lt"/>
                <a:ea typeface="+mn-ea"/>
                <a:cs typeface="+mn-cs"/>
              </a:rPr>
              <a:t> se define como una ponderación de alto nivel de cuánto riesgo la entidad está dispuesta a aceptar para alcanzar sus objetivos.</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El proceso de fijación del apetito al riesgo es específico para cada entidad, proceso y área, y es responsabilidad compartida entre la MAI, la MAE, el Comité de Riesgos (COR), y los responsables jerárquicos de las áreas y unidades de la entidad, en coordinación con el COCOIN.</a:t>
            </a:r>
          </a:p>
          <a:p>
            <a:endParaRPr lang="es-HN" sz="1200" kern="1200" dirty="0">
              <a:solidFill>
                <a:schemeClr val="tx1"/>
              </a:solidFill>
              <a:effectLst/>
              <a:latin typeface="+mn-lt"/>
              <a:ea typeface="+mn-ea"/>
              <a:cs typeface="+mn-cs"/>
            </a:endParaRPr>
          </a:p>
          <a:p>
            <a:pPr lvl="0"/>
            <a:r>
              <a:rPr lang="es-HN" sz="1200" b="1" kern="1200" dirty="0">
                <a:solidFill>
                  <a:schemeClr val="tx1"/>
                </a:solidFill>
                <a:effectLst/>
                <a:latin typeface="+mn-lt"/>
                <a:ea typeface="+mn-ea"/>
                <a:cs typeface="+mn-cs"/>
              </a:rPr>
              <a:t>Tolerancia al riesgo:</a:t>
            </a:r>
            <a:r>
              <a:rPr lang="es-HN" sz="1200" kern="1200" dirty="0">
                <a:solidFill>
                  <a:schemeClr val="tx1"/>
                </a:solidFill>
                <a:effectLst/>
                <a:latin typeface="+mn-lt"/>
                <a:ea typeface="+mn-ea"/>
                <a:cs typeface="+mn-cs"/>
              </a:rPr>
              <a:t> se define como los límites de la variación aceptable en el desempeño relacionado con el logro de los objetivos, es decir los límites de la desviación con respecto del apetito al riesgo o riesgo aceptado.</a:t>
            </a:r>
          </a:p>
          <a:p>
            <a:r>
              <a:rPr lang="es-HN" sz="1200" kern="1200" dirty="0">
                <a:solidFill>
                  <a:schemeClr val="tx1"/>
                </a:solidFill>
                <a:effectLst/>
                <a:latin typeface="+mn-lt"/>
                <a:ea typeface="+mn-ea"/>
                <a:cs typeface="+mn-cs"/>
              </a:rPr>
              <a:t> </a:t>
            </a:r>
          </a:p>
          <a:p>
            <a:r>
              <a:rPr lang="es-HN" sz="1200" b="1" kern="1200" dirty="0">
                <a:solidFill>
                  <a:schemeClr val="tx1"/>
                </a:solidFill>
                <a:effectLst/>
                <a:latin typeface="+mn-lt"/>
                <a:ea typeface="+mn-ea"/>
                <a:cs typeface="+mn-cs"/>
              </a:rPr>
              <a:t>Capacidad de riesgo:</a:t>
            </a:r>
            <a:r>
              <a:rPr lang="es-HN" sz="1200" kern="1200" dirty="0">
                <a:solidFill>
                  <a:schemeClr val="tx1"/>
                </a:solidFill>
                <a:effectLst/>
                <a:latin typeface="+mn-lt"/>
                <a:ea typeface="+mn-ea"/>
                <a:cs typeface="+mn-cs"/>
              </a:rPr>
              <a:t> es la máxima cantidad de riesgo que una entidad es capaz de afrontar en la persecución de sus objetivos</a:t>
            </a:r>
            <a:endParaRPr lang="es-HN" dirty="0"/>
          </a:p>
        </p:txBody>
      </p:sp>
      <p:sp>
        <p:nvSpPr>
          <p:cNvPr id="4" name="Marcador de número de diapositiva 3"/>
          <p:cNvSpPr>
            <a:spLocks noGrp="1"/>
          </p:cNvSpPr>
          <p:nvPr>
            <p:ph type="sldNum" sz="quarter" idx="10"/>
          </p:nvPr>
        </p:nvSpPr>
        <p:spPr/>
        <p:txBody>
          <a:bodyPr/>
          <a:lstStyle/>
          <a:p>
            <a:fld id="{8EC0D170-3879-4831-A9D3-D01E1C004836}" type="slidenum">
              <a:rPr lang="es-HN" smtClean="0"/>
              <a:t>6</a:t>
            </a:fld>
            <a:endParaRPr lang="es-HN"/>
          </a:p>
        </p:txBody>
      </p:sp>
    </p:spTree>
    <p:extLst>
      <p:ext uri="{BB962C8B-B14F-4D97-AF65-F5344CB8AC3E}">
        <p14:creationId xmlns:p14="http://schemas.microsoft.com/office/powerpoint/2010/main" val="32750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HN" sz="1200" b="1" kern="1200" dirty="0">
                <a:solidFill>
                  <a:schemeClr val="tx1"/>
                </a:solidFill>
                <a:effectLst/>
                <a:latin typeface="+mn-lt"/>
                <a:ea typeface="+mn-ea"/>
                <a:cs typeface="+mn-cs"/>
              </a:rPr>
              <a:t>Riesgo inherente:</a:t>
            </a:r>
            <a:r>
              <a:rPr lang="es-HN" sz="1200" kern="1200" dirty="0">
                <a:solidFill>
                  <a:schemeClr val="tx1"/>
                </a:solidFill>
                <a:effectLst/>
                <a:latin typeface="+mn-lt"/>
                <a:ea typeface="+mn-ea"/>
                <a:cs typeface="+mn-cs"/>
              </a:rPr>
              <a:t> evento propio de la naturaleza de la actividad u operaciones de una entidad, antes de considerar la efectividad de medidas de control, para modificar su probabilidad e impacto.</a:t>
            </a:r>
          </a:p>
          <a:p>
            <a:r>
              <a:rPr lang="es-HN" sz="1200" kern="1200" dirty="0">
                <a:solidFill>
                  <a:schemeClr val="tx1"/>
                </a:solidFill>
                <a:effectLst/>
                <a:latin typeface="+mn-lt"/>
                <a:ea typeface="+mn-ea"/>
                <a:cs typeface="+mn-cs"/>
              </a:rPr>
              <a:t> </a:t>
            </a:r>
          </a:p>
          <a:p>
            <a:pPr lvl="0"/>
            <a:r>
              <a:rPr lang="es-HN" sz="1200" b="1" kern="1200" dirty="0">
                <a:solidFill>
                  <a:schemeClr val="tx1"/>
                </a:solidFill>
                <a:effectLst/>
                <a:latin typeface="+mn-lt"/>
                <a:ea typeface="+mn-ea"/>
                <a:cs typeface="+mn-cs"/>
              </a:rPr>
              <a:t>Riesgo aceptado:</a:t>
            </a:r>
            <a:r>
              <a:rPr lang="es-HN" sz="1200" kern="1200" dirty="0">
                <a:solidFill>
                  <a:schemeClr val="tx1"/>
                </a:solidFill>
                <a:effectLst/>
                <a:latin typeface="+mn-lt"/>
                <a:ea typeface="+mn-ea"/>
                <a:cs typeface="+mn-cs"/>
              </a:rPr>
              <a:t> Es establecido por la Máxima Autoridad Ejecutiva y los responsables jerárquicos de las áreas y unidades de la entidad al definir su estrategia.</a:t>
            </a:r>
            <a:r>
              <a:rPr lang="es-HN" sz="1200" b="1" kern="1200" dirty="0">
                <a:solidFill>
                  <a:schemeClr val="tx1"/>
                </a:solidFill>
                <a:effectLst/>
                <a:latin typeface="+mn-lt"/>
                <a:ea typeface="+mn-ea"/>
                <a:cs typeface="+mn-cs"/>
              </a:rPr>
              <a:t> </a:t>
            </a:r>
            <a:endParaRPr lang="es-HN" sz="1200" kern="1200" dirty="0">
              <a:solidFill>
                <a:schemeClr val="tx1"/>
              </a:solidFill>
              <a:effectLst/>
              <a:latin typeface="+mn-lt"/>
              <a:ea typeface="+mn-ea"/>
              <a:cs typeface="+mn-cs"/>
            </a:endParaRPr>
          </a:p>
          <a:p>
            <a:r>
              <a:rPr lang="es-HN" sz="1200" b="1" kern="1200" dirty="0">
                <a:solidFill>
                  <a:schemeClr val="tx1"/>
                </a:solidFill>
                <a:effectLst/>
                <a:latin typeface="+mn-lt"/>
                <a:ea typeface="+mn-ea"/>
                <a:cs typeface="+mn-cs"/>
              </a:rPr>
              <a:t> </a:t>
            </a:r>
            <a:endParaRPr lang="es-HN" sz="1200" kern="1200" dirty="0">
              <a:solidFill>
                <a:schemeClr val="tx1"/>
              </a:solidFill>
              <a:effectLst/>
              <a:latin typeface="+mn-lt"/>
              <a:ea typeface="+mn-ea"/>
              <a:cs typeface="+mn-cs"/>
            </a:endParaRPr>
          </a:p>
          <a:p>
            <a:pPr lvl="0"/>
            <a:r>
              <a:rPr lang="es-HN" sz="1200" b="1" kern="1200" dirty="0">
                <a:solidFill>
                  <a:schemeClr val="tx1"/>
                </a:solidFill>
                <a:effectLst/>
                <a:latin typeface="+mn-lt"/>
                <a:ea typeface="+mn-ea"/>
                <a:cs typeface="+mn-cs"/>
              </a:rPr>
              <a:t>Riesgo residual:</a:t>
            </a:r>
            <a:r>
              <a:rPr lang="es-HN" sz="1200" kern="1200" dirty="0">
                <a:solidFill>
                  <a:schemeClr val="tx1"/>
                </a:solidFill>
                <a:effectLst/>
                <a:latin typeface="+mn-lt"/>
                <a:ea typeface="+mn-ea"/>
                <a:cs typeface="+mn-cs"/>
              </a:rPr>
              <a:t> es el riesgo que permanece después que la Máxima Autoridad Ejecutiva implementa actividades de control pertinentes, a fin de reducir el impacto y la probabilidad de un acontecimiento adverso.</a:t>
            </a:r>
          </a:p>
          <a:p>
            <a:r>
              <a:rPr lang="es-HN" sz="1200" b="1" kern="1200" dirty="0">
                <a:solidFill>
                  <a:schemeClr val="tx1"/>
                </a:solidFill>
                <a:effectLst/>
                <a:latin typeface="+mn-lt"/>
                <a:ea typeface="+mn-ea"/>
                <a:cs typeface="+mn-cs"/>
              </a:rPr>
              <a:t> </a:t>
            </a:r>
            <a:endParaRPr lang="es-HN" sz="1200" kern="1200" dirty="0">
              <a:solidFill>
                <a:schemeClr val="tx1"/>
              </a:solidFill>
              <a:effectLst/>
              <a:latin typeface="+mn-lt"/>
              <a:ea typeface="+mn-ea"/>
              <a:cs typeface="+mn-cs"/>
            </a:endParaRPr>
          </a:p>
          <a:p>
            <a:pPr lvl="0"/>
            <a:r>
              <a:rPr lang="es-HN" sz="1200" b="1" kern="1200" dirty="0">
                <a:solidFill>
                  <a:schemeClr val="tx1"/>
                </a:solidFill>
                <a:effectLst/>
                <a:latin typeface="+mn-lt"/>
                <a:ea typeface="+mn-ea"/>
                <a:cs typeface="+mn-cs"/>
              </a:rPr>
              <a:t>Riesgo tolerable:</a:t>
            </a:r>
            <a:r>
              <a:rPr lang="es-HN" sz="1200" kern="1200" dirty="0">
                <a:solidFill>
                  <a:schemeClr val="tx1"/>
                </a:solidFill>
                <a:effectLst/>
                <a:latin typeface="+mn-lt"/>
                <a:ea typeface="+mn-ea"/>
                <a:cs typeface="+mn-cs"/>
              </a:rPr>
              <a:t> Es el riesgo que se produzca un desvío relativo a la consecución de los objetivos, y que está dentro de los niveles de tolerancia al riesgo previamente establecidos, pudiendo ser asumido por la entidad. </a:t>
            </a:r>
          </a:p>
          <a:p>
            <a:r>
              <a:rPr lang="es-HN" sz="1200" kern="1200" dirty="0">
                <a:solidFill>
                  <a:schemeClr val="tx1"/>
                </a:solidFill>
                <a:effectLst/>
                <a:latin typeface="+mn-lt"/>
                <a:ea typeface="+mn-ea"/>
                <a:cs typeface="+mn-cs"/>
              </a:rPr>
              <a:t> </a:t>
            </a:r>
          </a:p>
          <a:p>
            <a:pPr lvl="0"/>
            <a:r>
              <a:rPr lang="es-HN" sz="1200" b="1" kern="1200" dirty="0">
                <a:solidFill>
                  <a:schemeClr val="tx1"/>
                </a:solidFill>
                <a:effectLst/>
                <a:latin typeface="+mn-lt"/>
                <a:ea typeface="+mn-ea"/>
                <a:cs typeface="+mn-cs"/>
              </a:rPr>
              <a:t>Riesgo de control: </a:t>
            </a:r>
            <a:r>
              <a:rPr lang="es-HN" sz="1200" kern="1200" dirty="0">
                <a:solidFill>
                  <a:schemeClr val="tx1"/>
                </a:solidFill>
                <a:effectLst/>
                <a:latin typeface="+mn-lt"/>
                <a:ea typeface="+mn-ea"/>
                <a:cs typeface="+mn-cs"/>
              </a:rPr>
              <a:t>Es el riesgo que las actividades de control fallen, es decir que una actividad de control no opere en forma eficaz y no prevenga la  ocurrencia del evento de pérdida o mitigue su impacto.</a:t>
            </a:r>
          </a:p>
          <a:p>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8</a:t>
            </a:fld>
            <a:endParaRPr lang="es-HN"/>
          </a:p>
        </p:txBody>
      </p:sp>
    </p:spTree>
    <p:extLst>
      <p:ext uri="{BB962C8B-B14F-4D97-AF65-F5344CB8AC3E}">
        <p14:creationId xmlns:p14="http://schemas.microsoft.com/office/powerpoint/2010/main" val="325417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HN" sz="1200" kern="1200" dirty="0">
                <a:solidFill>
                  <a:schemeClr val="tx1"/>
                </a:solidFill>
                <a:effectLst/>
                <a:latin typeface="+mn-lt"/>
                <a:ea typeface="+mn-ea"/>
                <a:cs typeface="+mn-cs"/>
              </a:rPr>
              <a:t>Para poder realizar una adecuada gestión de los riesgos institucionales que enfrenta la entidad, es necesario:</a:t>
            </a:r>
            <a:endParaRPr lang="es-HN" sz="1050" kern="1200" dirty="0">
              <a:solidFill>
                <a:schemeClr val="tx1"/>
              </a:solidFill>
              <a:effectLst/>
              <a:latin typeface="+mn-lt"/>
              <a:ea typeface="+mn-ea"/>
              <a:cs typeface="+mn-cs"/>
            </a:endParaRPr>
          </a:p>
          <a:p>
            <a:r>
              <a:rPr lang="es-HN" sz="1200" kern="1200" dirty="0">
                <a:solidFill>
                  <a:schemeClr val="tx1"/>
                </a:solidFill>
                <a:effectLst/>
                <a:latin typeface="+mn-lt"/>
                <a:ea typeface="+mn-ea"/>
                <a:cs typeface="+mn-cs"/>
              </a:rPr>
              <a:t> </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Tener objetivos claramente definidos, medibles, socializados y aceptados por todo el personal de la entidad.</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Identificar por cada proceso y área todos los riesgos relevantes que pueden comprometer el logro de los objetivos de la entidad (estratégicos, operativos, de información y de cumplimiento).</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Cuantificar los riesgos inherentes, aceptados, residuales y tolerables, es decir, en función de su impacto potencial y probabilidad de ocurrencia (medirlos-priorizarlos-tratarlos).</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Evaluar la suficiencia, eficacia, eficiencia y economía de las actividades de control existentes y a desarrollarse para mitigar los riesgos</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Decidir sobre los riesgos residuales (Riesgo Residual=Riesgo Inherente-Control) y documentar las decisiones (Tratamiento del Riesgo) y (conclusiones y recomendaciones).</a:t>
            </a:r>
            <a:endParaRPr lang="es-HN" sz="1050" kern="1200" dirty="0">
              <a:solidFill>
                <a:schemeClr val="tx1"/>
              </a:solidFill>
              <a:effectLst/>
              <a:latin typeface="+mn-lt"/>
              <a:ea typeface="+mn-ea"/>
              <a:cs typeface="+mn-cs"/>
            </a:endParaRPr>
          </a:p>
          <a:p>
            <a:pPr lvl="2"/>
            <a:r>
              <a:rPr lang="es-HN" sz="1200" kern="1200" dirty="0">
                <a:solidFill>
                  <a:schemeClr val="tx1"/>
                </a:solidFill>
                <a:effectLst/>
                <a:latin typeface="+mn-lt"/>
                <a:ea typeface="+mn-ea"/>
                <a:cs typeface="+mn-cs"/>
              </a:rPr>
              <a:t>Identificar oportunamente riesgos emergentes.</a:t>
            </a:r>
            <a:endParaRPr lang="es-HN" sz="1050" kern="1200" dirty="0">
              <a:solidFill>
                <a:schemeClr val="tx1"/>
              </a:solidFill>
              <a:effectLst/>
              <a:latin typeface="+mn-lt"/>
              <a:ea typeface="+mn-ea"/>
              <a:cs typeface="+mn-cs"/>
            </a:endParaRPr>
          </a:p>
          <a:p>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9</a:t>
            </a:fld>
            <a:endParaRPr lang="es-HN"/>
          </a:p>
        </p:txBody>
      </p:sp>
    </p:spTree>
    <p:extLst>
      <p:ext uri="{BB962C8B-B14F-4D97-AF65-F5344CB8AC3E}">
        <p14:creationId xmlns:p14="http://schemas.microsoft.com/office/powerpoint/2010/main" val="114946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HN" sz="1200" kern="1200" dirty="0">
                <a:solidFill>
                  <a:schemeClr val="tx1"/>
                </a:solidFill>
                <a:effectLst/>
                <a:latin typeface="+mn-lt"/>
                <a:ea typeface="+mn-ea"/>
                <a:cs typeface="+mn-cs"/>
              </a:rPr>
              <a:t>Corresponde a cada entidad implementar una gestión eficaz de los riesgos, considerando los lineamientos que se exponen a continuación y teniendo en cuenta las adaptaciones a realizarse en función de sus necesidades, estructura organizativa y recursos disponibles, así como de la naturaleza de sus actividades, complejidad de sus procesos, la magnitud de la entidad y otras circunstancias propias de ella.</a:t>
            </a:r>
          </a:p>
          <a:p>
            <a:r>
              <a:rPr lang="es-HN" sz="1200" kern="1200" dirty="0">
                <a:solidFill>
                  <a:schemeClr val="tx1"/>
                </a:solidFill>
                <a:effectLst/>
                <a:latin typeface="+mn-lt"/>
                <a:ea typeface="+mn-ea"/>
                <a:cs typeface="+mn-cs"/>
              </a:rPr>
              <a:t> </a:t>
            </a:r>
          </a:p>
          <a:p>
            <a:r>
              <a:rPr lang="es-HN" sz="1200" b="1" kern="1200" dirty="0">
                <a:solidFill>
                  <a:schemeClr val="tx1"/>
                </a:solidFill>
                <a:effectLst/>
                <a:latin typeface="+mn-lt"/>
                <a:ea typeface="+mn-ea"/>
                <a:cs typeface="+mn-cs"/>
              </a:rPr>
              <a:t>La MAI</a:t>
            </a:r>
            <a:r>
              <a:rPr lang="es-HN" sz="1200" kern="1200" dirty="0">
                <a:solidFill>
                  <a:schemeClr val="tx1"/>
                </a:solidFill>
                <a:effectLst/>
                <a:latin typeface="+mn-lt"/>
                <a:ea typeface="+mn-ea"/>
                <a:cs typeface="+mn-cs"/>
              </a:rPr>
              <a:t>, es la responsable por tomar decisiones principales sobre las políticas y gobierno de la entidad.</a:t>
            </a:r>
          </a:p>
          <a:p>
            <a:r>
              <a:rPr lang="es-HN" sz="1200" b="1" kern="1200" dirty="0">
                <a:solidFill>
                  <a:schemeClr val="tx1"/>
                </a:solidFill>
                <a:effectLst/>
                <a:latin typeface="+mn-lt"/>
                <a:ea typeface="+mn-ea"/>
                <a:cs typeface="+mn-cs"/>
              </a:rPr>
              <a:t>La MAE</a:t>
            </a:r>
            <a:r>
              <a:rPr lang="es-HN" sz="1200" kern="1200" dirty="0">
                <a:solidFill>
                  <a:schemeClr val="tx1"/>
                </a:solidFill>
                <a:effectLst/>
                <a:latin typeface="+mn-lt"/>
                <a:ea typeface="+mn-ea"/>
                <a:cs typeface="+mn-cs"/>
              </a:rPr>
              <a:t>, es la responsable por diseñar una estrategia adecuada para la gestión de riesgos, fija la estrategia y la implanta, define el nivel de riesgo aceptado.</a:t>
            </a:r>
          </a:p>
          <a:p>
            <a:r>
              <a:rPr lang="es-HN" sz="1200" b="1" kern="1200" dirty="0">
                <a:solidFill>
                  <a:schemeClr val="tx1"/>
                </a:solidFill>
                <a:effectLst/>
                <a:latin typeface="+mn-lt"/>
                <a:ea typeface="+mn-ea"/>
                <a:cs typeface="+mn-cs"/>
              </a:rPr>
              <a:t>Los responsables jerárquicos de las áreas y unidades con el personal operativo</a:t>
            </a:r>
            <a:r>
              <a:rPr lang="es-HN" sz="1200" kern="1200" dirty="0">
                <a:solidFill>
                  <a:schemeClr val="tx1"/>
                </a:solidFill>
                <a:effectLst/>
                <a:latin typeface="+mn-lt"/>
                <a:ea typeface="+mn-ea"/>
                <a:cs typeface="+mn-cs"/>
              </a:rPr>
              <a:t>, son los que gestionan los riesgos institucionales con el fin de minimizar la probabilidad de ocurrencia y reducir el impacto que pueda provocar en la entidad.</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La MAI, MAE, responsables jerárquicos de las áreas y unidades de la entidad en general, deben evidenciar un alto grado de compromiso tendiente a mantener una sólida cultura de gestión de riesgos institucionales y que las actividades relacionadas con este proceso formen parte de las operaciones diarias de la entidad.</a:t>
            </a:r>
          </a:p>
          <a:p>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10</a:t>
            </a:fld>
            <a:endParaRPr lang="es-HN"/>
          </a:p>
        </p:txBody>
      </p:sp>
    </p:spTree>
    <p:extLst>
      <p:ext uri="{BB962C8B-B14F-4D97-AF65-F5344CB8AC3E}">
        <p14:creationId xmlns:p14="http://schemas.microsoft.com/office/powerpoint/2010/main" val="100959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HN" sz="1200" kern="1200" dirty="0">
                <a:solidFill>
                  <a:schemeClr val="tx1"/>
                </a:solidFill>
                <a:effectLst/>
                <a:latin typeface="+mn-lt"/>
                <a:ea typeface="+mn-ea"/>
                <a:cs typeface="+mn-cs"/>
              </a:rPr>
              <a:t>La identificación y evaluación de los riesgos constituye un proceso activo, permanente, sistemático, e iterativo que realizan los servidores públicos o colaboradores que toman decisiones en todos los niveles de la entidad, para emprender acciones preventivas y correctivas congruentes con la estrategia institucional para el adecuado logro de los objetivos. </a:t>
            </a:r>
          </a:p>
          <a:p>
            <a:r>
              <a:rPr lang="es-HN" sz="1200" kern="1200" dirty="0">
                <a:solidFill>
                  <a:schemeClr val="tx1"/>
                </a:solidFill>
                <a:effectLst/>
                <a:latin typeface="+mn-lt"/>
                <a:ea typeface="+mn-ea"/>
                <a:cs typeface="+mn-cs"/>
              </a:rPr>
              <a:t>  </a:t>
            </a:r>
          </a:p>
          <a:p>
            <a:r>
              <a:rPr lang="es-HN" sz="1200" kern="1200" dirty="0">
                <a:solidFill>
                  <a:schemeClr val="tx1"/>
                </a:solidFill>
                <a:effectLst/>
                <a:latin typeface="+mn-lt"/>
                <a:ea typeface="+mn-ea"/>
                <a:cs typeface="+mn-cs"/>
              </a:rPr>
              <a:t>La identificación y evaluación  de los  riesgos sirve como insumo clave para la toma de decisiones, el diseño y la conducción de las actividades y la revisión de los planes para su ajuste a las condiciones cambiantes del entorno y a los retos que plantean los riesgos identificados y evaluados. La identificación de los riesgos es una labor conjunta de todo el personal de la institución independientemente del nivel jerárquico, adicionalmente es una labor continua. </a:t>
            </a:r>
          </a:p>
          <a:p>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11</a:t>
            </a:fld>
            <a:endParaRPr lang="es-HN"/>
          </a:p>
        </p:txBody>
      </p:sp>
    </p:spTree>
    <p:extLst>
      <p:ext uri="{BB962C8B-B14F-4D97-AF65-F5344CB8AC3E}">
        <p14:creationId xmlns:p14="http://schemas.microsoft.com/office/powerpoint/2010/main" val="257658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1" dirty="0"/>
              <a:t>Identificación de eventos:</a:t>
            </a:r>
          </a:p>
          <a:p>
            <a:pPr marL="228600" indent="-228600">
              <a:buAutoNum type="arabicPeriod"/>
            </a:pPr>
            <a:r>
              <a:rPr lang="es-MX" baseline="0" dirty="0"/>
              <a:t>Identificación y mapeo de los procesos (modulo de manual de procesos) y 2. Identificación de los factores causantes de los riesgos: </a:t>
            </a:r>
            <a:r>
              <a:rPr lang="es-MX" baseline="0" dirty="0" err="1"/>
              <a:t>analisis</a:t>
            </a:r>
            <a:r>
              <a:rPr lang="es-MX" baseline="0" dirty="0"/>
              <a:t> de circunstancias internas (debilidades) y externas (amenazas)</a:t>
            </a:r>
          </a:p>
          <a:p>
            <a:pPr marL="0" indent="0">
              <a:buNone/>
            </a:pPr>
            <a:r>
              <a:rPr lang="es-MX" b="1" baseline="0" dirty="0"/>
              <a:t>Evaluación y valorización:</a:t>
            </a:r>
          </a:p>
          <a:p>
            <a:pPr marL="0" indent="0">
              <a:buNone/>
            </a:pPr>
            <a:r>
              <a:rPr lang="es-MX" b="0" baseline="0" dirty="0"/>
              <a:t>Impacto y probabilidad : </a:t>
            </a:r>
            <a:r>
              <a:rPr lang="es-MX" baseline="0" dirty="0"/>
              <a:t>1. Analizando el riesgo inherente y 2. el residual</a:t>
            </a:r>
          </a:p>
          <a:p>
            <a:pPr marL="0" indent="0">
              <a:buNone/>
            </a:pPr>
            <a:r>
              <a:rPr lang="es-MX" b="1" baseline="0" dirty="0"/>
              <a:t>Indicadores clave:</a:t>
            </a:r>
          </a:p>
          <a:p>
            <a:pPr marL="0" indent="0">
              <a:buNone/>
            </a:pPr>
            <a:r>
              <a:rPr lang="es-MX" b="0" baseline="0" dirty="0"/>
              <a:t>estos reflejan las fuentes potenciales de los riesgos y los puntos limites de tolerancia a los riesgos</a:t>
            </a:r>
          </a:p>
          <a:p>
            <a:pPr marL="0" indent="0">
              <a:buNone/>
            </a:pPr>
            <a:r>
              <a:rPr lang="es-MX" b="1" baseline="0" dirty="0"/>
              <a:t>Respuesta al riesgo </a:t>
            </a:r>
          </a:p>
          <a:p>
            <a:pPr marL="0" indent="0">
              <a:buNone/>
            </a:pPr>
            <a:r>
              <a:rPr lang="es-MX" b="0" baseline="0" dirty="0"/>
              <a:t>Definir el plan de </a:t>
            </a:r>
            <a:r>
              <a:rPr lang="es-MX" b="0" baseline="0" dirty="0" err="1"/>
              <a:t>accion</a:t>
            </a:r>
            <a:r>
              <a:rPr lang="es-MX" b="0" baseline="0" dirty="0"/>
              <a:t>: aceptar, compartir, mitigar.</a:t>
            </a:r>
          </a:p>
          <a:p>
            <a:pPr marL="0" indent="0">
              <a:buNone/>
            </a:pPr>
            <a:endParaRPr lang="es-HN" dirty="0"/>
          </a:p>
        </p:txBody>
      </p:sp>
      <p:sp>
        <p:nvSpPr>
          <p:cNvPr id="4" name="3 Marcador de número de diapositiva"/>
          <p:cNvSpPr>
            <a:spLocks noGrp="1"/>
          </p:cNvSpPr>
          <p:nvPr>
            <p:ph type="sldNum" sz="quarter" idx="10"/>
          </p:nvPr>
        </p:nvSpPr>
        <p:spPr/>
        <p:txBody>
          <a:bodyPr/>
          <a:lstStyle/>
          <a:p>
            <a:fld id="{8EC0D170-3879-4831-A9D3-D01E1C004836}" type="slidenum">
              <a:rPr lang="es-HN" smtClean="0"/>
              <a:t>12</a:t>
            </a:fld>
            <a:endParaRPr lang="es-HN"/>
          </a:p>
        </p:txBody>
      </p:sp>
    </p:spTree>
    <p:extLst>
      <p:ext uri="{BB962C8B-B14F-4D97-AF65-F5344CB8AC3E}">
        <p14:creationId xmlns:p14="http://schemas.microsoft.com/office/powerpoint/2010/main" val="363392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HN"/>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HN"/>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HN"/>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4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HN"/>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6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HN"/>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BD226C7-E0BA-4655-B2E0-FB0C7D3A53AE}" type="datetimeFigureOut">
              <a:rPr lang="es-HN" smtClean="0"/>
              <a:pPr/>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pPr/>
              <a:t>‹Nº›</a:t>
            </a:fld>
            <a:endParaRPr lang="es-H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226C7-E0BA-4655-B2E0-FB0C7D3A53AE}" type="datetimeFigureOut">
              <a:rPr lang="es-HN" smtClean="0"/>
              <a:pPr/>
              <a:t>27/1/2022</a:t>
            </a:fld>
            <a:endParaRPr lang="es-HN"/>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C9492-7ECA-479D-A147-F0C74CB904D0}" type="slidenum">
              <a:rPr lang="es-HN" smtClean="0"/>
              <a:pPr/>
              <a:t>‹Nº›</a:t>
            </a:fld>
            <a:endParaRPr lang="es-H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CFDCF8-FB53-4FDA-95F5-FCAAE3A0DD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699792" y="2456892"/>
            <a:ext cx="3744416" cy="19442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6" name="5 Rectángulo"/>
          <p:cNvSpPr/>
          <p:nvPr/>
        </p:nvSpPr>
        <p:spPr>
          <a:xfrm>
            <a:off x="-263335" y="679444"/>
            <a:ext cx="9433048" cy="707886"/>
          </a:xfrm>
          <a:prstGeom prst="rect">
            <a:avLst/>
          </a:prstGeom>
        </p:spPr>
        <p:txBody>
          <a:bodyPr wrap="square">
            <a:spAutoFit/>
          </a:bodyPr>
          <a:lstStyle/>
          <a:p>
            <a:pPr lvl="1" fontAlgn="base"/>
            <a:r>
              <a:rPr lang="es-HN" sz="4000" b="1" dirty="0">
                <a:solidFill>
                  <a:srgbClr val="0070C0"/>
                </a:solidFill>
                <a:effectLst>
                  <a:outerShdw blurRad="38100" dist="38100" dir="2700000" algn="tl">
                    <a:srgbClr val="000000">
                      <a:alpha val="43137"/>
                    </a:srgbClr>
                  </a:outerShdw>
                </a:effectLst>
              </a:rPr>
              <a:t>Roles y responsabilidades </a:t>
            </a:r>
            <a:r>
              <a:rPr lang="es-HN" sz="2400" b="1" dirty="0">
                <a:solidFill>
                  <a:srgbClr val="0070C0"/>
                </a:solidFill>
                <a:effectLst>
                  <a:outerShdw blurRad="38100" dist="38100" dir="2700000" algn="tl">
                    <a:srgbClr val="000000">
                      <a:alpha val="43137"/>
                    </a:srgbClr>
                  </a:outerShdw>
                </a:effectLst>
              </a:rPr>
              <a:t>de la gestión de riesgos</a:t>
            </a:r>
          </a:p>
        </p:txBody>
      </p:sp>
      <p:graphicFrame>
        <p:nvGraphicFramePr>
          <p:cNvPr id="2" name="1 Diagrama"/>
          <p:cNvGraphicFramePr/>
          <p:nvPr>
            <p:extLst>
              <p:ext uri="{D42A27DB-BD31-4B8C-83A1-F6EECF244321}">
                <p14:modId xmlns:p14="http://schemas.microsoft.com/office/powerpoint/2010/main" val="4263519023"/>
              </p:ext>
            </p:extLst>
          </p:nvPr>
        </p:nvGraphicFramePr>
        <p:xfrm>
          <a:off x="611560" y="1821017"/>
          <a:ext cx="7992888" cy="3984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9778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6" name="CuadroTexto 5"/>
          <p:cNvSpPr txBox="1"/>
          <p:nvPr/>
        </p:nvSpPr>
        <p:spPr>
          <a:xfrm>
            <a:off x="323528" y="980728"/>
            <a:ext cx="8519526" cy="769441"/>
          </a:xfrm>
          <a:prstGeom prst="rect">
            <a:avLst/>
          </a:prstGeom>
          <a:noFill/>
        </p:spPr>
        <p:txBody>
          <a:bodyPr wrap="square" rtlCol="0">
            <a:spAutoFit/>
          </a:bodyPr>
          <a:lstStyle/>
          <a:p>
            <a:r>
              <a:rPr lang="es-HN" sz="4400" b="1" dirty="0">
                <a:solidFill>
                  <a:srgbClr val="0070C0"/>
                </a:solidFill>
                <a:effectLst>
                  <a:outerShdw blurRad="38100" dist="38100" dir="2700000" algn="tl">
                    <a:srgbClr val="000000">
                      <a:alpha val="43137"/>
                    </a:srgbClr>
                  </a:outerShdw>
                </a:effectLst>
              </a:rPr>
              <a:t>Identificación y evaluación </a:t>
            </a:r>
            <a:r>
              <a:rPr lang="es-HN" sz="3000" b="1" dirty="0">
                <a:solidFill>
                  <a:srgbClr val="0070C0"/>
                </a:solidFill>
                <a:effectLst>
                  <a:outerShdw blurRad="38100" dist="38100" dir="2700000" algn="tl">
                    <a:srgbClr val="000000">
                      <a:alpha val="43137"/>
                    </a:srgbClr>
                  </a:outerShdw>
                </a:effectLst>
              </a:rPr>
              <a:t>riesgos.</a:t>
            </a:r>
          </a:p>
        </p:txBody>
      </p:sp>
      <p:sp>
        <p:nvSpPr>
          <p:cNvPr id="3" name="2 Rectángulo"/>
          <p:cNvSpPr/>
          <p:nvPr/>
        </p:nvSpPr>
        <p:spPr>
          <a:xfrm>
            <a:off x="611560" y="2212409"/>
            <a:ext cx="3744416" cy="3139321"/>
          </a:xfrm>
          <a:prstGeom prst="rect">
            <a:avLst/>
          </a:prstGeom>
        </p:spPr>
        <p:txBody>
          <a:bodyPr wrap="square">
            <a:spAutoFit/>
          </a:bodyPr>
          <a:lstStyle/>
          <a:p>
            <a:pPr algn="just"/>
            <a:r>
              <a:rPr lang="es-HN" sz="2200" dirty="0">
                <a:latin typeface="Arial" panose="020B0604020202020204" pitchFamily="34" charset="0"/>
                <a:cs typeface="Arial" panose="020B0604020202020204" pitchFamily="34" charset="0"/>
              </a:rPr>
              <a:t>Para identificar y evaluar los riesgos, el personal debe tener conocimiento de la estrategia institucional y experiencia en los procesos que realiza la entidad y la aplicación de la normatividad legal general y específica vigente.</a:t>
            </a: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r="3612"/>
          <a:stretch/>
        </p:blipFill>
        <p:spPr>
          <a:xfrm>
            <a:off x="4716016" y="2559351"/>
            <a:ext cx="3843412" cy="2093785"/>
          </a:xfrm>
          <a:prstGeom prst="rect">
            <a:avLst/>
          </a:prstGeom>
        </p:spPr>
      </p:pic>
    </p:spTree>
    <p:extLst>
      <p:ext uri="{BB962C8B-B14F-4D97-AF65-F5344CB8AC3E}">
        <p14:creationId xmlns:p14="http://schemas.microsoft.com/office/powerpoint/2010/main" val="3219559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6" name="CuadroTexto 5"/>
          <p:cNvSpPr txBox="1"/>
          <p:nvPr/>
        </p:nvSpPr>
        <p:spPr>
          <a:xfrm>
            <a:off x="323528" y="908720"/>
            <a:ext cx="8519526" cy="830997"/>
          </a:xfrm>
          <a:prstGeom prst="rect">
            <a:avLst/>
          </a:prstGeom>
          <a:noFill/>
        </p:spPr>
        <p:txBody>
          <a:bodyPr wrap="square" rtlCol="0">
            <a:spAutoFit/>
          </a:bodyPr>
          <a:lstStyle/>
          <a:p>
            <a:r>
              <a:rPr lang="es-HN" sz="4800" b="1" dirty="0">
                <a:solidFill>
                  <a:srgbClr val="0070C0"/>
                </a:solidFill>
                <a:effectLst>
                  <a:outerShdw blurRad="38100" dist="38100" dir="2700000" algn="tl">
                    <a:srgbClr val="000000">
                      <a:alpha val="43137"/>
                    </a:srgbClr>
                  </a:outerShdw>
                </a:effectLst>
              </a:rPr>
              <a:t>Fases </a:t>
            </a:r>
            <a:r>
              <a:rPr lang="es-HN" sz="2800" b="1" dirty="0">
                <a:solidFill>
                  <a:srgbClr val="0070C0"/>
                </a:solidFill>
                <a:effectLst>
                  <a:outerShdw blurRad="38100" dist="38100" dir="2700000" algn="tl">
                    <a:srgbClr val="000000">
                      <a:alpha val="43137"/>
                    </a:srgbClr>
                  </a:outerShdw>
                </a:effectLst>
              </a:rPr>
              <a:t>de Identificación y gestión de riesgos.</a:t>
            </a:r>
            <a:endParaRPr lang="es-HN" sz="3600" b="1" dirty="0">
              <a:solidFill>
                <a:srgbClr val="0070C0"/>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3709571743"/>
              </p:ext>
            </p:extLst>
          </p:nvPr>
        </p:nvGraphicFramePr>
        <p:xfrm>
          <a:off x="1403648" y="1798118"/>
          <a:ext cx="6421086" cy="4136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5933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6" name="CuadroTexto 5"/>
          <p:cNvSpPr txBox="1"/>
          <p:nvPr/>
        </p:nvSpPr>
        <p:spPr>
          <a:xfrm>
            <a:off x="1104325" y="1228445"/>
            <a:ext cx="6996067" cy="830997"/>
          </a:xfrm>
          <a:prstGeom prst="rect">
            <a:avLst/>
          </a:prstGeom>
          <a:noFill/>
        </p:spPr>
        <p:txBody>
          <a:bodyPr wrap="square" rtlCol="0">
            <a:spAutoFit/>
          </a:bodyPr>
          <a:lstStyle/>
          <a:p>
            <a:pPr algn="ctr"/>
            <a:r>
              <a:rPr lang="es-HN" sz="4800" b="1" dirty="0">
                <a:solidFill>
                  <a:srgbClr val="0070C0"/>
                </a:solidFill>
                <a:effectLst>
                  <a:outerShdw blurRad="38100" dist="38100" dir="2700000" algn="tl">
                    <a:srgbClr val="000000">
                      <a:alpha val="43137"/>
                    </a:srgbClr>
                  </a:outerShdw>
                </a:effectLst>
              </a:rPr>
              <a:t>Métodos </a:t>
            </a:r>
            <a:r>
              <a:rPr lang="es-HN" sz="2800" b="1" dirty="0">
                <a:solidFill>
                  <a:srgbClr val="0070C0"/>
                </a:solidFill>
                <a:effectLst>
                  <a:outerShdw blurRad="38100" dist="38100" dir="2700000" algn="tl">
                    <a:srgbClr val="000000">
                      <a:alpha val="43137"/>
                    </a:srgbClr>
                  </a:outerShdw>
                </a:effectLst>
              </a:rPr>
              <a:t>para valoración de riesgos.</a:t>
            </a:r>
            <a:endParaRPr lang="es-HN" sz="3600" b="1" dirty="0">
              <a:solidFill>
                <a:srgbClr val="0070C0"/>
              </a:solidFill>
              <a:effectLst>
                <a:outerShdw blurRad="38100" dist="38100" dir="2700000" algn="tl">
                  <a:srgbClr val="000000">
                    <a:alpha val="43137"/>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960619486"/>
              </p:ext>
            </p:extLst>
          </p:nvPr>
        </p:nvGraphicFramePr>
        <p:xfrm>
          <a:off x="414603" y="2686580"/>
          <a:ext cx="8375510" cy="2988332"/>
        </p:xfrm>
        <a:graphic>
          <a:graphicData uri="http://schemas.openxmlformats.org/drawingml/2006/table">
            <a:tbl>
              <a:tblPr firstRow="1" bandRow="1">
                <a:tableStyleId>{08FB837D-C827-4EFA-A057-4D05807E0F7C}</a:tableStyleId>
              </a:tblPr>
              <a:tblGrid>
                <a:gridCol w="1852989">
                  <a:extLst>
                    <a:ext uri="{9D8B030D-6E8A-4147-A177-3AD203B41FA5}">
                      <a16:colId xmlns:a16="http://schemas.microsoft.com/office/drawing/2014/main" val="20000"/>
                    </a:ext>
                  </a:extLst>
                </a:gridCol>
                <a:gridCol w="5262489">
                  <a:extLst>
                    <a:ext uri="{9D8B030D-6E8A-4147-A177-3AD203B41FA5}">
                      <a16:colId xmlns:a16="http://schemas.microsoft.com/office/drawing/2014/main" val="20001"/>
                    </a:ext>
                  </a:extLst>
                </a:gridCol>
                <a:gridCol w="1260032">
                  <a:extLst>
                    <a:ext uri="{9D8B030D-6E8A-4147-A177-3AD203B41FA5}">
                      <a16:colId xmlns:a16="http://schemas.microsoft.com/office/drawing/2014/main" val="20002"/>
                    </a:ext>
                  </a:extLst>
                </a:gridCol>
              </a:tblGrid>
              <a:tr h="504056">
                <a:tc>
                  <a:txBody>
                    <a:bodyPr/>
                    <a:lstStyle/>
                    <a:p>
                      <a:pPr algn="ctr"/>
                      <a:r>
                        <a:rPr lang="es-MX" dirty="0"/>
                        <a:t>Categoría</a:t>
                      </a:r>
                      <a:endParaRPr lang="es-HN" dirty="0"/>
                    </a:p>
                  </a:txBody>
                  <a:tcPr/>
                </a:tc>
                <a:tc>
                  <a:txBody>
                    <a:bodyPr/>
                    <a:lstStyle/>
                    <a:p>
                      <a:pPr algn="ctr"/>
                      <a:r>
                        <a:rPr lang="es-MX" dirty="0"/>
                        <a:t>Definición</a:t>
                      </a:r>
                      <a:endParaRPr lang="es-HN" dirty="0"/>
                    </a:p>
                  </a:txBody>
                  <a:tcPr/>
                </a:tc>
                <a:tc>
                  <a:txBody>
                    <a:bodyPr/>
                    <a:lstStyle/>
                    <a:p>
                      <a:pPr algn="ctr"/>
                      <a:r>
                        <a:rPr lang="es-MX" dirty="0"/>
                        <a:t>valor</a:t>
                      </a:r>
                      <a:endParaRPr lang="es-HN" dirty="0"/>
                    </a:p>
                  </a:txBody>
                  <a:tcPr/>
                </a:tc>
                <a:extLst>
                  <a:ext uri="{0D108BD9-81ED-4DB2-BD59-A6C34878D82A}">
                    <a16:rowId xmlns:a16="http://schemas.microsoft.com/office/drawing/2014/main" val="10000"/>
                  </a:ext>
                </a:extLst>
              </a:tr>
              <a:tr h="828092">
                <a:tc>
                  <a:txBody>
                    <a:bodyPr/>
                    <a:lstStyle/>
                    <a:p>
                      <a:r>
                        <a:rPr lang="es-MX" dirty="0"/>
                        <a:t>Alta probabilidad </a:t>
                      </a:r>
                      <a:endParaRPr lang="es-HN" dirty="0"/>
                    </a:p>
                  </a:txBody>
                  <a:tcPr/>
                </a:tc>
                <a:tc>
                  <a:txBody>
                    <a:bodyPr/>
                    <a:lstStyle/>
                    <a:p>
                      <a:r>
                        <a:rPr lang="es-MX" dirty="0"/>
                        <a:t>Es muy frecuente la materialización del riesgo</a:t>
                      </a:r>
                      <a:r>
                        <a:rPr lang="es-MX" baseline="0" dirty="0"/>
                        <a:t> o se presume que llegara a materializarse</a:t>
                      </a:r>
                      <a:endParaRPr lang="es-HN" dirty="0"/>
                    </a:p>
                  </a:txBody>
                  <a:tcPr/>
                </a:tc>
                <a:tc>
                  <a:txBody>
                    <a:bodyPr/>
                    <a:lstStyle/>
                    <a:p>
                      <a:r>
                        <a:rPr lang="es-MX" dirty="0"/>
                        <a:t>4 – 5</a:t>
                      </a:r>
                      <a:endParaRPr lang="es-HN" dirty="0"/>
                    </a:p>
                  </a:txBody>
                  <a:tcPr/>
                </a:tc>
                <a:extLst>
                  <a:ext uri="{0D108BD9-81ED-4DB2-BD59-A6C34878D82A}">
                    <a16:rowId xmlns:a16="http://schemas.microsoft.com/office/drawing/2014/main" val="10001"/>
                  </a:ext>
                </a:extLst>
              </a:tr>
              <a:tr h="828092">
                <a:tc>
                  <a:txBody>
                    <a:bodyPr/>
                    <a:lstStyle/>
                    <a:p>
                      <a:r>
                        <a:rPr lang="es-MX" dirty="0"/>
                        <a:t>Mediana probabilidad</a:t>
                      </a:r>
                      <a:endParaRPr lang="es-HN" dirty="0"/>
                    </a:p>
                  </a:txBody>
                  <a:tcPr/>
                </a:tc>
                <a:tc>
                  <a:txBody>
                    <a:bodyPr/>
                    <a:lstStyle/>
                    <a:p>
                      <a:r>
                        <a:rPr lang="es-MX" dirty="0"/>
                        <a:t>Es frecuente la materialización del riesgo</a:t>
                      </a:r>
                      <a:r>
                        <a:rPr lang="es-MX" baseline="0" dirty="0"/>
                        <a:t> o se presume que posiblemente se podrá materializar </a:t>
                      </a:r>
                      <a:endParaRPr lang="es-HN" dirty="0"/>
                    </a:p>
                  </a:txBody>
                  <a:tcPr/>
                </a:tc>
                <a:tc>
                  <a:txBody>
                    <a:bodyPr/>
                    <a:lstStyle/>
                    <a:p>
                      <a:r>
                        <a:rPr lang="es-MX" dirty="0"/>
                        <a:t>2- 3</a:t>
                      </a:r>
                      <a:endParaRPr lang="es-HN" dirty="0"/>
                    </a:p>
                  </a:txBody>
                  <a:tcPr/>
                </a:tc>
                <a:extLst>
                  <a:ext uri="{0D108BD9-81ED-4DB2-BD59-A6C34878D82A}">
                    <a16:rowId xmlns:a16="http://schemas.microsoft.com/office/drawing/2014/main" val="10002"/>
                  </a:ext>
                </a:extLst>
              </a:tr>
              <a:tr h="828092">
                <a:tc>
                  <a:txBody>
                    <a:bodyPr/>
                    <a:lstStyle/>
                    <a:p>
                      <a:r>
                        <a:rPr lang="es-MX" dirty="0"/>
                        <a:t>Baja probabilidad</a:t>
                      </a:r>
                      <a:endParaRPr lang="es-HN" dirty="0"/>
                    </a:p>
                  </a:txBody>
                  <a:tcPr/>
                </a:tc>
                <a:tc>
                  <a:txBody>
                    <a:bodyPr/>
                    <a:lstStyle/>
                    <a:p>
                      <a:r>
                        <a:rPr lang="es-MX" dirty="0"/>
                        <a:t>Es poco frecuente la materialización del riesgo</a:t>
                      </a:r>
                      <a:r>
                        <a:rPr lang="es-MX" baseline="0" dirty="0"/>
                        <a:t> o se presume que no llegara a materializarse</a:t>
                      </a:r>
                      <a:endParaRPr lang="es-HN" dirty="0"/>
                    </a:p>
                  </a:txBody>
                  <a:tcPr/>
                </a:tc>
                <a:tc>
                  <a:txBody>
                    <a:bodyPr/>
                    <a:lstStyle/>
                    <a:p>
                      <a:r>
                        <a:rPr lang="es-MX" dirty="0"/>
                        <a:t>1</a:t>
                      </a:r>
                      <a:endParaRPr lang="es-HN" dirty="0"/>
                    </a:p>
                  </a:txBody>
                  <a:tcPr/>
                </a:tc>
                <a:extLst>
                  <a:ext uri="{0D108BD9-81ED-4DB2-BD59-A6C34878D82A}">
                    <a16:rowId xmlns:a16="http://schemas.microsoft.com/office/drawing/2014/main" val="10003"/>
                  </a:ext>
                </a:extLst>
              </a:tr>
            </a:tbl>
          </a:graphicData>
        </a:graphic>
      </p:graphicFrame>
      <p:sp>
        <p:nvSpPr>
          <p:cNvPr id="7" name="6 Rectángulo"/>
          <p:cNvSpPr/>
          <p:nvPr/>
        </p:nvSpPr>
        <p:spPr>
          <a:xfrm>
            <a:off x="1836564" y="2123564"/>
            <a:ext cx="5472608" cy="369332"/>
          </a:xfrm>
          <a:prstGeom prst="rect">
            <a:avLst/>
          </a:prstGeom>
        </p:spPr>
        <p:txBody>
          <a:bodyPr wrap="square">
            <a:spAutoFit/>
          </a:bodyPr>
          <a:lstStyle/>
          <a:p>
            <a:pPr algn="ctr"/>
            <a:r>
              <a:rPr lang="es-HN" b="1" dirty="0"/>
              <a:t>Escala de medida cualitativa de la probabilidad</a:t>
            </a:r>
            <a:endParaRPr lang="es-HN" dirty="0"/>
          </a:p>
        </p:txBody>
      </p:sp>
      <p:grpSp>
        <p:nvGrpSpPr>
          <p:cNvPr id="8" name="7 Grupo"/>
          <p:cNvGrpSpPr/>
          <p:nvPr/>
        </p:nvGrpSpPr>
        <p:grpSpPr>
          <a:xfrm>
            <a:off x="7092280" y="170961"/>
            <a:ext cx="1545700" cy="1115234"/>
            <a:chOff x="1626199" y="1240802"/>
            <a:chExt cx="1545700" cy="1654403"/>
          </a:xfrm>
        </p:grpSpPr>
        <p:sp>
          <p:nvSpPr>
            <p:cNvPr id="9" name="8 Rectángulo redondeado"/>
            <p:cNvSpPr/>
            <p:nvPr/>
          </p:nvSpPr>
          <p:spPr>
            <a:xfrm>
              <a:off x="1626199" y="1240802"/>
              <a:ext cx="1545700" cy="1654403"/>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9 Rectángulo"/>
            <p:cNvSpPr/>
            <p:nvPr/>
          </p:nvSpPr>
          <p:spPr>
            <a:xfrm>
              <a:off x="1701654" y="1316257"/>
              <a:ext cx="1394790" cy="1503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Evaluación y valorización </a:t>
              </a:r>
              <a:endParaRPr lang="es-HN" sz="1800" kern="1200" dirty="0"/>
            </a:p>
          </p:txBody>
        </p:sp>
      </p:grpSp>
    </p:spTree>
    <p:extLst>
      <p:ext uri="{BB962C8B-B14F-4D97-AF65-F5344CB8AC3E}">
        <p14:creationId xmlns:p14="http://schemas.microsoft.com/office/powerpoint/2010/main" val="763445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030183538"/>
              </p:ext>
            </p:extLst>
          </p:nvPr>
        </p:nvGraphicFramePr>
        <p:xfrm>
          <a:off x="395536" y="2240868"/>
          <a:ext cx="8375510" cy="2988332"/>
        </p:xfrm>
        <a:graphic>
          <a:graphicData uri="http://schemas.openxmlformats.org/drawingml/2006/table">
            <a:tbl>
              <a:tblPr firstRow="1" bandRow="1">
                <a:tableStyleId>{08FB837D-C827-4EFA-A057-4D05807E0F7C}</a:tableStyleId>
              </a:tblPr>
              <a:tblGrid>
                <a:gridCol w="1852989">
                  <a:extLst>
                    <a:ext uri="{9D8B030D-6E8A-4147-A177-3AD203B41FA5}">
                      <a16:colId xmlns:a16="http://schemas.microsoft.com/office/drawing/2014/main" val="20000"/>
                    </a:ext>
                  </a:extLst>
                </a:gridCol>
                <a:gridCol w="5262489">
                  <a:extLst>
                    <a:ext uri="{9D8B030D-6E8A-4147-A177-3AD203B41FA5}">
                      <a16:colId xmlns:a16="http://schemas.microsoft.com/office/drawing/2014/main" val="20001"/>
                    </a:ext>
                  </a:extLst>
                </a:gridCol>
                <a:gridCol w="1260032">
                  <a:extLst>
                    <a:ext uri="{9D8B030D-6E8A-4147-A177-3AD203B41FA5}">
                      <a16:colId xmlns:a16="http://schemas.microsoft.com/office/drawing/2014/main" val="20002"/>
                    </a:ext>
                  </a:extLst>
                </a:gridCol>
              </a:tblGrid>
              <a:tr h="504056">
                <a:tc>
                  <a:txBody>
                    <a:bodyPr/>
                    <a:lstStyle/>
                    <a:p>
                      <a:pPr algn="ctr"/>
                      <a:r>
                        <a:rPr lang="es-MX" dirty="0"/>
                        <a:t>Categoría</a:t>
                      </a:r>
                      <a:endParaRPr lang="es-HN" dirty="0"/>
                    </a:p>
                  </a:txBody>
                  <a:tcPr/>
                </a:tc>
                <a:tc>
                  <a:txBody>
                    <a:bodyPr/>
                    <a:lstStyle/>
                    <a:p>
                      <a:pPr algn="ctr"/>
                      <a:r>
                        <a:rPr lang="es-MX" dirty="0"/>
                        <a:t>Definición</a:t>
                      </a:r>
                      <a:endParaRPr lang="es-HN" dirty="0"/>
                    </a:p>
                  </a:txBody>
                  <a:tcPr/>
                </a:tc>
                <a:tc>
                  <a:txBody>
                    <a:bodyPr/>
                    <a:lstStyle/>
                    <a:p>
                      <a:pPr algn="ctr"/>
                      <a:r>
                        <a:rPr lang="es-MX" dirty="0"/>
                        <a:t>valor</a:t>
                      </a:r>
                      <a:endParaRPr lang="es-HN" dirty="0"/>
                    </a:p>
                  </a:txBody>
                  <a:tcPr/>
                </a:tc>
                <a:extLst>
                  <a:ext uri="{0D108BD9-81ED-4DB2-BD59-A6C34878D82A}">
                    <a16:rowId xmlns:a16="http://schemas.microsoft.com/office/drawing/2014/main" val="10000"/>
                  </a:ext>
                </a:extLst>
              </a:tr>
              <a:tr h="828092">
                <a:tc>
                  <a:txBody>
                    <a:bodyPr/>
                    <a:lstStyle/>
                    <a:p>
                      <a:r>
                        <a:rPr lang="es-MX" dirty="0"/>
                        <a:t>Alta impacto</a:t>
                      </a:r>
                      <a:endParaRPr lang="es-HN" dirty="0"/>
                    </a:p>
                  </a:txBody>
                  <a:tcPr/>
                </a:tc>
                <a:tc>
                  <a:txBody>
                    <a:bodyPr/>
                    <a:lstStyle/>
                    <a:p>
                      <a:r>
                        <a:rPr lang="es-MX" dirty="0"/>
                        <a:t>Si el hecho llegar a presentarse, tendría alto impacto o efecto sobre la entidad</a:t>
                      </a:r>
                      <a:endParaRPr lang="es-HN" dirty="0"/>
                    </a:p>
                  </a:txBody>
                  <a:tcPr/>
                </a:tc>
                <a:tc>
                  <a:txBody>
                    <a:bodyPr/>
                    <a:lstStyle/>
                    <a:p>
                      <a:r>
                        <a:rPr lang="es-MX" dirty="0"/>
                        <a:t>4 – 5</a:t>
                      </a:r>
                      <a:endParaRPr lang="es-HN" dirty="0"/>
                    </a:p>
                  </a:txBody>
                  <a:tcPr/>
                </a:tc>
                <a:extLst>
                  <a:ext uri="{0D108BD9-81ED-4DB2-BD59-A6C34878D82A}">
                    <a16:rowId xmlns:a16="http://schemas.microsoft.com/office/drawing/2014/main" val="10001"/>
                  </a:ext>
                </a:extLst>
              </a:tr>
              <a:tr h="828092">
                <a:tc>
                  <a:txBody>
                    <a:bodyPr/>
                    <a:lstStyle/>
                    <a:p>
                      <a:r>
                        <a:rPr lang="es-MX" dirty="0"/>
                        <a:t>Mediana impacto</a:t>
                      </a:r>
                      <a:endParaRPr lang="es-HN" dirty="0"/>
                    </a:p>
                  </a:txBody>
                  <a:tcPr/>
                </a:tc>
                <a:tc>
                  <a:txBody>
                    <a:bodyPr/>
                    <a:lstStyle/>
                    <a:p>
                      <a:r>
                        <a:rPr lang="es-MX" dirty="0"/>
                        <a:t>Si el hecho llegara</a:t>
                      </a:r>
                      <a:r>
                        <a:rPr lang="es-MX" baseline="0" dirty="0"/>
                        <a:t> a presentarse tendría medio impacto o efecto en la entidad</a:t>
                      </a:r>
                      <a:endParaRPr lang="es-HN" dirty="0"/>
                    </a:p>
                  </a:txBody>
                  <a:tcPr/>
                </a:tc>
                <a:tc>
                  <a:txBody>
                    <a:bodyPr/>
                    <a:lstStyle/>
                    <a:p>
                      <a:r>
                        <a:rPr lang="es-MX" dirty="0"/>
                        <a:t>2- 3</a:t>
                      </a:r>
                      <a:endParaRPr lang="es-HN" dirty="0"/>
                    </a:p>
                  </a:txBody>
                  <a:tcPr/>
                </a:tc>
                <a:extLst>
                  <a:ext uri="{0D108BD9-81ED-4DB2-BD59-A6C34878D82A}">
                    <a16:rowId xmlns:a16="http://schemas.microsoft.com/office/drawing/2014/main" val="10002"/>
                  </a:ext>
                </a:extLst>
              </a:tr>
              <a:tr h="828092">
                <a:tc>
                  <a:txBody>
                    <a:bodyPr/>
                    <a:lstStyle/>
                    <a:p>
                      <a:r>
                        <a:rPr lang="es-MX" dirty="0"/>
                        <a:t>Baja impacto</a:t>
                      </a:r>
                      <a:endParaRPr lang="es-HN" dirty="0"/>
                    </a:p>
                  </a:txBody>
                  <a:tcPr/>
                </a:tc>
                <a:tc>
                  <a:txBody>
                    <a:bodyPr/>
                    <a:lstStyle/>
                    <a:p>
                      <a:r>
                        <a:rPr lang="es-MX" dirty="0"/>
                        <a:t>Si el hecho</a:t>
                      </a:r>
                      <a:r>
                        <a:rPr lang="es-MX" baseline="0" dirty="0"/>
                        <a:t> llegara a presentarse tendría bajo impacto o efecto en la entidad</a:t>
                      </a:r>
                      <a:endParaRPr lang="es-HN" dirty="0"/>
                    </a:p>
                  </a:txBody>
                  <a:tcPr/>
                </a:tc>
                <a:tc>
                  <a:txBody>
                    <a:bodyPr/>
                    <a:lstStyle/>
                    <a:p>
                      <a:r>
                        <a:rPr lang="es-MX" dirty="0"/>
                        <a:t>1</a:t>
                      </a:r>
                      <a:endParaRPr lang="es-HN" dirty="0"/>
                    </a:p>
                  </a:txBody>
                  <a:tcPr/>
                </a:tc>
                <a:extLst>
                  <a:ext uri="{0D108BD9-81ED-4DB2-BD59-A6C34878D82A}">
                    <a16:rowId xmlns:a16="http://schemas.microsoft.com/office/drawing/2014/main" val="10003"/>
                  </a:ext>
                </a:extLst>
              </a:tr>
            </a:tbl>
          </a:graphicData>
        </a:graphic>
      </p:graphicFrame>
      <p:sp>
        <p:nvSpPr>
          <p:cNvPr id="6" name="5 Rectángulo"/>
          <p:cNvSpPr/>
          <p:nvPr/>
        </p:nvSpPr>
        <p:spPr>
          <a:xfrm>
            <a:off x="2527567" y="1691516"/>
            <a:ext cx="4054187" cy="369332"/>
          </a:xfrm>
          <a:prstGeom prst="rect">
            <a:avLst/>
          </a:prstGeom>
        </p:spPr>
        <p:txBody>
          <a:bodyPr wrap="none">
            <a:spAutoFit/>
          </a:bodyPr>
          <a:lstStyle/>
          <a:p>
            <a:r>
              <a:rPr lang="es-HN" b="1" dirty="0"/>
              <a:t>Escala de medida cualitativa del impacto</a:t>
            </a:r>
            <a:endParaRPr lang="es-HN" dirty="0"/>
          </a:p>
        </p:txBody>
      </p:sp>
      <p:sp>
        <p:nvSpPr>
          <p:cNvPr id="7" name="CuadroTexto 5"/>
          <p:cNvSpPr txBox="1"/>
          <p:nvPr/>
        </p:nvSpPr>
        <p:spPr>
          <a:xfrm>
            <a:off x="1043608" y="860519"/>
            <a:ext cx="6768752" cy="830997"/>
          </a:xfrm>
          <a:prstGeom prst="rect">
            <a:avLst/>
          </a:prstGeom>
          <a:noFill/>
        </p:spPr>
        <p:txBody>
          <a:bodyPr wrap="square" rtlCol="0">
            <a:spAutoFit/>
          </a:bodyPr>
          <a:lstStyle/>
          <a:p>
            <a:pPr algn="ctr"/>
            <a:r>
              <a:rPr lang="es-HN" sz="4800" b="1" dirty="0">
                <a:solidFill>
                  <a:srgbClr val="0070C0"/>
                </a:solidFill>
                <a:effectLst>
                  <a:outerShdw blurRad="38100" dist="38100" dir="2700000" algn="tl">
                    <a:srgbClr val="000000">
                      <a:alpha val="43137"/>
                    </a:srgbClr>
                  </a:outerShdw>
                </a:effectLst>
              </a:rPr>
              <a:t>Métodos </a:t>
            </a:r>
            <a:r>
              <a:rPr lang="es-HN" sz="2800" b="1" dirty="0">
                <a:solidFill>
                  <a:srgbClr val="0070C0"/>
                </a:solidFill>
                <a:effectLst>
                  <a:outerShdw blurRad="38100" dist="38100" dir="2700000" algn="tl">
                    <a:srgbClr val="000000">
                      <a:alpha val="43137"/>
                    </a:srgbClr>
                  </a:outerShdw>
                </a:effectLst>
              </a:rPr>
              <a:t>para valoración de riesgos.</a:t>
            </a:r>
            <a:endParaRPr lang="es-HN"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5439245"/>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0400" y="1556792"/>
            <a:ext cx="8064896" cy="2769989"/>
          </a:xfrm>
          <a:prstGeom prst="rect">
            <a:avLst/>
          </a:prstGeom>
        </p:spPr>
        <p:txBody>
          <a:bodyPr wrap="square">
            <a:spAutoFit/>
          </a:bodyPr>
          <a:lstStyle/>
          <a:p>
            <a:pPr lvl="0"/>
            <a:r>
              <a:rPr lang="es-HN" sz="3200" b="1" dirty="0">
                <a:latin typeface="Arial" panose="020B0604020202020204" pitchFamily="34" charset="0"/>
                <a:cs typeface="Arial" panose="020B0604020202020204" pitchFamily="34" charset="0"/>
              </a:rPr>
              <a:t>Ejercicio: Elaboración de matriz de riesgos </a:t>
            </a:r>
          </a:p>
          <a:p>
            <a:pPr lvl="0"/>
            <a:endParaRPr lang="es-HN" sz="3200" b="1" dirty="0">
              <a:latin typeface="Arial" panose="020B0604020202020204" pitchFamily="34" charset="0"/>
              <a:cs typeface="Arial" panose="020B0604020202020204" pitchFamily="34" charset="0"/>
            </a:endParaRPr>
          </a:p>
          <a:p>
            <a:r>
              <a:rPr lang="es-HN" dirty="0"/>
              <a:t> </a:t>
            </a:r>
          </a:p>
          <a:p>
            <a:r>
              <a:rPr lang="es-HN" sz="2000" b="1" dirty="0">
                <a:latin typeface="Arial" panose="020B0604020202020204" pitchFamily="34" charset="0"/>
                <a:cs typeface="Arial" panose="020B0604020202020204" pitchFamily="34" charset="0"/>
              </a:rPr>
              <a:t>Instrucciones: </a:t>
            </a:r>
            <a:endParaRPr lang="es-HN" sz="2000" dirty="0">
              <a:latin typeface="Arial" panose="020B0604020202020204" pitchFamily="34" charset="0"/>
              <a:cs typeface="Arial" panose="020B0604020202020204" pitchFamily="34" charset="0"/>
            </a:endParaRPr>
          </a:p>
          <a:p>
            <a:r>
              <a:rPr lang="es-HN" sz="2000" dirty="0">
                <a:latin typeface="Arial" panose="020B0604020202020204" pitchFamily="34" charset="0"/>
                <a:cs typeface="Arial" panose="020B0604020202020204" pitchFamily="34" charset="0"/>
              </a:rPr>
              <a:t>Con la información antes expuesta construya una matriz de riesgos, utilizando el siguiente formato:</a:t>
            </a:r>
          </a:p>
        </p:txBody>
      </p:sp>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Tree>
    <p:extLst>
      <p:ext uri="{BB962C8B-B14F-4D97-AF65-F5344CB8AC3E}">
        <p14:creationId xmlns:p14="http://schemas.microsoft.com/office/powerpoint/2010/main" val="85293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C809D0-7AF1-4208-9DA5-9DD118616EDC}"/>
              </a:ext>
            </a:extLst>
          </p:cNvPr>
          <p:cNvSpPr>
            <a:spLocks noGrp="1"/>
          </p:cNvSpPr>
          <p:nvPr>
            <p:ph idx="1"/>
          </p:nvPr>
        </p:nvSpPr>
        <p:spPr>
          <a:xfrm>
            <a:off x="457200" y="1268760"/>
            <a:ext cx="8229600" cy="1612776"/>
          </a:xfrm>
        </p:spPr>
        <p:txBody>
          <a:bodyPr>
            <a:normAutofit lnSpcReduction="10000"/>
          </a:bodyPr>
          <a:lstStyle/>
          <a:p>
            <a:pPr marL="0" indent="0" algn="ctr">
              <a:buNone/>
            </a:pPr>
            <a:r>
              <a:rPr lang="es-HN" dirty="0"/>
              <a:t>Esta presentación la puedes descargar en nuestra Plataforma Digital </a:t>
            </a:r>
            <a:r>
              <a:rPr lang="es-HN" sz="4400" dirty="0">
                <a:solidFill>
                  <a:schemeClr val="accent5"/>
                </a:solidFill>
              </a:rPr>
              <a:t>www.onadici.gob.hn</a:t>
            </a:r>
            <a:endParaRPr lang="es-HN" dirty="0">
              <a:solidFill>
                <a:schemeClr val="accent5"/>
              </a:solidFill>
            </a:endParaRPr>
          </a:p>
        </p:txBody>
      </p:sp>
      <p:pic>
        <p:nvPicPr>
          <p:cNvPr id="4" name="Imagen 3">
            <a:extLst>
              <a:ext uri="{FF2B5EF4-FFF2-40B4-BE49-F238E27FC236}">
                <a16:creationId xmlns:a16="http://schemas.microsoft.com/office/drawing/2014/main" id="{41ED3D62-082D-46E8-B985-9F338C3F58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699792" y="3212977"/>
            <a:ext cx="3744416" cy="1944216"/>
          </a:xfrm>
          <a:prstGeom prst="rect">
            <a:avLst/>
          </a:prstGeom>
          <a:noFill/>
          <a:ln>
            <a:noFill/>
          </a:ln>
        </p:spPr>
      </p:pic>
    </p:spTree>
    <p:extLst>
      <p:ext uri="{BB962C8B-B14F-4D97-AF65-F5344CB8AC3E}">
        <p14:creationId xmlns:p14="http://schemas.microsoft.com/office/powerpoint/2010/main" val="18528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LOGOS\Logos 2014\Manual y Logo MODIFICADO\Logo gobierno de Honduras y Submarca Horizontal EN BLANCO.png"/>
          <p:cNvPicPr>
            <a:picLocks noChangeAspect="1" noChangeArrowheads="1"/>
          </p:cNvPicPr>
          <p:nvPr/>
        </p:nvPicPr>
        <p:blipFill>
          <a:blip r:embed="rId2" cstate="print"/>
          <a:srcRect t="25177" r="58829" b="32979"/>
          <a:stretch>
            <a:fillRect/>
          </a:stretch>
        </p:blipFill>
        <p:spPr bwMode="auto">
          <a:xfrm>
            <a:off x="7092280" y="5472608"/>
            <a:ext cx="1839030" cy="1268760"/>
          </a:xfrm>
          <a:prstGeom prst="rect">
            <a:avLst/>
          </a:prstGeom>
          <a:noFill/>
        </p:spPr>
      </p:pic>
      <p:sp>
        <p:nvSpPr>
          <p:cNvPr id="9" name="AutoShape 15"/>
          <p:cNvSpPr>
            <a:spLocks noChangeArrowheads="1"/>
          </p:cNvSpPr>
          <p:nvPr/>
        </p:nvSpPr>
        <p:spPr bwMode="auto">
          <a:xfrm>
            <a:off x="1439652" y="2132856"/>
            <a:ext cx="6264696" cy="2592288"/>
          </a:xfrm>
          <a:prstGeom prst="roundRect">
            <a:avLst>
              <a:gd name="adj" fmla="val 21417"/>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fontAlgn="auto">
              <a:spcBef>
                <a:spcPts val="0"/>
              </a:spcBef>
              <a:spcAft>
                <a:spcPts val="0"/>
              </a:spcAft>
              <a:defRPr/>
            </a:pPr>
            <a:r>
              <a:rPr lang="es-ES_tradnl" sz="4400" b="1" dirty="0">
                <a:solidFill>
                  <a:srgbClr val="7C6316"/>
                </a:solidFill>
                <a:effectLst>
                  <a:outerShdw blurRad="38100" dist="38100" dir="2700000" algn="tl">
                    <a:srgbClr val="000000">
                      <a:alpha val="43137"/>
                    </a:srgbClr>
                  </a:outerShdw>
                </a:effectLst>
                <a:latin typeface="Trajan Pro" pitchFamily="18" charset="0"/>
              </a:rPr>
              <a:t>EVALUACIÓN Y GESTIÓN </a:t>
            </a:r>
          </a:p>
          <a:p>
            <a:pPr algn="ctr" fontAlgn="auto">
              <a:spcBef>
                <a:spcPts val="0"/>
              </a:spcBef>
              <a:spcAft>
                <a:spcPts val="0"/>
              </a:spcAft>
              <a:defRPr/>
            </a:pPr>
            <a:r>
              <a:rPr lang="es-ES_tradnl" sz="4400" b="1" dirty="0">
                <a:solidFill>
                  <a:srgbClr val="7C6316"/>
                </a:solidFill>
                <a:effectLst>
                  <a:outerShdw blurRad="38100" dist="38100" dir="2700000" algn="tl">
                    <a:srgbClr val="000000">
                      <a:alpha val="43137"/>
                    </a:srgbClr>
                  </a:outerShdw>
                </a:effectLst>
                <a:latin typeface="Trajan Pro" pitchFamily="18" charset="0"/>
              </a:rPr>
              <a:t>DE RIESGOS</a:t>
            </a:r>
            <a:endParaRPr lang="es-HN" sz="4400" b="1" dirty="0">
              <a:solidFill>
                <a:srgbClr val="7C6316"/>
              </a:solidFill>
              <a:effectLst>
                <a:outerShdw blurRad="38100" dist="38100" dir="2700000" algn="tl">
                  <a:srgbClr val="000000">
                    <a:alpha val="43137"/>
                  </a:srgbClr>
                </a:outerShdw>
              </a:effectLst>
              <a:latin typeface="Trajan Pro" pitchFamily="18" charset="0"/>
            </a:endParaRPr>
          </a:p>
          <a:p>
            <a:pPr algn="ctr" fontAlgn="auto">
              <a:spcBef>
                <a:spcPts val="0"/>
              </a:spcBef>
              <a:spcAft>
                <a:spcPts val="0"/>
              </a:spcAft>
              <a:defRPr/>
            </a:pPr>
            <a:endParaRPr lang="es-MX" sz="4400" b="1" dirty="0">
              <a:solidFill>
                <a:srgbClr val="7C6316"/>
              </a:solidFill>
              <a:effectLst>
                <a:outerShdw blurRad="38100" dist="38100" dir="2700000" algn="tl">
                  <a:srgbClr val="000000">
                    <a:alpha val="43137"/>
                  </a:srgbClr>
                </a:outerShdw>
              </a:effectLst>
              <a:latin typeface="Trajan Pro" pitchFamily="18" charset="0"/>
            </a:endParaRPr>
          </a:p>
        </p:txBody>
      </p:sp>
      <p:pic>
        <p:nvPicPr>
          <p:cNvPr id="5" name="Imagen 4">
            <a:extLst>
              <a:ext uri="{FF2B5EF4-FFF2-40B4-BE49-F238E27FC236}">
                <a16:creationId xmlns:a16="http://schemas.microsoft.com/office/drawing/2014/main" id="{35FE1D8A-9C06-4931-9EE3-2581FF6271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9277" y="0"/>
            <a:ext cx="1908212" cy="9361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1587600" cy="650916"/>
          </a:xfrm>
          <a:prstGeom prst="rect">
            <a:avLst/>
          </a:prstGeom>
        </p:spPr>
      </p:pic>
      <p:sp>
        <p:nvSpPr>
          <p:cNvPr id="3" name="CuadroTexto 2"/>
          <p:cNvSpPr txBox="1"/>
          <p:nvPr/>
        </p:nvSpPr>
        <p:spPr>
          <a:xfrm>
            <a:off x="384632" y="1085835"/>
            <a:ext cx="5411504" cy="830997"/>
          </a:xfrm>
          <a:prstGeom prst="rect">
            <a:avLst/>
          </a:prstGeom>
          <a:noFill/>
        </p:spPr>
        <p:txBody>
          <a:bodyPr wrap="square" rtlCol="0">
            <a:spAutoFit/>
          </a:bodyPr>
          <a:lstStyle/>
          <a:p>
            <a:r>
              <a:rPr lang="es-HN" sz="4800" b="1" dirty="0">
                <a:solidFill>
                  <a:srgbClr val="0070C0"/>
                </a:solidFill>
                <a:effectLst>
                  <a:outerShdw blurRad="38100" dist="38100" dir="2700000" algn="tl">
                    <a:srgbClr val="000000">
                      <a:alpha val="43137"/>
                    </a:srgbClr>
                  </a:outerShdw>
                </a:effectLst>
              </a:rPr>
              <a:t>Objetivos</a:t>
            </a:r>
            <a:r>
              <a:rPr lang="es-HN" sz="3200" b="1" dirty="0">
                <a:solidFill>
                  <a:srgbClr val="0070C0"/>
                </a:solidFill>
                <a:effectLst>
                  <a:outerShdw blurRad="38100" dist="38100" dir="2700000" algn="tl">
                    <a:srgbClr val="000000">
                      <a:alpha val="43137"/>
                    </a:srgbClr>
                  </a:outerShdw>
                </a:effectLst>
              </a:rPr>
              <a:t> del Modulo.</a:t>
            </a:r>
          </a:p>
        </p:txBody>
      </p:sp>
      <p:sp>
        <p:nvSpPr>
          <p:cNvPr id="9" name="Rectángulo 8"/>
          <p:cNvSpPr/>
          <p:nvPr/>
        </p:nvSpPr>
        <p:spPr>
          <a:xfrm>
            <a:off x="2699792" y="2182212"/>
            <a:ext cx="5840832" cy="3046988"/>
          </a:xfrm>
          <a:prstGeom prst="rect">
            <a:avLst/>
          </a:prstGeom>
        </p:spPr>
        <p:txBody>
          <a:bodyPr wrap="square">
            <a:spAutoFit/>
          </a:bodyPr>
          <a:lstStyle/>
          <a:p>
            <a:pPr marL="63500">
              <a:spcAft>
                <a:spcPts val="0"/>
              </a:spcAft>
            </a:pPr>
            <a:r>
              <a:rPr lang="es-HN" sz="2400" dirty="0">
                <a:latin typeface="Arial" panose="020B0604020202020204" pitchFamily="34" charset="0"/>
                <a:ea typeface="Times New Roman" panose="02020603050405020304" pitchFamily="18" charset="0"/>
              </a:rPr>
              <a:t> </a:t>
            </a:r>
            <a:endParaRPr lang="es-HN"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HN" sz="2400" dirty="0">
                <a:latin typeface="Arial" panose="020B0604020202020204" pitchFamily="34" charset="0"/>
                <a:ea typeface="Times New Roman" panose="02020603050405020304" pitchFamily="18" charset="0"/>
                <a:cs typeface="Arial" panose="020B0604020202020204" pitchFamily="34" charset="0"/>
              </a:rPr>
              <a:t>Conocer los tipos de riesgos que pueden afectar el desarrollo de los procesos.</a:t>
            </a:r>
          </a:p>
          <a:p>
            <a:pPr marL="457200" algn="just">
              <a:spcAft>
                <a:spcPts val="0"/>
              </a:spcAft>
            </a:pPr>
            <a:r>
              <a:rPr lang="es-HN" sz="24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spcAft>
                <a:spcPts val="0"/>
              </a:spcAft>
              <a:buFont typeface="Symbol" panose="05050102010706020507" pitchFamily="18" charset="2"/>
              <a:buChar char=""/>
            </a:pPr>
            <a:r>
              <a:rPr lang="es-HN" sz="2400" dirty="0">
                <a:latin typeface="Arial" panose="020B0604020202020204" pitchFamily="34" charset="0"/>
                <a:ea typeface="Times New Roman" panose="02020603050405020304" pitchFamily="18" charset="0"/>
                <a:cs typeface="Arial" panose="020B0604020202020204" pitchFamily="34" charset="0"/>
              </a:rPr>
              <a:t>Identificar y evaluar los riesgos según su naturaleza, para determinar cómo deben ser administrados.</a:t>
            </a:r>
            <a:endParaRPr lang="es-HN"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584" y="1717434"/>
            <a:ext cx="4355976" cy="2896261"/>
          </a:xfrm>
          <a:prstGeom prst="rect">
            <a:avLst/>
          </a:prstGeom>
        </p:spPr>
      </p:pic>
    </p:spTree>
    <p:extLst>
      <p:ext uri="{BB962C8B-B14F-4D97-AF65-F5344CB8AC3E}">
        <p14:creationId xmlns:p14="http://schemas.microsoft.com/office/powerpoint/2010/main" val="5800685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0" y="113788"/>
            <a:ext cx="1587600" cy="650916"/>
          </a:xfrm>
          <a:prstGeom prst="rect">
            <a:avLst/>
          </a:prstGeom>
        </p:spPr>
      </p:pic>
      <p:grpSp>
        <p:nvGrpSpPr>
          <p:cNvPr id="9" name="Grupo 8"/>
          <p:cNvGrpSpPr/>
          <p:nvPr/>
        </p:nvGrpSpPr>
        <p:grpSpPr>
          <a:xfrm>
            <a:off x="179512" y="1033968"/>
            <a:ext cx="8712968" cy="4609282"/>
            <a:chOff x="274101" y="-66173"/>
            <a:chExt cx="8712968" cy="4609282"/>
          </a:xfrm>
        </p:grpSpPr>
        <p:sp>
          <p:nvSpPr>
            <p:cNvPr id="6" name="CuadroTexto 5"/>
            <p:cNvSpPr txBox="1"/>
            <p:nvPr/>
          </p:nvSpPr>
          <p:spPr>
            <a:xfrm>
              <a:off x="467544" y="-66173"/>
              <a:ext cx="4968552" cy="1261884"/>
            </a:xfrm>
            <a:prstGeom prst="rect">
              <a:avLst/>
            </a:prstGeom>
            <a:noFill/>
          </p:spPr>
          <p:txBody>
            <a:bodyPr wrap="square" rtlCol="0">
              <a:spAutoFit/>
            </a:bodyPr>
            <a:lstStyle/>
            <a:p>
              <a:r>
                <a:rPr lang="es-HN" sz="4800" b="1" dirty="0">
                  <a:solidFill>
                    <a:srgbClr val="0070C0"/>
                  </a:solidFill>
                  <a:effectLst>
                    <a:outerShdw blurRad="38100" dist="38100" dir="2700000" algn="tl">
                      <a:srgbClr val="000000">
                        <a:alpha val="43137"/>
                      </a:srgbClr>
                    </a:outerShdw>
                  </a:effectLst>
                </a:rPr>
                <a:t>Gestión de riesgos </a:t>
              </a:r>
              <a:r>
                <a:rPr lang="es-HN" sz="2800" b="1" dirty="0">
                  <a:solidFill>
                    <a:srgbClr val="0070C0"/>
                  </a:solidFill>
                  <a:effectLst>
                    <a:outerShdw blurRad="38100" dist="38100" dir="2700000" algn="tl">
                      <a:srgbClr val="000000">
                        <a:alpha val="43137"/>
                      </a:srgbClr>
                    </a:outerShdw>
                  </a:effectLst>
                </a:rPr>
                <a:t>institucionales.</a:t>
              </a:r>
            </a:p>
          </p:txBody>
        </p:sp>
        <p:sp>
          <p:nvSpPr>
            <p:cNvPr id="8" name="Rectángulo 7"/>
            <p:cNvSpPr/>
            <p:nvPr/>
          </p:nvSpPr>
          <p:spPr>
            <a:xfrm>
              <a:off x="274101" y="1680787"/>
              <a:ext cx="8712968" cy="286232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HN" sz="2000" dirty="0">
                  <a:latin typeface="Arial" panose="020B0604020202020204" pitchFamily="34" charset="0"/>
                  <a:cs typeface="Arial" panose="020B0604020202020204" pitchFamily="34" charset="0"/>
                </a:rPr>
                <a:t>Metodología de cultura, capacidades y prácticas.</a:t>
              </a:r>
            </a:p>
            <a:p>
              <a:pPr marL="285750" indent="-285750" algn="just">
                <a:lnSpc>
                  <a:spcPct val="150000"/>
                </a:lnSpc>
                <a:buFont typeface="Arial" panose="020B0604020202020204" pitchFamily="34" charset="0"/>
                <a:buChar char="•"/>
              </a:pPr>
              <a:r>
                <a:rPr lang="es-HN" sz="2000" dirty="0">
                  <a:latin typeface="Arial" panose="020B0604020202020204" pitchFamily="34" charset="0"/>
                  <a:cs typeface="Arial" panose="020B0604020202020204" pitchFamily="34" charset="0"/>
                </a:rPr>
                <a:t>Identifica y evalúa los riesgos que pueden afectar el logro de los objetivos. </a:t>
              </a:r>
            </a:p>
            <a:p>
              <a:pPr marL="285750" indent="-285750" algn="just">
                <a:lnSpc>
                  <a:spcPct val="150000"/>
                </a:lnSpc>
                <a:buFont typeface="Arial" panose="020B0604020202020204" pitchFamily="34" charset="0"/>
                <a:buChar char="•"/>
              </a:pPr>
              <a:r>
                <a:rPr lang="es-HN" sz="2000" dirty="0">
                  <a:latin typeface="Arial" panose="020B0604020202020204" pitchFamily="34" charset="0"/>
                  <a:cs typeface="Arial" panose="020B0604020202020204" pitchFamily="34" charset="0"/>
                </a:rPr>
                <a:t>Administra los riesgos eficazmente dentro del nivel de riesgo aceptado. </a:t>
              </a:r>
            </a:p>
            <a:p>
              <a:pPr marL="285750" indent="-285750" algn="just">
                <a:lnSpc>
                  <a:spcPct val="150000"/>
                </a:lnSpc>
                <a:buFont typeface="Arial" panose="020B0604020202020204" pitchFamily="34" charset="0"/>
                <a:buChar char="•"/>
              </a:pPr>
              <a:r>
                <a:rPr lang="es-HN" sz="2000" dirty="0">
                  <a:latin typeface="Arial" panose="020B0604020202020204" pitchFamily="34" charset="0"/>
                  <a:cs typeface="Arial" panose="020B0604020202020204" pitchFamily="34" charset="0"/>
                </a:rPr>
                <a:t>Contribuye a prevenir la ocurrencia y probabilidad de futuras pérdidas. </a:t>
              </a:r>
            </a:p>
            <a:p>
              <a:pPr marL="285750" indent="-285750" algn="just">
                <a:lnSpc>
                  <a:spcPct val="150000"/>
                </a:lnSpc>
                <a:buFont typeface="Arial" panose="020B0604020202020204" pitchFamily="34" charset="0"/>
                <a:buChar char="•"/>
              </a:pPr>
              <a:r>
                <a:rPr lang="es-HN" sz="2000" dirty="0">
                  <a:latin typeface="Arial" panose="020B0604020202020204" pitchFamily="34" charset="0"/>
                  <a:cs typeface="Arial" panose="020B0604020202020204" pitchFamily="34" charset="0"/>
                </a:rPr>
                <a:t>Previene la corrupción.</a:t>
              </a:r>
            </a:p>
          </p:txBody>
        </p: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600" y="620688"/>
            <a:ext cx="2987824" cy="199188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017577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80" y="113788"/>
            <a:ext cx="1587600" cy="650916"/>
          </a:xfrm>
          <a:prstGeom prst="rect">
            <a:avLst/>
          </a:prstGeom>
        </p:spPr>
      </p:pic>
      <p:sp>
        <p:nvSpPr>
          <p:cNvPr id="6" name="Cuadro de texto 2"/>
          <p:cNvSpPr txBox="1">
            <a:spLocks noChangeArrowheads="1"/>
          </p:cNvSpPr>
          <p:nvPr/>
        </p:nvSpPr>
        <p:spPr bwMode="auto">
          <a:xfrm>
            <a:off x="3707904" y="2622391"/>
            <a:ext cx="4657425" cy="224676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marR="90805" algn="just">
              <a:spcAft>
                <a:spcPts val="0"/>
              </a:spcAft>
            </a:pPr>
            <a:r>
              <a:rPr lang="es-HN" sz="2000" spc="-15" dirty="0">
                <a:effectLst/>
                <a:latin typeface="Arial" panose="020B0604020202020204" pitchFamily="34" charset="0"/>
                <a:ea typeface="Times New Roman" panose="02020603050405020304" pitchFamily="18" charset="0"/>
                <a:cs typeface="Arial" panose="020B0604020202020204" pitchFamily="34" charset="0"/>
              </a:rPr>
              <a:t>El riesgo es la posibilidad o probabilidad que ocurra un evento interno o externo que pudiera afectar negativamente alcanzar las metas, programas, proyectos y los objetivos planeados de una entidad.</a:t>
            </a:r>
            <a:endParaRPr lang="es-HN" sz="2000" dirty="0">
              <a:effectLst/>
              <a:latin typeface="Arial" panose="020B0604020202020204" pitchFamily="34" charset="0"/>
              <a:ea typeface="Times New Roman" panose="02020603050405020304" pitchFamily="18" charset="0"/>
              <a:cs typeface="Arial" panose="020B0604020202020204" pitchFamily="34" charset="0"/>
            </a:endParaRPr>
          </a:p>
          <a:p>
            <a:pPr marL="90170">
              <a:spcAft>
                <a:spcPts val="0"/>
              </a:spcAft>
            </a:pPr>
            <a:r>
              <a:rPr lang="es-HN" sz="2000" dirty="0">
                <a:effectLst/>
                <a:latin typeface="Times New Roman" panose="02020603050405020304" pitchFamily="18" charset="0"/>
                <a:ea typeface="Times New Roman" panose="02020603050405020304" pitchFamily="18" charset="0"/>
              </a:rPr>
              <a:t> </a:t>
            </a:r>
          </a:p>
        </p:txBody>
      </p:sp>
      <p:grpSp>
        <p:nvGrpSpPr>
          <p:cNvPr id="11" name="Grupo 10"/>
          <p:cNvGrpSpPr/>
          <p:nvPr/>
        </p:nvGrpSpPr>
        <p:grpSpPr>
          <a:xfrm>
            <a:off x="1403648" y="1052736"/>
            <a:ext cx="4776984" cy="830997"/>
            <a:chOff x="526703" y="1400991"/>
            <a:chExt cx="4392849" cy="830997"/>
          </a:xfrm>
        </p:grpSpPr>
        <p:sp>
          <p:nvSpPr>
            <p:cNvPr id="8" name="Botón de acción: Ayuda 7">
              <a:hlinkClick r:id="" action="ppaction://noaction" highlightClick="1"/>
            </p:cNvPr>
            <p:cNvSpPr/>
            <p:nvPr/>
          </p:nvSpPr>
          <p:spPr>
            <a:xfrm>
              <a:off x="3980690" y="1400991"/>
              <a:ext cx="938862" cy="775539"/>
            </a:xfrm>
            <a:prstGeom prst="actionButtonHelp">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HN"/>
            </a:p>
          </p:txBody>
        </p:sp>
        <p:sp>
          <p:nvSpPr>
            <p:cNvPr id="7" name="CuadroTexto 6"/>
            <p:cNvSpPr txBox="1"/>
            <p:nvPr/>
          </p:nvSpPr>
          <p:spPr>
            <a:xfrm>
              <a:off x="526703" y="1400991"/>
              <a:ext cx="3721261" cy="830997"/>
            </a:xfrm>
            <a:prstGeom prst="rect">
              <a:avLst/>
            </a:prstGeom>
            <a:noFill/>
          </p:spPr>
          <p:txBody>
            <a:bodyPr wrap="square" rtlCol="0">
              <a:spAutoFit/>
            </a:bodyPr>
            <a:lstStyle/>
            <a:p>
              <a:r>
                <a:rPr lang="es-HN" sz="3000" b="1" dirty="0">
                  <a:solidFill>
                    <a:srgbClr val="0070C0"/>
                  </a:solidFill>
                  <a:effectLst>
                    <a:outerShdw blurRad="38100" dist="38100" dir="2700000" algn="tl">
                      <a:srgbClr val="000000">
                        <a:alpha val="43137"/>
                      </a:srgbClr>
                    </a:outerShdw>
                  </a:effectLst>
                </a:rPr>
                <a:t>Qué es un </a:t>
              </a:r>
              <a:r>
                <a:rPr lang="es-HN" sz="4800" b="1" dirty="0">
                  <a:solidFill>
                    <a:srgbClr val="0070C0"/>
                  </a:solidFill>
                  <a:effectLst>
                    <a:outerShdw blurRad="38100" dist="38100" dir="2700000" algn="tl">
                      <a:srgbClr val="000000">
                        <a:alpha val="43137"/>
                      </a:srgbClr>
                    </a:outerShdw>
                  </a:effectLst>
                </a:rPr>
                <a:t>Riesgo</a:t>
              </a:r>
              <a:endParaRPr lang="es-HN" sz="2800" b="1" dirty="0">
                <a:solidFill>
                  <a:srgbClr val="0070C0"/>
                </a:solidFill>
                <a:effectLst>
                  <a:outerShdw blurRad="38100" dist="38100" dir="2700000" algn="tl">
                    <a:srgbClr val="000000">
                      <a:alpha val="43137"/>
                    </a:srgbClr>
                  </a:outerShdw>
                </a:effectLst>
              </a:endParaRPr>
            </a:p>
          </p:txBody>
        </p:sp>
      </p:gr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85" y="2491864"/>
            <a:ext cx="3465935" cy="2233280"/>
          </a:xfrm>
          <a:prstGeom prst="rect">
            <a:avLst/>
          </a:prstGeom>
        </p:spPr>
      </p:pic>
    </p:spTree>
    <p:extLst>
      <p:ext uri="{BB962C8B-B14F-4D97-AF65-F5344CB8AC3E}">
        <p14:creationId xmlns:p14="http://schemas.microsoft.com/office/powerpoint/2010/main" val="32954312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7" name="CuadroTexto 6"/>
          <p:cNvSpPr txBox="1"/>
          <p:nvPr/>
        </p:nvSpPr>
        <p:spPr>
          <a:xfrm>
            <a:off x="1100886" y="908720"/>
            <a:ext cx="6264695" cy="1292662"/>
          </a:xfrm>
          <a:prstGeom prst="rect">
            <a:avLst/>
          </a:prstGeom>
          <a:noFill/>
        </p:spPr>
        <p:txBody>
          <a:bodyPr wrap="square" rtlCol="0">
            <a:spAutoFit/>
          </a:bodyPr>
          <a:lstStyle/>
          <a:p>
            <a:r>
              <a:rPr lang="es-HN" sz="4800" b="1" dirty="0">
                <a:solidFill>
                  <a:srgbClr val="0070C0"/>
                </a:solidFill>
                <a:effectLst>
                  <a:outerShdw blurRad="38100" dist="38100" dir="2700000" algn="tl">
                    <a:srgbClr val="000000">
                      <a:alpha val="43137"/>
                    </a:srgbClr>
                  </a:outerShdw>
                </a:effectLst>
              </a:rPr>
              <a:t>Sistema </a:t>
            </a:r>
            <a:r>
              <a:rPr lang="es-HN" sz="3000" b="1" dirty="0">
                <a:solidFill>
                  <a:srgbClr val="0070C0"/>
                </a:solidFill>
                <a:effectLst>
                  <a:outerShdw blurRad="38100" dist="38100" dir="2700000" algn="tl">
                    <a:srgbClr val="000000">
                      <a:alpha val="43137"/>
                    </a:srgbClr>
                  </a:outerShdw>
                </a:effectLst>
              </a:rPr>
              <a:t>de gestión de riesgos institucionales.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612" y="2571222"/>
            <a:ext cx="53816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784148" y="4725144"/>
            <a:ext cx="4968552" cy="369332"/>
          </a:xfrm>
          <a:prstGeom prst="rect">
            <a:avLst/>
          </a:prstGeom>
          <a:noFill/>
        </p:spPr>
        <p:txBody>
          <a:bodyPr wrap="square" rtlCol="0">
            <a:spAutoFit/>
          </a:bodyPr>
          <a:lstStyle/>
          <a:p>
            <a:pPr algn="ctr"/>
            <a:r>
              <a:rPr lang="es-HN" b="1" dirty="0"/>
              <a:t>Diagrama del Sistema de Gestión de Riesgos</a:t>
            </a:r>
          </a:p>
        </p:txBody>
      </p:sp>
    </p:spTree>
    <p:extLst>
      <p:ext uri="{BB962C8B-B14F-4D97-AF65-F5344CB8AC3E}">
        <p14:creationId xmlns:p14="http://schemas.microsoft.com/office/powerpoint/2010/main" val="92920676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612" y="1916832"/>
            <a:ext cx="5472608" cy="31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1403648" y="654949"/>
            <a:ext cx="6264695" cy="1261883"/>
          </a:xfrm>
          <a:prstGeom prst="rect">
            <a:avLst/>
          </a:prstGeom>
          <a:noFill/>
        </p:spPr>
        <p:txBody>
          <a:bodyPr wrap="square" rtlCol="0">
            <a:spAutoFit/>
          </a:bodyPr>
          <a:lstStyle/>
          <a:p>
            <a:pPr algn="ctr"/>
            <a:r>
              <a:rPr lang="es-HN" sz="4800" b="1" dirty="0">
                <a:solidFill>
                  <a:srgbClr val="0070C0"/>
                </a:solidFill>
                <a:effectLst>
                  <a:outerShdw blurRad="38100" dist="38100" dir="2700000" algn="tl">
                    <a:srgbClr val="000000">
                      <a:alpha val="43137"/>
                    </a:srgbClr>
                  </a:outerShdw>
                </a:effectLst>
              </a:rPr>
              <a:t>Sistema </a:t>
            </a:r>
            <a:r>
              <a:rPr lang="es-HN" sz="2800" b="1" dirty="0">
                <a:solidFill>
                  <a:srgbClr val="0070C0"/>
                </a:solidFill>
                <a:effectLst>
                  <a:outerShdw blurRad="38100" dist="38100" dir="2700000" algn="tl">
                    <a:srgbClr val="000000">
                      <a:alpha val="43137"/>
                    </a:srgbClr>
                  </a:outerShdw>
                </a:effectLst>
              </a:rPr>
              <a:t>de gestión de riesgos institucionales.</a:t>
            </a:r>
          </a:p>
        </p:txBody>
      </p:sp>
      <p:sp>
        <p:nvSpPr>
          <p:cNvPr id="3" name="CuadroTexto 2"/>
          <p:cNvSpPr txBox="1"/>
          <p:nvPr/>
        </p:nvSpPr>
        <p:spPr>
          <a:xfrm>
            <a:off x="1763688" y="5301208"/>
            <a:ext cx="4243597" cy="646331"/>
          </a:xfrm>
          <a:prstGeom prst="rect">
            <a:avLst/>
          </a:prstGeom>
          <a:noFill/>
        </p:spPr>
        <p:txBody>
          <a:bodyPr wrap="square" rtlCol="0">
            <a:spAutoFit/>
          </a:bodyPr>
          <a:lstStyle/>
          <a:p>
            <a:pPr algn="ctr"/>
            <a:r>
              <a:rPr lang="es-HN" b="1" dirty="0"/>
              <a:t>Representación gráfica del sistema de gestión de riesgos</a:t>
            </a:r>
          </a:p>
        </p:txBody>
      </p:sp>
    </p:spTree>
    <p:extLst>
      <p:ext uri="{BB962C8B-B14F-4D97-AF65-F5344CB8AC3E}">
        <p14:creationId xmlns:p14="http://schemas.microsoft.com/office/powerpoint/2010/main" val="9388822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351" y="1262433"/>
            <a:ext cx="1924050" cy="1924050"/>
          </a:xfrm>
          <a:prstGeom prst="rect">
            <a:avLst/>
          </a:prstGeom>
        </p:spPr>
      </p:pic>
      <p:sp>
        <p:nvSpPr>
          <p:cNvPr id="6" name="CuadroTexto 5"/>
          <p:cNvSpPr txBox="1"/>
          <p:nvPr/>
        </p:nvSpPr>
        <p:spPr>
          <a:xfrm>
            <a:off x="615588" y="1484784"/>
            <a:ext cx="3888432" cy="830997"/>
          </a:xfrm>
          <a:prstGeom prst="rect">
            <a:avLst/>
          </a:prstGeom>
          <a:noFill/>
        </p:spPr>
        <p:txBody>
          <a:bodyPr wrap="square" rtlCol="0">
            <a:spAutoFit/>
          </a:bodyPr>
          <a:lstStyle/>
          <a:p>
            <a:r>
              <a:rPr lang="es-HN" sz="2800" b="1" dirty="0">
                <a:solidFill>
                  <a:srgbClr val="0070C0"/>
                </a:solidFill>
                <a:effectLst>
                  <a:outerShdw blurRad="38100" dist="38100" dir="2700000" algn="tl">
                    <a:srgbClr val="000000">
                      <a:alpha val="43137"/>
                    </a:srgbClr>
                  </a:outerShdw>
                </a:effectLst>
              </a:rPr>
              <a:t>Riesgo</a:t>
            </a:r>
            <a:r>
              <a:rPr lang="es-HN" sz="4800" b="1" dirty="0">
                <a:solidFill>
                  <a:srgbClr val="0070C0"/>
                </a:solidFill>
                <a:effectLst>
                  <a:outerShdw blurRad="38100" dist="38100" dir="2700000" algn="tl">
                    <a:srgbClr val="000000">
                      <a:alpha val="43137"/>
                    </a:srgbClr>
                  </a:outerShdw>
                </a:effectLst>
              </a:rPr>
              <a:t> Inherente</a:t>
            </a:r>
            <a:endParaRPr lang="es-HN" sz="2800" b="1" dirty="0">
              <a:solidFill>
                <a:srgbClr val="0070C0"/>
              </a:solidFill>
              <a:effectLst>
                <a:outerShdw blurRad="38100" dist="38100" dir="2700000" algn="tl">
                  <a:srgbClr val="000000">
                    <a:alpha val="43137"/>
                  </a:srgbClr>
                </a:outerShdw>
              </a:effectLst>
            </a:endParaRPr>
          </a:p>
        </p:txBody>
      </p:sp>
      <p:sp>
        <p:nvSpPr>
          <p:cNvPr id="10" name="CuadroTexto 9"/>
          <p:cNvSpPr txBox="1"/>
          <p:nvPr/>
        </p:nvSpPr>
        <p:spPr>
          <a:xfrm>
            <a:off x="615587" y="2276872"/>
            <a:ext cx="4780764" cy="830997"/>
          </a:xfrm>
          <a:prstGeom prst="rect">
            <a:avLst/>
          </a:prstGeom>
          <a:noFill/>
        </p:spPr>
        <p:txBody>
          <a:bodyPr wrap="square" rtlCol="0">
            <a:spAutoFit/>
          </a:bodyPr>
          <a:lstStyle/>
          <a:p>
            <a:r>
              <a:rPr lang="es-HN" sz="2800" b="1" dirty="0">
                <a:solidFill>
                  <a:srgbClr val="0070C0"/>
                </a:solidFill>
                <a:effectLst>
                  <a:outerShdw blurRad="38100" dist="38100" dir="2700000" algn="tl">
                    <a:srgbClr val="000000">
                      <a:alpha val="43137"/>
                    </a:srgbClr>
                  </a:outerShdw>
                </a:effectLst>
              </a:rPr>
              <a:t>Riesgo</a:t>
            </a:r>
            <a:r>
              <a:rPr lang="es-HN" sz="4800" b="1" dirty="0">
                <a:solidFill>
                  <a:srgbClr val="0070C0"/>
                </a:solidFill>
                <a:effectLst>
                  <a:outerShdw blurRad="38100" dist="38100" dir="2700000" algn="tl">
                    <a:srgbClr val="000000">
                      <a:alpha val="43137"/>
                    </a:srgbClr>
                  </a:outerShdw>
                </a:effectLst>
              </a:rPr>
              <a:t> Aceptado</a:t>
            </a:r>
            <a:endParaRPr lang="es-HN" sz="2800" b="1" dirty="0">
              <a:solidFill>
                <a:srgbClr val="0070C0"/>
              </a:solidFill>
              <a:effectLst>
                <a:outerShdw blurRad="38100" dist="38100" dir="2700000" algn="tl">
                  <a:srgbClr val="000000">
                    <a:alpha val="43137"/>
                  </a:srgbClr>
                </a:outerShdw>
              </a:effectLst>
            </a:endParaRPr>
          </a:p>
        </p:txBody>
      </p:sp>
      <p:sp>
        <p:nvSpPr>
          <p:cNvPr id="2" name="1 CuadroTexto"/>
          <p:cNvSpPr txBox="1"/>
          <p:nvPr/>
        </p:nvSpPr>
        <p:spPr>
          <a:xfrm>
            <a:off x="1763688" y="548680"/>
            <a:ext cx="5540589" cy="830997"/>
          </a:xfrm>
          <a:prstGeom prst="rect">
            <a:avLst/>
          </a:prstGeom>
          <a:noFill/>
        </p:spPr>
        <p:txBody>
          <a:bodyPr wrap="square" rtlCol="0">
            <a:spAutoFit/>
          </a:bodyPr>
          <a:lstStyle/>
          <a:p>
            <a:pPr algn="ctr"/>
            <a:r>
              <a:rPr lang="es-MX" sz="4800" b="1" u="sng" dirty="0">
                <a:solidFill>
                  <a:schemeClr val="tx1">
                    <a:lumMod val="85000"/>
                    <a:lumOff val="15000"/>
                  </a:schemeClr>
                </a:solidFill>
                <a:effectLst>
                  <a:outerShdw blurRad="38100" dist="38100" dir="2700000" algn="tl">
                    <a:srgbClr val="000000">
                      <a:alpha val="43137"/>
                    </a:srgbClr>
                  </a:outerShdw>
                </a:effectLst>
              </a:rPr>
              <a:t>Tipos de Riesgos</a:t>
            </a:r>
            <a:endParaRPr lang="es-HN" sz="4800" b="1" u="sng" dirty="0">
              <a:solidFill>
                <a:schemeClr val="tx1">
                  <a:lumMod val="85000"/>
                  <a:lumOff val="15000"/>
                </a:schemeClr>
              </a:solidFill>
              <a:effectLst>
                <a:outerShdw blurRad="38100" dist="38100" dir="2700000" algn="tl">
                  <a:srgbClr val="000000">
                    <a:alpha val="43137"/>
                  </a:srgbClr>
                </a:outerShdw>
              </a:effectLst>
            </a:endParaRPr>
          </a:p>
        </p:txBody>
      </p:sp>
      <p:sp>
        <p:nvSpPr>
          <p:cNvPr id="7" name="CuadroTexto 6"/>
          <p:cNvSpPr txBox="1"/>
          <p:nvPr/>
        </p:nvSpPr>
        <p:spPr>
          <a:xfrm>
            <a:off x="687594" y="3140968"/>
            <a:ext cx="4320481" cy="830997"/>
          </a:xfrm>
          <a:prstGeom prst="rect">
            <a:avLst/>
          </a:prstGeom>
          <a:noFill/>
        </p:spPr>
        <p:txBody>
          <a:bodyPr wrap="square" rtlCol="0">
            <a:spAutoFit/>
          </a:bodyPr>
          <a:lstStyle/>
          <a:p>
            <a:r>
              <a:rPr lang="es-HN" sz="2800" b="1" dirty="0">
                <a:solidFill>
                  <a:srgbClr val="0070C0"/>
                </a:solidFill>
                <a:effectLst>
                  <a:outerShdw blurRad="38100" dist="38100" dir="2700000" algn="tl">
                    <a:srgbClr val="000000">
                      <a:alpha val="43137"/>
                    </a:srgbClr>
                  </a:outerShdw>
                </a:effectLst>
              </a:rPr>
              <a:t>Riesgo</a:t>
            </a:r>
            <a:r>
              <a:rPr lang="es-HN" sz="4800" b="1" dirty="0">
                <a:solidFill>
                  <a:srgbClr val="0070C0"/>
                </a:solidFill>
                <a:effectLst>
                  <a:outerShdw blurRad="38100" dist="38100" dir="2700000" algn="tl">
                    <a:srgbClr val="000000">
                      <a:alpha val="43137"/>
                    </a:srgbClr>
                  </a:outerShdw>
                </a:effectLst>
              </a:rPr>
              <a:t> Residual</a:t>
            </a:r>
            <a:endParaRPr lang="es-HN" sz="2800" b="1" dirty="0">
              <a:solidFill>
                <a:srgbClr val="0070C0"/>
              </a:solidFill>
              <a:effectLst>
                <a:outerShdw blurRad="38100" dist="38100" dir="2700000" algn="tl">
                  <a:srgbClr val="000000">
                    <a:alpha val="43137"/>
                  </a:srgbClr>
                </a:outerShdw>
              </a:effectLst>
            </a:endParaRPr>
          </a:p>
        </p:txBody>
      </p:sp>
      <p:sp>
        <p:nvSpPr>
          <p:cNvPr id="8" name="CuadroTexto 9"/>
          <p:cNvSpPr txBox="1"/>
          <p:nvPr/>
        </p:nvSpPr>
        <p:spPr>
          <a:xfrm>
            <a:off x="687595" y="4077072"/>
            <a:ext cx="4320480" cy="830997"/>
          </a:xfrm>
          <a:prstGeom prst="rect">
            <a:avLst/>
          </a:prstGeom>
          <a:noFill/>
        </p:spPr>
        <p:txBody>
          <a:bodyPr wrap="square" rtlCol="0">
            <a:spAutoFit/>
          </a:bodyPr>
          <a:lstStyle/>
          <a:p>
            <a:r>
              <a:rPr lang="es-HN" sz="2800" b="1" dirty="0">
                <a:solidFill>
                  <a:srgbClr val="0070C0"/>
                </a:solidFill>
                <a:effectLst>
                  <a:outerShdw blurRad="38100" dist="38100" dir="2700000" algn="tl">
                    <a:srgbClr val="000000">
                      <a:alpha val="43137"/>
                    </a:srgbClr>
                  </a:outerShdw>
                </a:effectLst>
              </a:rPr>
              <a:t>Riesgo</a:t>
            </a:r>
            <a:r>
              <a:rPr lang="es-HN" sz="4800" b="1" dirty="0">
                <a:solidFill>
                  <a:srgbClr val="0070C0"/>
                </a:solidFill>
                <a:effectLst>
                  <a:outerShdw blurRad="38100" dist="38100" dir="2700000" algn="tl">
                    <a:srgbClr val="000000">
                      <a:alpha val="43137"/>
                    </a:srgbClr>
                  </a:outerShdw>
                </a:effectLst>
              </a:rPr>
              <a:t> Tolerable</a:t>
            </a:r>
            <a:endParaRPr lang="es-HN" sz="2800" b="1" dirty="0">
              <a:solidFill>
                <a:srgbClr val="0070C0"/>
              </a:solidFill>
              <a:effectLst>
                <a:outerShdw blurRad="38100" dist="38100" dir="2700000" algn="tl">
                  <a:srgbClr val="000000">
                    <a:alpha val="43137"/>
                  </a:srgbClr>
                </a:outerShdw>
              </a:effectLst>
            </a:endParaRPr>
          </a:p>
        </p:txBody>
      </p:sp>
      <p:sp>
        <p:nvSpPr>
          <p:cNvPr id="9" name="CuadroTexto 9"/>
          <p:cNvSpPr txBox="1"/>
          <p:nvPr/>
        </p:nvSpPr>
        <p:spPr>
          <a:xfrm>
            <a:off x="687595" y="4869160"/>
            <a:ext cx="4320480" cy="830997"/>
          </a:xfrm>
          <a:prstGeom prst="rect">
            <a:avLst/>
          </a:prstGeom>
          <a:noFill/>
        </p:spPr>
        <p:txBody>
          <a:bodyPr wrap="square" rtlCol="0">
            <a:spAutoFit/>
          </a:bodyPr>
          <a:lstStyle/>
          <a:p>
            <a:r>
              <a:rPr lang="es-HN" sz="2800" b="1" dirty="0">
                <a:solidFill>
                  <a:srgbClr val="0070C0"/>
                </a:solidFill>
                <a:effectLst>
                  <a:outerShdw blurRad="38100" dist="38100" dir="2700000" algn="tl">
                    <a:srgbClr val="000000">
                      <a:alpha val="43137"/>
                    </a:srgbClr>
                  </a:outerShdw>
                </a:effectLst>
              </a:rPr>
              <a:t>Riesgo</a:t>
            </a:r>
            <a:r>
              <a:rPr lang="es-HN" sz="4800" b="1" dirty="0">
                <a:solidFill>
                  <a:srgbClr val="0070C0"/>
                </a:solidFill>
                <a:effectLst>
                  <a:outerShdw blurRad="38100" dist="38100" dir="2700000" algn="tl">
                    <a:srgbClr val="000000">
                      <a:alpha val="43137"/>
                    </a:srgbClr>
                  </a:outerShdw>
                </a:effectLst>
              </a:rPr>
              <a:t> de control</a:t>
            </a:r>
            <a:endParaRPr lang="es-HN" sz="2800" b="1" dirty="0">
              <a:solidFill>
                <a:srgbClr val="0070C0"/>
              </a:solidFill>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629" y="2158200"/>
            <a:ext cx="3414715" cy="2529023"/>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1445" y="4089879"/>
            <a:ext cx="2443266" cy="1801909"/>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4686" y="1506390"/>
            <a:ext cx="1311050" cy="2168079"/>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6165" y="2330308"/>
            <a:ext cx="2275135" cy="3519142"/>
          </a:xfrm>
          <a:prstGeom prst="rect">
            <a:avLst/>
          </a:prstGeom>
        </p:spPr>
      </p:pic>
    </p:spTree>
    <p:extLst>
      <p:ext uri="{BB962C8B-B14F-4D97-AF65-F5344CB8AC3E}">
        <p14:creationId xmlns:p14="http://schemas.microsoft.com/office/powerpoint/2010/main" val="1253232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down)">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2" grpId="0"/>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 y="56233"/>
            <a:ext cx="1587600" cy="650916"/>
          </a:xfrm>
          <a:prstGeom prst="rect">
            <a:avLst/>
          </a:prstGeom>
        </p:spPr>
      </p:pic>
      <p:sp>
        <p:nvSpPr>
          <p:cNvPr id="2" name="1 Rectángulo"/>
          <p:cNvSpPr/>
          <p:nvPr/>
        </p:nvSpPr>
        <p:spPr>
          <a:xfrm>
            <a:off x="755576" y="620688"/>
            <a:ext cx="7206348" cy="1200329"/>
          </a:xfrm>
          <a:prstGeom prst="rect">
            <a:avLst/>
          </a:prstGeom>
        </p:spPr>
        <p:txBody>
          <a:bodyPr wrap="square">
            <a:spAutoFit/>
          </a:bodyPr>
          <a:lstStyle/>
          <a:p>
            <a:pPr lvl="1" algn="ctr" fontAlgn="base"/>
            <a:r>
              <a:rPr lang="es-HN" sz="3600" b="1" u="sng" dirty="0">
                <a:solidFill>
                  <a:srgbClr val="0070C0"/>
                </a:solidFill>
                <a:effectLst>
                  <a:outerShdw blurRad="38100" dist="38100" dir="2700000" algn="tl">
                    <a:srgbClr val="000000">
                      <a:alpha val="43137"/>
                    </a:srgbClr>
                  </a:outerShdw>
                </a:effectLst>
              </a:rPr>
              <a:t>Insumos para una adecuada gestión de riesgos institucionales</a:t>
            </a:r>
          </a:p>
        </p:txBody>
      </p:sp>
      <p:sp>
        <p:nvSpPr>
          <p:cNvPr id="12" name="Rectángulo 7"/>
          <p:cNvSpPr/>
          <p:nvPr/>
        </p:nvSpPr>
        <p:spPr>
          <a:xfrm>
            <a:off x="323528" y="2276872"/>
            <a:ext cx="8712968" cy="332398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Objetivos claramente definidos</a:t>
            </a:r>
          </a:p>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Por cada proceso identificar los riesgos que afectan el logro de los objetivos</a:t>
            </a:r>
          </a:p>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Cuantificar los riesgos (impacto – probabilidad)</a:t>
            </a:r>
          </a:p>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Evaluar la efectividad de las actividades de control</a:t>
            </a:r>
          </a:p>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Decidir sobre los riesgos residuales</a:t>
            </a:r>
          </a:p>
          <a:p>
            <a:pPr marL="285750" indent="-285750" algn="just">
              <a:lnSpc>
                <a:spcPct val="150000"/>
              </a:lnSpc>
              <a:buFont typeface="Arial" panose="020B0604020202020204" pitchFamily="34" charset="0"/>
              <a:buChar char="•"/>
            </a:pPr>
            <a:r>
              <a:rPr lang="es-MX" sz="2000" dirty="0">
                <a:latin typeface="Arial" panose="020B0604020202020204" pitchFamily="34" charset="0"/>
                <a:cs typeface="Arial" panose="020B0604020202020204" pitchFamily="34" charset="0"/>
              </a:rPr>
              <a:t>Identificar oportunamente riesgos emergentes.</a:t>
            </a:r>
            <a:endParaRPr lang="es-H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74896"/>
      </p:ext>
    </p:extLst>
  </p:cSld>
  <p:clrMapOvr>
    <a:masterClrMapping/>
  </p:clrMapOvr>
  <p:transition spd="slow">
    <p:pull/>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1688</Words>
  <Application>Microsoft Office PowerPoint</Application>
  <PresentationFormat>Presentación en pantalla (4:3)</PresentationFormat>
  <Paragraphs>141</Paragraphs>
  <Slides>16</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Symbol</vt:lpstr>
      <vt:lpstr>Times New Roman</vt:lpstr>
      <vt:lpstr>Trajan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Editor</dc:creator>
  <cp:lastModifiedBy>Gerardo Banegas</cp:lastModifiedBy>
  <cp:revision>84</cp:revision>
  <dcterms:created xsi:type="dcterms:W3CDTF">2014-04-07T15:59:34Z</dcterms:created>
  <dcterms:modified xsi:type="dcterms:W3CDTF">2022-01-27T21:52:51Z</dcterms:modified>
</cp:coreProperties>
</file>