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0" r:id="rId4"/>
    <p:sldId id="261" r:id="rId5"/>
    <p:sldId id="275" r:id="rId6"/>
    <p:sldId id="276" r:id="rId7"/>
    <p:sldId id="263" r:id="rId8"/>
    <p:sldId id="277" r:id="rId9"/>
    <p:sldId id="300" r:id="rId10"/>
    <p:sldId id="302" r:id="rId11"/>
    <p:sldId id="278" r:id="rId12"/>
    <p:sldId id="280" r:id="rId13"/>
    <p:sldId id="279" r:id="rId14"/>
    <p:sldId id="303" r:id="rId15"/>
    <p:sldId id="304" r:id="rId16"/>
    <p:sldId id="281" r:id="rId17"/>
    <p:sldId id="282" r:id="rId18"/>
    <p:sldId id="264" r:id="rId19"/>
    <p:sldId id="305" r:id="rId20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AB16"/>
    <a:srgbClr val="E48628"/>
    <a:srgbClr val="7C6316"/>
    <a:srgbClr val="6F69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7" autoAdjust="0"/>
    <p:restoredTop sz="94624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7AE2F3-7EB3-4D63-9E74-8FB12AFF20E3}" type="doc">
      <dgm:prSet loTypeId="urn:microsoft.com/office/officeart/2005/8/layout/hierarchy2#1" loCatId="hierarchy" qsTypeId="urn:microsoft.com/office/officeart/2005/8/quickstyle/simple1#1" qsCatId="simple" csTypeId="urn:microsoft.com/office/officeart/2005/8/colors/accent1_2#1" csCatId="accent1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  <dgm:t>
        <a:bodyPr/>
        <a:lstStyle/>
        <a:p>
          <a:endParaRPr lang="es-ES"/>
        </a:p>
      </dgm:t>
    </dgm:pt>
    <dgm:pt modelId="{681EF0F3-459F-4340-A884-390B9BC4C5CC}">
      <dgm:prSet phldrT="[Texto]" custT="1"/>
      <dgm:spPr>
        <a:solidFill>
          <a:srgbClr val="FFC00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ES" sz="1800" b="1" i="1" u="none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Planificación</a:t>
          </a:r>
        </a:p>
      </dgm:t>
    </dgm:pt>
    <dgm:pt modelId="{60694D29-2974-4D06-AB12-9A553FA42D2B}" type="parTrans" cxnId="{E23B2C13-AE78-416A-9BD6-B83F71795FCF}">
      <dgm:prSet/>
      <dgm:spPr/>
      <dgm:t>
        <a:bodyPr/>
        <a:lstStyle/>
        <a:p>
          <a:endParaRPr lang="es-ES"/>
        </a:p>
      </dgm:t>
    </dgm:pt>
    <dgm:pt modelId="{CBF0580B-AB85-44D1-A4A9-4CB5DCF46515}" type="sibTrans" cxnId="{E23B2C13-AE78-416A-9BD6-B83F71795FCF}">
      <dgm:prSet/>
      <dgm:spPr/>
      <dgm:t>
        <a:bodyPr/>
        <a:lstStyle/>
        <a:p>
          <a:endParaRPr lang="es-ES"/>
        </a:p>
      </dgm:t>
    </dgm:pt>
    <dgm:pt modelId="{A0984724-BA33-4288-80B4-48FD1C248BF7}">
      <dgm:prSet phldrT="[Texto]" custT="1"/>
      <dgm:spPr>
        <a:solidFill>
          <a:schemeClr val="accent5">
            <a:lumMod val="60000"/>
            <a:lumOff val="4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ES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Planes Estratégicos Institucionales (PEI)</a:t>
          </a:r>
        </a:p>
      </dgm:t>
    </dgm:pt>
    <dgm:pt modelId="{B730292E-C0E9-4FF5-B2A3-F901C49034A6}" type="parTrans" cxnId="{96C2B207-1911-47E2-A8FF-4127C38C6301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ES" dirty="0"/>
        </a:p>
      </dgm:t>
    </dgm:pt>
    <dgm:pt modelId="{BAFEC928-0E90-43EB-9252-2FA268066CE0}" type="sibTrans" cxnId="{96C2B207-1911-47E2-A8FF-4127C38C6301}">
      <dgm:prSet/>
      <dgm:spPr/>
      <dgm:t>
        <a:bodyPr/>
        <a:lstStyle/>
        <a:p>
          <a:endParaRPr lang="es-ES"/>
        </a:p>
      </dgm:t>
    </dgm:pt>
    <dgm:pt modelId="{E76F9125-90F4-474F-8D3F-48C366EA21ED}">
      <dgm:prSet phldrT="[Texto]" custT="1"/>
      <dgm:spPr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ES" sz="18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Objetivos Estratégicos</a:t>
          </a:r>
        </a:p>
      </dgm:t>
    </dgm:pt>
    <dgm:pt modelId="{EE4566CA-609B-42B5-A2AA-59F6688FC7E1}" type="parTrans" cxnId="{E77501D6-AAFA-41A2-99BC-1046B3387AC2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ES" dirty="0"/>
        </a:p>
      </dgm:t>
    </dgm:pt>
    <dgm:pt modelId="{8FC58CB8-E457-4BF8-9EDD-58492E2D0F03}" type="sibTrans" cxnId="{E77501D6-AAFA-41A2-99BC-1046B3387AC2}">
      <dgm:prSet/>
      <dgm:spPr/>
      <dgm:t>
        <a:bodyPr/>
        <a:lstStyle/>
        <a:p>
          <a:endParaRPr lang="es-ES"/>
        </a:p>
      </dgm:t>
    </dgm:pt>
    <dgm:pt modelId="{230F9AD6-4E76-45D8-BC7E-5C436EF849E9}">
      <dgm:prSet phldrT="[Texto]" custT="1"/>
      <dgm:spPr>
        <a:solidFill>
          <a:srgbClr val="92D05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ES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Planes Operativos Anuales (POA)</a:t>
          </a:r>
        </a:p>
      </dgm:t>
    </dgm:pt>
    <dgm:pt modelId="{767BD565-0346-4956-82BF-0605E6196D47}" type="parTrans" cxnId="{3BD44E97-C79B-49D4-8105-CF656748D04A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ES" dirty="0"/>
        </a:p>
      </dgm:t>
    </dgm:pt>
    <dgm:pt modelId="{6A04D434-03A9-4F41-9BED-CE6DABB816CF}" type="sibTrans" cxnId="{3BD44E97-C79B-49D4-8105-CF656748D04A}">
      <dgm:prSet/>
      <dgm:spPr/>
      <dgm:t>
        <a:bodyPr/>
        <a:lstStyle/>
        <a:p>
          <a:endParaRPr lang="es-ES"/>
        </a:p>
      </dgm:t>
    </dgm:pt>
    <dgm:pt modelId="{4E6CB396-D17F-4E66-8832-FB976DA5D357}">
      <dgm:prSet phldrT="[Texto]" custT="1"/>
      <dgm:spPr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ES" sz="18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Objetivos Operacionales</a:t>
          </a:r>
        </a:p>
      </dgm:t>
    </dgm:pt>
    <dgm:pt modelId="{366FD9DE-4F03-4420-972C-922EEC4674F4}" type="parTrans" cxnId="{E76E4D98-77F9-4E2F-A1C4-C92C3F272ECC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ES" dirty="0"/>
        </a:p>
      </dgm:t>
    </dgm:pt>
    <dgm:pt modelId="{5476F7AD-FAB1-47EA-A988-BA31F70B7399}" type="sibTrans" cxnId="{E76E4D98-77F9-4E2F-A1C4-C92C3F272ECC}">
      <dgm:prSet/>
      <dgm:spPr/>
      <dgm:t>
        <a:bodyPr/>
        <a:lstStyle/>
        <a:p>
          <a:endParaRPr lang="es-ES"/>
        </a:p>
      </dgm:t>
    </dgm:pt>
    <dgm:pt modelId="{17B63E5C-090C-4AF7-A03B-23E26AD43410}">
      <dgm:prSet phldrT="[Texto]" custT="1"/>
      <dgm:spPr>
        <a:solidFill>
          <a:srgbClr val="FFFF0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ES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Planes Financieros (Estados de ingresos y egresos)</a:t>
          </a:r>
        </a:p>
      </dgm:t>
    </dgm:pt>
    <dgm:pt modelId="{58690E94-ED24-4D94-918C-6F1AFCA5A35A}" type="parTrans" cxnId="{711A1438-ECFB-460F-BC6E-26BDE6F78C6C}">
      <dgm:prSet/>
      <dgm:spPr/>
      <dgm:t>
        <a:bodyPr/>
        <a:lstStyle/>
        <a:p>
          <a:endParaRPr lang="es-ES"/>
        </a:p>
      </dgm:t>
    </dgm:pt>
    <dgm:pt modelId="{700AA411-D19A-4DDC-B4A3-F525AF292FE5}" type="sibTrans" cxnId="{711A1438-ECFB-460F-BC6E-26BDE6F78C6C}">
      <dgm:prSet/>
      <dgm:spPr/>
      <dgm:t>
        <a:bodyPr/>
        <a:lstStyle/>
        <a:p>
          <a:endParaRPr lang="es-ES"/>
        </a:p>
      </dgm:t>
    </dgm:pt>
    <dgm:pt modelId="{3AD848A2-4D0E-4999-A6EB-07F7A92380F6}">
      <dgm:prSet phldrT="[Texto]" custT="1"/>
      <dgm:spPr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ES" sz="18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Objetivos Financieros</a:t>
          </a:r>
        </a:p>
      </dgm:t>
    </dgm:pt>
    <dgm:pt modelId="{BEB41C98-9BE6-4381-92A9-5D29DE62CF2A}" type="parTrans" cxnId="{6F2F04CA-9A68-4474-A3CD-D8BAEFBF149B}">
      <dgm:prSet/>
      <dgm:spPr/>
      <dgm:t>
        <a:bodyPr/>
        <a:lstStyle/>
        <a:p>
          <a:endParaRPr lang="es-ES"/>
        </a:p>
      </dgm:t>
    </dgm:pt>
    <dgm:pt modelId="{4957ED96-72B5-486B-BB1D-B3E84B839047}" type="sibTrans" cxnId="{6F2F04CA-9A68-4474-A3CD-D8BAEFBF149B}">
      <dgm:prSet/>
      <dgm:spPr/>
      <dgm:t>
        <a:bodyPr/>
        <a:lstStyle/>
        <a:p>
          <a:endParaRPr lang="es-ES"/>
        </a:p>
      </dgm:t>
    </dgm:pt>
    <dgm:pt modelId="{6B68E6E7-9A01-49D7-AD7E-C0721C8D8C92}" type="pres">
      <dgm:prSet presAssocID="{BE7AE2F3-7EB3-4D63-9E74-8FB12AFF20E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3951192-644E-4078-B244-90AABBEDB5FB}" type="pres">
      <dgm:prSet presAssocID="{681EF0F3-459F-4340-A884-390B9BC4C5CC}" presName="root1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FCA7B926-E5EA-4C56-A708-3F68D4DCFFDD}" type="pres">
      <dgm:prSet presAssocID="{681EF0F3-459F-4340-A884-390B9BC4C5CC}" presName="LevelOneTextNode" presStyleLbl="node0" presStyleIdx="0" presStyleCnt="3" custLinFactNeighborX="-118" custLinFactNeighborY="56162">
        <dgm:presLayoutVars>
          <dgm:chPref val="3"/>
        </dgm:presLayoutVars>
      </dgm:prSet>
      <dgm:spPr/>
    </dgm:pt>
    <dgm:pt modelId="{3008FA06-59D3-4BE7-A22D-CE8DB4407F0F}" type="pres">
      <dgm:prSet presAssocID="{681EF0F3-459F-4340-A884-390B9BC4C5CC}" presName="level2hierChild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317C5AF8-1DBB-4CF8-9EA4-F1B023749E59}" type="pres">
      <dgm:prSet presAssocID="{B730292E-C0E9-4FF5-B2A3-F901C49034A6}" presName="conn2-1" presStyleLbl="parChTrans1D2" presStyleIdx="0" presStyleCnt="2"/>
      <dgm:spPr/>
    </dgm:pt>
    <dgm:pt modelId="{348DD36E-1905-48A8-806B-9042C569F775}" type="pres">
      <dgm:prSet presAssocID="{B730292E-C0E9-4FF5-B2A3-F901C49034A6}" presName="connTx" presStyleLbl="parChTrans1D2" presStyleIdx="0" presStyleCnt="2"/>
      <dgm:spPr/>
    </dgm:pt>
    <dgm:pt modelId="{EC276CE7-740E-43ED-9ACB-A808F0E1E8A2}" type="pres">
      <dgm:prSet presAssocID="{A0984724-BA33-4288-80B4-48FD1C248BF7}" presName="root2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719F567E-317C-4BB7-A336-8E69552E6F21}" type="pres">
      <dgm:prSet presAssocID="{A0984724-BA33-4288-80B4-48FD1C248BF7}" presName="LevelTwoTextNode" presStyleLbl="node2" presStyleIdx="0" presStyleCnt="2">
        <dgm:presLayoutVars>
          <dgm:chPref val="3"/>
        </dgm:presLayoutVars>
      </dgm:prSet>
      <dgm:spPr/>
    </dgm:pt>
    <dgm:pt modelId="{BAD0AA97-2B9D-43C7-B044-603AD3FE3012}" type="pres">
      <dgm:prSet presAssocID="{A0984724-BA33-4288-80B4-48FD1C248BF7}" presName="level3hierChild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6EEE0082-5C83-4579-8FD9-AE58E130AD2D}" type="pres">
      <dgm:prSet presAssocID="{EE4566CA-609B-42B5-A2AA-59F6688FC7E1}" presName="conn2-1" presStyleLbl="parChTrans1D3" presStyleIdx="0" presStyleCnt="2"/>
      <dgm:spPr/>
    </dgm:pt>
    <dgm:pt modelId="{AA6B6858-A6F6-415E-AA3B-9BC222A817FE}" type="pres">
      <dgm:prSet presAssocID="{EE4566CA-609B-42B5-A2AA-59F6688FC7E1}" presName="connTx" presStyleLbl="parChTrans1D3" presStyleIdx="0" presStyleCnt="2"/>
      <dgm:spPr/>
    </dgm:pt>
    <dgm:pt modelId="{3925E338-4737-48EE-87BF-0B2387DACE54}" type="pres">
      <dgm:prSet presAssocID="{E76F9125-90F4-474F-8D3F-48C366EA21ED}" presName="root2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BF7A27A4-F0D7-4459-837C-864EC32BD4D5}" type="pres">
      <dgm:prSet presAssocID="{E76F9125-90F4-474F-8D3F-48C366EA21ED}" presName="LevelTwoTextNode" presStyleLbl="node3" presStyleIdx="0" presStyleCnt="2">
        <dgm:presLayoutVars>
          <dgm:chPref val="3"/>
        </dgm:presLayoutVars>
      </dgm:prSet>
      <dgm:spPr/>
    </dgm:pt>
    <dgm:pt modelId="{1C6F44C9-C045-4A49-B451-8855A14DDDEE}" type="pres">
      <dgm:prSet presAssocID="{E76F9125-90F4-474F-8D3F-48C366EA21ED}" presName="level3hierChild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B60BB880-7A42-4F33-AB2B-DC599897261C}" type="pres">
      <dgm:prSet presAssocID="{767BD565-0346-4956-82BF-0605E6196D47}" presName="conn2-1" presStyleLbl="parChTrans1D2" presStyleIdx="1" presStyleCnt="2"/>
      <dgm:spPr/>
    </dgm:pt>
    <dgm:pt modelId="{AA263C96-A8AF-4E08-BDF5-47C67FE02D85}" type="pres">
      <dgm:prSet presAssocID="{767BD565-0346-4956-82BF-0605E6196D47}" presName="connTx" presStyleLbl="parChTrans1D2" presStyleIdx="1" presStyleCnt="2"/>
      <dgm:spPr/>
    </dgm:pt>
    <dgm:pt modelId="{9E596F2C-B545-4C7A-ADCD-C5918B09FEF0}" type="pres">
      <dgm:prSet presAssocID="{230F9AD6-4E76-45D8-BC7E-5C436EF849E9}" presName="root2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34656E0B-6F10-4BA3-A2E5-1D5B7F3DCA7E}" type="pres">
      <dgm:prSet presAssocID="{230F9AD6-4E76-45D8-BC7E-5C436EF849E9}" presName="LevelTwoTextNode" presStyleLbl="node2" presStyleIdx="1" presStyleCnt="2">
        <dgm:presLayoutVars>
          <dgm:chPref val="3"/>
        </dgm:presLayoutVars>
      </dgm:prSet>
      <dgm:spPr/>
    </dgm:pt>
    <dgm:pt modelId="{574392B7-75F3-4816-8DD5-7800BCF1142E}" type="pres">
      <dgm:prSet presAssocID="{230F9AD6-4E76-45D8-BC7E-5C436EF849E9}" presName="level3hierChild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9CA50F66-76F1-4CA2-A97D-02A8BCF0C129}" type="pres">
      <dgm:prSet presAssocID="{366FD9DE-4F03-4420-972C-922EEC4674F4}" presName="conn2-1" presStyleLbl="parChTrans1D3" presStyleIdx="1" presStyleCnt="2"/>
      <dgm:spPr/>
    </dgm:pt>
    <dgm:pt modelId="{E95233CF-DCAF-44EC-A1E7-4E7C1CB539C5}" type="pres">
      <dgm:prSet presAssocID="{366FD9DE-4F03-4420-972C-922EEC4674F4}" presName="connTx" presStyleLbl="parChTrans1D3" presStyleIdx="1" presStyleCnt="2"/>
      <dgm:spPr/>
    </dgm:pt>
    <dgm:pt modelId="{EFC1ADE3-D47B-4566-87A8-7CEFDB0BCBEC}" type="pres">
      <dgm:prSet presAssocID="{4E6CB396-D17F-4E66-8832-FB976DA5D357}" presName="root2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F3495937-904A-4768-8DF8-5233AA5971EF}" type="pres">
      <dgm:prSet presAssocID="{4E6CB396-D17F-4E66-8832-FB976DA5D357}" presName="LevelTwoTextNode" presStyleLbl="node3" presStyleIdx="1" presStyleCnt="2">
        <dgm:presLayoutVars>
          <dgm:chPref val="3"/>
        </dgm:presLayoutVars>
      </dgm:prSet>
      <dgm:spPr/>
    </dgm:pt>
    <dgm:pt modelId="{D82F1805-1020-49A7-920C-D069AB968903}" type="pres">
      <dgm:prSet presAssocID="{4E6CB396-D17F-4E66-8832-FB976DA5D357}" presName="level3hierChild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07598798-9064-4280-AFCD-2BFB645CE977}" type="pres">
      <dgm:prSet presAssocID="{17B63E5C-090C-4AF7-A03B-23E26AD43410}" presName="root1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928B493E-7152-42BF-8C92-F0DF8037AE49}" type="pres">
      <dgm:prSet presAssocID="{17B63E5C-090C-4AF7-A03B-23E26AD43410}" presName="LevelOneTextNode" presStyleLbl="node0" presStyleIdx="1" presStyleCnt="3" custLinFactX="39177" custLinFactNeighborX="100000" custLinFactNeighborY="54103">
        <dgm:presLayoutVars>
          <dgm:chPref val="3"/>
        </dgm:presLayoutVars>
      </dgm:prSet>
      <dgm:spPr/>
    </dgm:pt>
    <dgm:pt modelId="{882BAAE4-430D-4473-BEE3-89CDDA887C4D}" type="pres">
      <dgm:prSet presAssocID="{17B63E5C-090C-4AF7-A03B-23E26AD43410}" presName="level2hierChild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2B29996F-5F57-4C9C-8CE6-81E2171F2BFA}" type="pres">
      <dgm:prSet presAssocID="{3AD848A2-4D0E-4999-A6EB-07F7A92380F6}" presName="root1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609E8184-1552-40BC-8507-B5868E11BED1}" type="pres">
      <dgm:prSet presAssocID="{3AD848A2-4D0E-4999-A6EB-07F7A92380F6}" presName="LevelOneTextNode" presStyleLbl="node0" presStyleIdx="2" presStyleCnt="3" custLinFactX="100000" custLinFactNeighborX="181152" custLinFactNeighborY="-62720">
        <dgm:presLayoutVars>
          <dgm:chPref val="3"/>
        </dgm:presLayoutVars>
      </dgm:prSet>
      <dgm:spPr/>
    </dgm:pt>
    <dgm:pt modelId="{CD62584D-B557-4181-A840-7F194C6B9D3F}" type="pres">
      <dgm:prSet presAssocID="{3AD848A2-4D0E-4999-A6EB-07F7A92380F6}" presName="level2hierChild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</dgm:ptLst>
  <dgm:cxnLst>
    <dgm:cxn modelId="{96C2B207-1911-47E2-A8FF-4127C38C6301}" srcId="{681EF0F3-459F-4340-A884-390B9BC4C5CC}" destId="{A0984724-BA33-4288-80B4-48FD1C248BF7}" srcOrd="0" destOrd="0" parTransId="{B730292E-C0E9-4FF5-B2A3-F901C49034A6}" sibTransId="{BAFEC928-0E90-43EB-9252-2FA268066CE0}"/>
    <dgm:cxn modelId="{42D4B807-8A86-4E66-A285-2487065B214F}" type="presOf" srcId="{366FD9DE-4F03-4420-972C-922EEC4674F4}" destId="{E95233CF-DCAF-44EC-A1E7-4E7C1CB539C5}" srcOrd="1" destOrd="0" presId="urn:microsoft.com/office/officeart/2005/8/layout/hierarchy2#1"/>
    <dgm:cxn modelId="{20DCAC10-E424-4D69-92D0-6BB130042554}" type="presOf" srcId="{767BD565-0346-4956-82BF-0605E6196D47}" destId="{B60BB880-7A42-4F33-AB2B-DC599897261C}" srcOrd="0" destOrd="0" presId="urn:microsoft.com/office/officeart/2005/8/layout/hierarchy2#1"/>
    <dgm:cxn modelId="{E23B2C13-AE78-416A-9BD6-B83F71795FCF}" srcId="{BE7AE2F3-7EB3-4D63-9E74-8FB12AFF20E3}" destId="{681EF0F3-459F-4340-A884-390B9BC4C5CC}" srcOrd="0" destOrd="0" parTransId="{60694D29-2974-4D06-AB12-9A553FA42D2B}" sibTransId="{CBF0580B-AB85-44D1-A4A9-4CB5DCF46515}"/>
    <dgm:cxn modelId="{66F4D221-67A9-41CB-8CB2-107267E00418}" type="presOf" srcId="{17B63E5C-090C-4AF7-A03B-23E26AD43410}" destId="{928B493E-7152-42BF-8C92-F0DF8037AE49}" srcOrd="0" destOrd="0" presId="urn:microsoft.com/office/officeart/2005/8/layout/hierarchy2#1"/>
    <dgm:cxn modelId="{711A1438-ECFB-460F-BC6E-26BDE6F78C6C}" srcId="{BE7AE2F3-7EB3-4D63-9E74-8FB12AFF20E3}" destId="{17B63E5C-090C-4AF7-A03B-23E26AD43410}" srcOrd="1" destOrd="0" parTransId="{58690E94-ED24-4D94-918C-6F1AFCA5A35A}" sibTransId="{700AA411-D19A-4DDC-B4A3-F525AF292FE5}"/>
    <dgm:cxn modelId="{334C6C62-0692-48AD-A4F2-74702BE6E490}" type="presOf" srcId="{A0984724-BA33-4288-80B4-48FD1C248BF7}" destId="{719F567E-317C-4BB7-A336-8E69552E6F21}" srcOrd="0" destOrd="0" presId="urn:microsoft.com/office/officeart/2005/8/layout/hierarchy2#1"/>
    <dgm:cxn modelId="{6F0A404F-20B9-457D-A1CF-10FF8F710313}" type="presOf" srcId="{230F9AD6-4E76-45D8-BC7E-5C436EF849E9}" destId="{34656E0B-6F10-4BA3-A2E5-1D5B7F3DCA7E}" srcOrd="0" destOrd="0" presId="urn:microsoft.com/office/officeart/2005/8/layout/hierarchy2#1"/>
    <dgm:cxn modelId="{EA6CDF7B-6BE1-4140-A745-89C2ACFC7A8C}" type="presOf" srcId="{4E6CB396-D17F-4E66-8832-FB976DA5D357}" destId="{F3495937-904A-4768-8DF8-5233AA5971EF}" srcOrd="0" destOrd="0" presId="urn:microsoft.com/office/officeart/2005/8/layout/hierarchy2#1"/>
    <dgm:cxn modelId="{9954FF7C-6245-44E1-B913-A2FD6648CF45}" type="presOf" srcId="{EE4566CA-609B-42B5-A2AA-59F6688FC7E1}" destId="{6EEE0082-5C83-4579-8FD9-AE58E130AD2D}" srcOrd="0" destOrd="0" presId="urn:microsoft.com/office/officeart/2005/8/layout/hierarchy2#1"/>
    <dgm:cxn modelId="{7BF10486-1D5A-4DB5-982E-ECA65DE7E32A}" type="presOf" srcId="{366FD9DE-4F03-4420-972C-922EEC4674F4}" destId="{9CA50F66-76F1-4CA2-A97D-02A8BCF0C129}" srcOrd="0" destOrd="0" presId="urn:microsoft.com/office/officeart/2005/8/layout/hierarchy2#1"/>
    <dgm:cxn modelId="{DF5B7896-B446-4AEE-8590-D6B368A025AA}" type="presOf" srcId="{B730292E-C0E9-4FF5-B2A3-F901C49034A6}" destId="{317C5AF8-1DBB-4CF8-9EA4-F1B023749E59}" srcOrd="0" destOrd="0" presId="urn:microsoft.com/office/officeart/2005/8/layout/hierarchy2#1"/>
    <dgm:cxn modelId="{3BD44E97-C79B-49D4-8105-CF656748D04A}" srcId="{681EF0F3-459F-4340-A884-390B9BC4C5CC}" destId="{230F9AD6-4E76-45D8-BC7E-5C436EF849E9}" srcOrd="1" destOrd="0" parTransId="{767BD565-0346-4956-82BF-0605E6196D47}" sibTransId="{6A04D434-03A9-4F41-9BED-CE6DABB816CF}"/>
    <dgm:cxn modelId="{E76E4D98-77F9-4E2F-A1C4-C92C3F272ECC}" srcId="{230F9AD6-4E76-45D8-BC7E-5C436EF849E9}" destId="{4E6CB396-D17F-4E66-8832-FB976DA5D357}" srcOrd="0" destOrd="0" parTransId="{366FD9DE-4F03-4420-972C-922EEC4674F4}" sibTransId="{5476F7AD-FAB1-47EA-A988-BA31F70B7399}"/>
    <dgm:cxn modelId="{30828CA7-A4D9-4641-BC99-5DC4C0A617F6}" type="presOf" srcId="{767BD565-0346-4956-82BF-0605E6196D47}" destId="{AA263C96-A8AF-4E08-BDF5-47C67FE02D85}" srcOrd="1" destOrd="0" presId="urn:microsoft.com/office/officeart/2005/8/layout/hierarchy2#1"/>
    <dgm:cxn modelId="{F59B94A7-2DB0-4896-90CC-869DAD18EC67}" type="presOf" srcId="{B730292E-C0E9-4FF5-B2A3-F901C49034A6}" destId="{348DD36E-1905-48A8-806B-9042C569F775}" srcOrd="1" destOrd="0" presId="urn:microsoft.com/office/officeart/2005/8/layout/hierarchy2#1"/>
    <dgm:cxn modelId="{C17810BC-542E-42EE-84D0-16C36A5A76DC}" type="presOf" srcId="{3AD848A2-4D0E-4999-A6EB-07F7A92380F6}" destId="{609E8184-1552-40BC-8507-B5868E11BED1}" srcOrd="0" destOrd="0" presId="urn:microsoft.com/office/officeart/2005/8/layout/hierarchy2#1"/>
    <dgm:cxn modelId="{B0EE07C1-EEB6-45DD-BE89-24A46733A44E}" type="presOf" srcId="{BE7AE2F3-7EB3-4D63-9E74-8FB12AFF20E3}" destId="{6B68E6E7-9A01-49D7-AD7E-C0721C8D8C92}" srcOrd="0" destOrd="0" presId="urn:microsoft.com/office/officeart/2005/8/layout/hierarchy2#1"/>
    <dgm:cxn modelId="{299995C5-42F5-4DB5-9805-8C19F6DFD5A0}" type="presOf" srcId="{EE4566CA-609B-42B5-A2AA-59F6688FC7E1}" destId="{AA6B6858-A6F6-415E-AA3B-9BC222A817FE}" srcOrd="1" destOrd="0" presId="urn:microsoft.com/office/officeart/2005/8/layout/hierarchy2#1"/>
    <dgm:cxn modelId="{6F2F04CA-9A68-4474-A3CD-D8BAEFBF149B}" srcId="{BE7AE2F3-7EB3-4D63-9E74-8FB12AFF20E3}" destId="{3AD848A2-4D0E-4999-A6EB-07F7A92380F6}" srcOrd="2" destOrd="0" parTransId="{BEB41C98-9BE6-4381-92A9-5D29DE62CF2A}" sibTransId="{4957ED96-72B5-486B-BB1D-B3E84B839047}"/>
    <dgm:cxn modelId="{E77501D6-AAFA-41A2-99BC-1046B3387AC2}" srcId="{A0984724-BA33-4288-80B4-48FD1C248BF7}" destId="{E76F9125-90F4-474F-8D3F-48C366EA21ED}" srcOrd="0" destOrd="0" parTransId="{EE4566CA-609B-42B5-A2AA-59F6688FC7E1}" sibTransId="{8FC58CB8-E457-4BF8-9EDD-58492E2D0F03}"/>
    <dgm:cxn modelId="{AD525ADA-A6BB-4806-9108-75188277C3AA}" type="presOf" srcId="{E76F9125-90F4-474F-8D3F-48C366EA21ED}" destId="{BF7A27A4-F0D7-4459-837C-864EC32BD4D5}" srcOrd="0" destOrd="0" presId="urn:microsoft.com/office/officeart/2005/8/layout/hierarchy2#1"/>
    <dgm:cxn modelId="{6EB4BDF9-9DB6-43B1-84C8-984AC183A4E5}" type="presOf" srcId="{681EF0F3-459F-4340-A884-390B9BC4C5CC}" destId="{FCA7B926-E5EA-4C56-A708-3F68D4DCFFDD}" srcOrd="0" destOrd="0" presId="urn:microsoft.com/office/officeart/2005/8/layout/hierarchy2#1"/>
    <dgm:cxn modelId="{BC864D11-C883-41A0-A538-E59C6079DCAC}" type="presParOf" srcId="{6B68E6E7-9A01-49D7-AD7E-C0721C8D8C92}" destId="{33951192-644E-4078-B244-90AABBEDB5FB}" srcOrd="0" destOrd="0" presId="urn:microsoft.com/office/officeart/2005/8/layout/hierarchy2#1"/>
    <dgm:cxn modelId="{C4F9A072-25F1-4D22-B188-6A0BEDBF7422}" type="presParOf" srcId="{33951192-644E-4078-B244-90AABBEDB5FB}" destId="{FCA7B926-E5EA-4C56-A708-3F68D4DCFFDD}" srcOrd="0" destOrd="0" presId="urn:microsoft.com/office/officeart/2005/8/layout/hierarchy2#1"/>
    <dgm:cxn modelId="{A05E9937-3706-4128-8DBB-3259EC1A42E7}" type="presParOf" srcId="{33951192-644E-4078-B244-90AABBEDB5FB}" destId="{3008FA06-59D3-4BE7-A22D-CE8DB4407F0F}" srcOrd="1" destOrd="0" presId="urn:microsoft.com/office/officeart/2005/8/layout/hierarchy2#1"/>
    <dgm:cxn modelId="{6C6A9BF3-C1A3-43E7-8886-2041DA48D9AB}" type="presParOf" srcId="{3008FA06-59D3-4BE7-A22D-CE8DB4407F0F}" destId="{317C5AF8-1DBB-4CF8-9EA4-F1B023749E59}" srcOrd="0" destOrd="0" presId="urn:microsoft.com/office/officeart/2005/8/layout/hierarchy2#1"/>
    <dgm:cxn modelId="{17FEC2FE-33F8-4429-AAD2-5F6C6AFAEE3B}" type="presParOf" srcId="{317C5AF8-1DBB-4CF8-9EA4-F1B023749E59}" destId="{348DD36E-1905-48A8-806B-9042C569F775}" srcOrd="0" destOrd="0" presId="urn:microsoft.com/office/officeart/2005/8/layout/hierarchy2#1"/>
    <dgm:cxn modelId="{17148A70-4A40-4663-8597-31B6924B0A93}" type="presParOf" srcId="{3008FA06-59D3-4BE7-A22D-CE8DB4407F0F}" destId="{EC276CE7-740E-43ED-9ACB-A808F0E1E8A2}" srcOrd="1" destOrd="0" presId="urn:microsoft.com/office/officeart/2005/8/layout/hierarchy2#1"/>
    <dgm:cxn modelId="{51612F74-0A76-41FF-94DB-5384FAE5C6FF}" type="presParOf" srcId="{EC276CE7-740E-43ED-9ACB-A808F0E1E8A2}" destId="{719F567E-317C-4BB7-A336-8E69552E6F21}" srcOrd="0" destOrd="0" presId="urn:microsoft.com/office/officeart/2005/8/layout/hierarchy2#1"/>
    <dgm:cxn modelId="{A7B59A06-1778-47EC-9479-E19AA0696EF6}" type="presParOf" srcId="{EC276CE7-740E-43ED-9ACB-A808F0E1E8A2}" destId="{BAD0AA97-2B9D-43C7-B044-603AD3FE3012}" srcOrd="1" destOrd="0" presId="urn:microsoft.com/office/officeart/2005/8/layout/hierarchy2#1"/>
    <dgm:cxn modelId="{9F9D5471-44EB-4460-B30E-86D635BB219A}" type="presParOf" srcId="{BAD0AA97-2B9D-43C7-B044-603AD3FE3012}" destId="{6EEE0082-5C83-4579-8FD9-AE58E130AD2D}" srcOrd="0" destOrd="0" presId="urn:microsoft.com/office/officeart/2005/8/layout/hierarchy2#1"/>
    <dgm:cxn modelId="{35412241-ED36-434A-831E-F9A8DBF6C5B5}" type="presParOf" srcId="{6EEE0082-5C83-4579-8FD9-AE58E130AD2D}" destId="{AA6B6858-A6F6-415E-AA3B-9BC222A817FE}" srcOrd="0" destOrd="0" presId="urn:microsoft.com/office/officeart/2005/8/layout/hierarchy2#1"/>
    <dgm:cxn modelId="{D65F7044-B6E8-4071-BFB8-D631EEA4EC29}" type="presParOf" srcId="{BAD0AA97-2B9D-43C7-B044-603AD3FE3012}" destId="{3925E338-4737-48EE-87BF-0B2387DACE54}" srcOrd="1" destOrd="0" presId="urn:microsoft.com/office/officeart/2005/8/layout/hierarchy2#1"/>
    <dgm:cxn modelId="{5F515627-3E99-4A67-8DFE-B435A5AF275D}" type="presParOf" srcId="{3925E338-4737-48EE-87BF-0B2387DACE54}" destId="{BF7A27A4-F0D7-4459-837C-864EC32BD4D5}" srcOrd="0" destOrd="0" presId="urn:microsoft.com/office/officeart/2005/8/layout/hierarchy2#1"/>
    <dgm:cxn modelId="{C19CF553-76E0-4B32-9961-41A93E481B4E}" type="presParOf" srcId="{3925E338-4737-48EE-87BF-0B2387DACE54}" destId="{1C6F44C9-C045-4A49-B451-8855A14DDDEE}" srcOrd="1" destOrd="0" presId="urn:microsoft.com/office/officeart/2005/8/layout/hierarchy2#1"/>
    <dgm:cxn modelId="{C3E93190-1666-4830-97E3-8FE933D04BDD}" type="presParOf" srcId="{3008FA06-59D3-4BE7-A22D-CE8DB4407F0F}" destId="{B60BB880-7A42-4F33-AB2B-DC599897261C}" srcOrd="2" destOrd="0" presId="urn:microsoft.com/office/officeart/2005/8/layout/hierarchy2#1"/>
    <dgm:cxn modelId="{ADD991F0-BE52-4719-8A3D-EF66D9521728}" type="presParOf" srcId="{B60BB880-7A42-4F33-AB2B-DC599897261C}" destId="{AA263C96-A8AF-4E08-BDF5-47C67FE02D85}" srcOrd="0" destOrd="0" presId="urn:microsoft.com/office/officeart/2005/8/layout/hierarchy2#1"/>
    <dgm:cxn modelId="{76B56A10-9758-4EAC-A9E4-E9424049FFB7}" type="presParOf" srcId="{3008FA06-59D3-4BE7-A22D-CE8DB4407F0F}" destId="{9E596F2C-B545-4C7A-ADCD-C5918B09FEF0}" srcOrd="3" destOrd="0" presId="urn:microsoft.com/office/officeart/2005/8/layout/hierarchy2#1"/>
    <dgm:cxn modelId="{29317377-A64F-438F-86BE-1F9186071B0D}" type="presParOf" srcId="{9E596F2C-B545-4C7A-ADCD-C5918B09FEF0}" destId="{34656E0B-6F10-4BA3-A2E5-1D5B7F3DCA7E}" srcOrd="0" destOrd="0" presId="urn:microsoft.com/office/officeart/2005/8/layout/hierarchy2#1"/>
    <dgm:cxn modelId="{9D413DF8-14E0-4D77-BC98-8D490F35E83A}" type="presParOf" srcId="{9E596F2C-B545-4C7A-ADCD-C5918B09FEF0}" destId="{574392B7-75F3-4816-8DD5-7800BCF1142E}" srcOrd="1" destOrd="0" presId="urn:microsoft.com/office/officeart/2005/8/layout/hierarchy2#1"/>
    <dgm:cxn modelId="{E9F17C7F-6D5F-46F6-960C-9B263209B040}" type="presParOf" srcId="{574392B7-75F3-4816-8DD5-7800BCF1142E}" destId="{9CA50F66-76F1-4CA2-A97D-02A8BCF0C129}" srcOrd="0" destOrd="0" presId="urn:microsoft.com/office/officeart/2005/8/layout/hierarchy2#1"/>
    <dgm:cxn modelId="{C916F18C-3EAD-4326-A26C-02EB2C7FE8E2}" type="presParOf" srcId="{9CA50F66-76F1-4CA2-A97D-02A8BCF0C129}" destId="{E95233CF-DCAF-44EC-A1E7-4E7C1CB539C5}" srcOrd="0" destOrd="0" presId="urn:microsoft.com/office/officeart/2005/8/layout/hierarchy2#1"/>
    <dgm:cxn modelId="{C0B04F4E-1067-4728-951B-761372B9B84D}" type="presParOf" srcId="{574392B7-75F3-4816-8DD5-7800BCF1142E}" destId="{EFC1ADE3-D47B-4566-87A8-7CEFDB0BCBEC}" srcOrd="1" destOrd="0" presId="urn:microsoft.com/office/officeart/2005/8/layout/hierarchy2#1"/>
    <dgm:cxn modelId="{58D13880-A812-43F3-92F4-78DD4BDE04C0}" type="presParOf" srcId="{EFC1ADE3-D47B-4566-87A8-7CEFDB0BCBEC}" destId="{F3495937-904A-4768-8DF8-5233AA5971EF}" srcOrd="0" destOrd="0" presId="urn:microsoft.com/office/officeart/2005/8/layout/hierarchy2#1"/>
    <dgm:cxn modelId="{045F21F7-36D0-4451-94F7-D102A731046A}" type="presParOf" srcId="{EFC1ADE3-D47B-4566-87A8-7CEFDB0BCBEC}" destId="{D82F1805-1020-49A7-920C-D069AB968903}" srcOrd="1" destOrd="0" presId="urn:microsoft.com/office/officeart/2005/8/layout/hierarchy2#1"/>
    <dgm:cxn modelId="{8EBC5878-F1E6-440C-A2DE-EF844E8A694A}" type="presParOf" srcId="{6B68E6E7-9A01-49D7-AD7E-C0721C8D8C92}" destId="{07598798-9064-4280-AFCD-2BFB645CE977}" srcOrd="1" destOrd="0" presId="urn:microsoft.com/office/officeart/2005/8/layout/hierarchy2#1"/>
    <dgm:cxn modelId="{D48519C8-D966-4F48-AF7E-88674E1D7309}" type="presParOf" srcId="{07598798-9064-4280-AFCD-2BFB645CE977}" destId="{928B493E-7152-42BF-8C92-F0DF8037AE49}" srcOrd="0" destOrd="0" presId="urn:microsoft.com/office/officeart/2005/8/layout/hierarchy2#1"/>
    <dgm:cxn modelId="{8E8A4344-034B-4F83-B4D2-D115836AEB95}" type="presParOf" srcId="{07598798-9064-4280-AFCD-2BFB645CE977}" destId="{882BAAE4-430D-4473-BEE3-89CDDA887C4D}" srcOrd="1" destOrd="0" presId="urn:microsoft.com/office/officeart/2005/8/layout/hierarchy2#1"/>
    <dgm:cxn modelId="{03D77A75-4E93-416F-A2E7-EE5D2AB75E75}" type="presParOf" srcId="{6B68E6E7-9A01-49D7-AD7E-C0721C8D8C92}" destId="{2B29996F-5F57-4C9C-8CE6-81E2171F2BFA}" srcOrd="2" destOrd="0" presId="urn:microsoft.com/office/officeart/2005/8/layout/hierarchy2#1"/>
    <dgm:cxn modelId="{FCB6C70D-6D3C-4DFB-889F-440255ACFD76}" type="presParOf" srcId="{2B29996F-5F57-4C9C-8CE6-81E2171F2BFA}" destId="{609E8184-1552-40BC-8507-B5868E11BED1}" srcOrd="0" destOrd="0" presId="urn:microsoft.com/office/officeart/2005/8/layout/hierarchy2#1"/>
    <dgm:cxn modelId="{D4DD86BD-FB2B-44EB-ACB5-D0C7BA11CC7D}" type="presParOf" srcId="{2B29996F-5F57-4C9C-8CE6-81E2171F2BFA}" destId="{CD62584D-B557-4181-A840-7F194C6B9D3F}" srcOrd="1" destOrd="0" presId="urn:microsoft.com/office/officeart/2005/8/layout/hierarchy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6C2514-C5C3-4D51-9261-A195239505A6}" type="doc">
      <dgm:prSet loTypeId="urn:microsoft.com/office/officeart/2005/8/layout/cycle6#1" loCatId="cycle" qsTypeId="urn:microsoft.com/office/officeart/2005/8/quickstyle/3d1#1" qsCatId="3D" csTypeId="urn:microsoft.com/office/officeart/2005/8/colors/colorful1#1" csCatId="colorful" phldr="1"/>
      <dgm:spPr/>
      <dgm:t>
        <a:bodyPr/>
        <a:lstStyle/>
        <a:p>
          <a:endParaRPr lang="es-ES"/>
        </a:p>
      </dgm:t>
    </dgm:pt>
    <dgm:pt modelId="{A3F3C178-58F9-4A22-A13F-162BBB1E91FF}">
      <dgm:prSet phldrT="[Texto]" custT="1"/>
      <dgm:spPr/>
      <dgm:t>
        <a:bodyPr/>
        <a:lstStyle/>
        <a:p>
          <a:r>
            <a:rPr lang="es-ES" sz="10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1</a:t>
          </a:r>
          <a:r>
            <a:rPr lang="es-E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) Reflejan las decisiones de la direccion</a:t>
          </a:r>
        </a:p>
      </dgm:t>
    </dgm:pt>
    <dgm:pt modelId="{AF6059A8-9E78-40AA-AD63-A967A43E8D8E}" type="parTrans" cxnId="{235877F2-12AE-4731-9858-78473171FF0E}">
      <dgm:prSet/>
      <dgm:spPr/>
      <dgm:t>
        <a:bodyPr/>
        <a:lstStyle/>
        <a:p>
          <a:endParaRPr lang="es-ES"/>
        </a:p>
      </dgm:t>
    </dgm:pt>
    <dgm:pt modelId="{0564F05B-A301-47AC-9544-2FC337E68F46}" type="sibTrans" cxnId="{235877F2-12AE-4731-9858-78473171FF0E}">
      <dgm:prSet/>
      <dgm:spPr/>
      <dgm:t>
        <a:bodyPr/>
        <a:lstStyle/>
        <a:p>
          <a:endParaRPr lang="es-ES"/>
        </a:p>
      </dgm:t>
    </dgm:pt>
    <dgm:pt modelId="{06AFFAC5-6EC9-4310-9768-8FA0247776D2}">
      <dgm:prSet phldrT="[Texto]" custT="1"/>
      <dgm:spPr/>
      <dgm:t>
        <a:bodyPr/>
        <a:lstStyle/>
        <a:p>
          <a:r>
            <a:rPr lang="es-ES" sz="10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2) </a:t>
          </a:r>
          <a:r>
            <a:rPr lang="es-E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Considera las tolerancias al riesgo</a:t>
          </a:r>
        </a:p>
      </dgm:t>
    </dgm:pt>
    <dgm:pt modelId="{0E82969F-1BBF-46D7-A7D9-D85D065EDAC7}" type="parTrans" cxnId="{FFF59DD1-5308-45D3-91B4-01CBDF672395}">
      <dgm:prSet/>
      <dgm:spPr/>
      <dgm:t>
        <a:bodyPr/>
        <a:lstStyle/>
        <a:p>
          <a:endParaRPr lang="es-ES"/>
        </a:p>
      </dgm:t>
    </dgm:pt>
    <dgm:pt modelId="{2B86EE80-F43B-4F03-8756-CF5F16DB3ECE}" type="sibTrans" cxnId="{FFF59DD1-5308-45D3-91B4-01CBDF672395}">
      <dgm:prSet/>
      <dgm:spPr/>
      <dgm:t>
        <a:bodyPr/>
        <a:lstStyle/>
        <a:p>
          <a:endParaRPr lang="es-ES"/>
        </a:p>
      </dgm:t>
    </dgm:pt>
    <dgm:pt modelId="{C5D52928-6E16-4488-BF48-1888D9AE6A6D}">
      <dgm:prSet phldrT="[Texto]" custT="1"/>
      <dgm:spPr/>
      <dgm:t>
        <a:bodyPr/>
        <a:lstStyle/>
        <a:p>
          <a:r>
            <a:rPr lang="es-ES" sz="10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3</a:t>
          </a:r>
          <a:r>
            <a:rPr lang="es-E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) Incluye metas de desempeño financiero y de operaciones</a:t>
          </a:r>
        </a:p>
      </dgm:t>
    </dgm:pt>
    <dgm:pt modelId="{BC68EA4A-D1A2-424A-B4FB-B2C024EA9BBB}" type="parTrans" cxnId="{540F5008-ED11-475B-9826-5B57C546B909}">
      <dgm:prSet/>
      <dgm:spPr/>
      <dgm:t>
        <a:bodyPr/>
        <a:lstStyle/>
        <a:p>
          <a:endParaRPr lang="es-ES"/>
        </a:p>
      </dgm:t>
    </dgm:pt>
    <dgm:pt modelId="{E00E6070-20C8-456B-A99C-0CDDDCB5A8EC}" type="sibTrans" cxnId="{540F5008-ED11-475B-9826-5B57C546B909}">
      <dgm:prSet/>
      <dgm:spPr/>
      <dgm:t>
        <a:bodyPr/>
        <a:lstStyle/>
        <a:p>
          <a:endParaRPr lang="es-ES"/>
        </a:p>
      </dgm:t>
    </dgm:pt>
    <dgm:pt modelId="{94951B51-9340-4979-A7F6-16C453306BE0}">
      <dgm:prSet phldrT="[Texto]" custT="1"/>
      <dgm:spPr/>
      <dgm:t>
        <a:bodyPr/>
        <a:lstStyle/>
        <a:p>
          <a:r>
            <a:rPr lang="es-ES" sz="10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4</a:t>
          </a:r>
          <a:r>
            <a:rPr lang="es-E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) Forman una base sobre la cual se asignan recursos</a:t>
          </a:r>
        </a:p>
      </dgm:t>
    </dgm:pt>
    <dgm:pt modelId="{51F2BCF0-F067-47D0-BA8A-1B0CECD97152}" type="parTrans" cxnId="{3BFD075C-CCEB-4817-99F5-5A0BD6EC8D5A}">
      <dgm:prSet/>
      <dgm:spPr/>
      <dgm:t>
        <a:bodyPr/>
        <a:lstStyle/>
        <a:p>
          <a:endParaRPr lang="es-ES"/>
        </a:p>
      </dgm:t>
    </dgm:pt>
    <dgm:pt modelId="{7D96BF1F-D464-4F90-AEDA-3BECA2027BCC}" type="sibTrans" cxnId="{3BFD075C-CCEB-4817-99F5-5A0BD6EC8D5A}">
      <dgm:prSet/>
      <dgm:spPr/>
      <dgm:t>
        <a:bodyPr/>
        <a:lstStyle/>
        <a:p>
          <a:endParaRPr lang="es-ES"/>
        </a:p>
      </dgm:t>
    </dgm:pt>
    <dgm:pt modelId="{A4024533-4377-4850-9A2D-80CBDFCD58BA}" type="pres">
      <dgm:prSet presAssocID="{6A6C2514-C5C3-4D51-9261-A195239505A6}" presName="cycle" presStyleCnt="0">
        <dgm:presLayoutVars>
          <dgm:dir/>
          <dgm:resizeHandles val="exact"/>
        </dgm:presLayoutVars>
      </dgm:prSet>
      <dgm:spPr/>
    </dgm:pt>
    <dgm:pt modelId="{B99A2480-36B7-4967-810F-261103152413}" type="pres">
      <dgm:prSet presAssocID="{A3F3C178-58F9-4A22-A13F-162BBB1E91FF}" presName="node" presStyleLbl="node1" presStyleIdx="0" presStyleCnt="4" custScaleX="150316" custRadScaleRad="100082" custRadScaleInc="1181">
        <dgm:presLayoutVars>
          <dgm:bulletEnabled val="1"/>
        </dgm:presLayoutVars>
      </dgm:prSet>
      <dgm:spPr/>
    </dgm:pt>
    <dgm:pt modelId="{22A31BB6-E771-490F-AE94-C7CB13C57101}" type="pres">
      <dgm:prSet presAssocID="{A3F3C178-58F9-4A22-A13F-162BBB1E91FF}" presName="spNode" presStyleCnt="0"/>
      <dgm:spPr/>
    </dgm:pt>
    <dgm:pt modelId="{A9BA1972-3410-435C-B438-C53E0F3C248E}" type="pres">
      <dgm:prSet presAssocID="{0564F05B-A301-47AC-9544-2FC337E68F46}" presName="sibTrans" presStyleLbl="sibTrans1D1" presStyleIdx="0" presStyleCnt="4"/>
      <dgm:spPr/>
    </dgm:pt>
    <dgm:pt modelId="{CECC378E-809F-411D-B97A-F0E4FF5A00C6}" type="pres">
      <dgm:prSet presAssocID="{06AFFAC5-6EC9-4310-9768-8FA0247776D2}" presName="node" presStyleLbl="node1" presStyleIdx="1" presStyleCnt="4" custScaleX="146397">
        <dgm:presLayoutVars>
          <dgm:bulletEnabled val="1"/>
        </dgm:presLayoutVars>
      </dgm:prSet>
      <dgm:spPr/>
    </dgm:pt>
    <dgm:pt modelId="{2091E24E-1657-4290-8B00-BE5E2E3CA8E4}" type="pres">
      <dgm:prSet presAssocID="{06AFFAC5-6EC9-4310-9768-8FA0247776D2}" presName="spNode" presStyleCnt="0"/>
      <dgm:spPr/>
    </dgm:pt>
    <dgm:pt modelId="{C277ED73-66D3-429E-822B-C9170FB4D051}" type="pres">
      <dgm:prSet presAssocID="{2B86EE80-F43B-4F03-8756-CF5F16DB3ECE}" presName="sibTrans" presStyleLbl="sibTrans1D1" presStyleIdx="1" presStyleCnt="4"/>
      <dgm:spPr/>
    </dgm:pt>
    <dgm:pt modelId="{1B5E0ABE-E875-4091-962D-F5809D159F8C}" type="pres">
      <dgm:prSet presAssocID="{C5D52928-6E16-4488-BF48-1888D9AE6A6D}" presName="node" presStyleLbl="node1" presStyleIdx="2" presStyleCnt="4" custScaleX="143450">
        <dgm:presLayoutVars>
          <dgm:bulletEnabled val="1"/>
        </dgm:presLayoutVars>
      </dgm:prSet>
      <dgm:spPr/>
    </dgm:pt>
    <dgm:pt modelId="{00390681-3984-4C06-B740-3475A226A4A7}" type="pres">
      <dgm:prSet presAssocID="{C5D52928-6E16-4488-BF48-1888D9AE6A6D}" presName="spNode" presStyleCnt="0"/>
      <dgm:spPr/>
    </dgm:pt>
    <dgm:pt modelId="{523D666A-C5E9-40B5-99A1-100650DCEEA1}" type="pres">
      <dgm:prSet presAssocID="{E00E6070-20C8-456B-A99C-0CDDDCB5A8EC}" presName="sibTrans" presStyleLbl="sibTrans1D1" presStyleIdx="2" presStyleCnt="4"/>
      <dgm:spPr/>
    </dgm:pt>
    <dgm:pt modelId="{0D76E913-19EF-4025-8A92-EFC5C9A32D96}" type="pres">
      <dgm:prSet presAssocID="{94951B51-9340-4979-A7F6-16C453306BE0}" presName="node" presStyleLbl="node1" presStyleIdx="3" presStyleCnt="4" custScaleX="158762">
        <dgm:presLayoutVars>
          <dgm:bulletEnabled val="1"/>
        </dgm:presLayoutVars>
      </dgm:prSet>
      <dgm:spPr/>
    </dgm:pt>
    <dgm:pt modelId="{6B9FA26F-741A-4570-B93A-80FACAC12958}" type="pres">
      <dgm:prSet presAssocID="{94951B51-9340-4979-A7F6-16C453306BE0}" presName="spNode" presStyleCnt="0"/>
      <dgm:spPr/>
    </dgm:pt>
    <dgm:pt modelId="{3947BF14-6F32-4318-A375-E4D06D0D63BC}" type="pres">
      <dgm:prSet presAssocID="{7D96BF1F-D464-4F90-AEDA-3BECA2027BCC}" presName="sibTrans" presStyleLbl="sibTrans1D1" presStyleIdx="3" presStyleCnt="4"/>
      <dgm:spPr/>
    </dgm:pt>
  </dgm:ptLst>
  <dgm:cxnLst>
    <dgm:cxn modelId="{540F5008-ED11-475B-9826-5B57C546B909}" srcId="{6A6C2514-C5C3-4D51-9261-A195239505A6}" destId="{C5D52928-6E16-4488-BF48-1888D9AE6A6D}" srcOrd="2" destOrd="0" parTransId="{BC68EA4A-D1A2-424A-B4FB-B2C024EA9BBB}" sibTransId="{E00E6070-20C8-456B-A99C-0CDDDCB5A8EC}"/>
    <dgm:cxn modelId="{2F6F2938-2001-4D47-AD3A-1081E32801A4}" type="presOf" srcId="{6A6C2514-C5C3-4D51-9261-A195239505A6}" destId="{A4024533-4377-4850-9A2D-80CBDFCD58BA}" srcOrd="0" destOrd="0" presId="urn:microsoft.com/office/officeart/2005/8/layout/cycle6#1"/>
    <dgm:cxn modelId="{3BFD075C-CCEB-4817-99F5-5A0BD6EC8D5A}" srcId="{6A6C2514-C5C3-4D51-9261-A195239505A6}" destId="{94951B51-9340-4979-A7F6-16C453306BE0}" srcOrd="3" destOrd="0" parTransId="{51F2BCF0-F067-47D0-BA8A-1B0CECD97152}" sibTransId="{7D96BF1F-D464-4F90-AEDA-3BECA2027BCC}"/>
    <dgm:cxn modelId="{26D76465-8F82-4E53-82DD-F43494A3F453}" type="presOf" srcId="{A3F3C178-58F9-4A22-A13F-162BBB1E91FF}" destId="{B99A2480-36B7-4967-810F-261103152413}" srcOrd="0" destOrd="0" presId="urn:microsoft.com/office/officeart/2005/8/layout/cycle6#1"/>
    <dgm:cxn modelId="{0FA8986E-E69A-4C93-B2C5-90E5DF322019}" type="presOf" srcId="{2B86EE80-F43B-4F03-8756-CF5F16DB3ECE}" destId="{C277ED73-66D3-429E-822B-C9170FB4D051}" srcOrd="0" destOrd="0" presId="urn:microsoft.com/office/officeart/2005/8/layout/cycle6#1"/>
    <dgm:cxn modelId="{6C33FC73-A9B5-49E9-9DB1-F2BC14CE0647}" type="presOf" srcId="{06AFFAC5-6EC9-4310-9768-8FA0247776D2}" destId="{CECC378E-809F-411D-B97A-F0E4FF5A00C6}" srcOrd="0" destOrd="0" presId="urn:microsoft.com/office/officeart/2005/8/layout/cycle6#1"/>
    <dgm:cxn modelId="{5477BC7D-076F-4CBA-A9AC-AE44A735E3B4}" type="presOf" srcId="{C5D52928-6E16-4488-BF48-1888D9AE6A6D}" destId="{1B5E0ABE-E875-4091-962D-F5809D159F8C}" srcOrd="0" destOrd="0" presId="urn:microsoft.com/office/officeart/2005/8/layout/cycle6#1"/>
    <dgm:cxn modelId="{57377184-437F-4B91-889F-2CE025C6A96E}" type="presOf" srcId="{0564F05B-A301-47AC-9544-2FC337E68F46}" destId="{A9BA1972-3410-435C-B438-C53E0F3C248E}" srcOrd="0" destOrd="0" presId="urn:microsoft.com/office/officeart/2005/8/layout/cycle6#1"/>
    <dgm:cxn modelId="{0FA67A89-4747-4B96-B3E9-2143D2EDFB91}" type="presOf" srcId="{94951B51-9340-4979-A7F6-16C453306BE0}" destId="{0D76E913-19EF-4025-8A92-EFC5C9A32D96}" srcOrd="0" destOrd="0" presId="urn:microsoft.com/office/officeart/2005/8/layout/cycle6#1"/>
    <dgm:cxn modelId="{3AD21EB8-56CC-4411-82C6-30C1675A5F1A}" type="presOf" srcId="{7D96BF1F-D464-4F90-AEDA-3BECA2027BCC}" destId="{3947BF14-6F32-4318-A375-E4D06D0D63BC}" srcOrd="0" destOrd="0" presId="urn:microsoft.com/office/officeart/2005/8/layout/cycle6#1"/>
    <dgm:cxn modelId="{FFF59DD1-5308-45D3-91B4-01CBDF672395}" srcId="{6A6C2514-C5C3-4D51-9261-A195239505A6}" destId="{06AFFAC5-6EC9-4310-9768-8FA0247776D2}" srcOrd="1" destOrd="0" parTransId="{0E82969F-1BBF-46D7-A7D9-D85D065EDAC7}" sibTransId="{2B86EE80-F43B-4F03-8756-CF5F16DB3ECE}"/>
    <dgm:cxn modelId="{7288FEEB-4D53-4E2B-A644-18F0C3213D7C}" type="presOf" srcId="{E00E6070-20C8-456B-A99C-0CDDDCB5A8EC}" destId="{523D666A-C5E9-40B5-99A1-100650DCEEA1}" srcOrd="0" destOrd="0" presId="urn:microsoft.com/office/officeart/2005/8/layout/cycle6#1"/>
    <dgm:cxn modelId="{235877F2-12AE-4731-9858-78473171FF0E}" srcId="{6A6C2514-C5C3-4D51-9261-A195239505A6}" destId="{A3F3C178-58F9-4A22-A13F-162BBB1E91FF}" srcOrd="0" destOrd="0" parTransId="{AF6059A8-9E78-40AA-AD63-A967A43E8D8E}" sibTransId="{0564F05B-A301-47AC-9544-2FC337E68F46}"/>
    <dgm:cxn modelId="{7A914D4E-781F-4D8E-AAF1-974448544952}" type="presParOf" srcId="{A4024533-4377-4850-9A2D-80CBDFCD58BA}" destId="{B99A2480-36B7-4967-810F-261103152413}" srcOrd="0" destOrd="0" presId="urn:microsoft.com/office/officeart/2005/8/layout/cycle6#1"/>
    <dgm:cxn modelId="{C7783680-CE3B-4DE6-9241-AC6BD2E27C9B}" type="presParOf" srcId="{A4024533-4377-4850-9A2D-80CBDFCD58BA}" destId="{22A31BB6-E771-490F-AE94-C7CB13C57101}" srcOrd="1" destOrd="0" presId="urn:microsoft.com/office/officeart/2005/8/layout/cycle6#1"/>
    <dgm:cxn modelId="{419F1C0E-2C32-4C43-99D5-EA1012190960}" type="presParOf" srcId="{A4024533-4377-4850-9A2D-80CBDFCD58BA}" destId="{A9BA1972-3410-435C-B438-C53E0F3C248E}" srcOrd="2" destOrd="0" presId="urn:microsoft.com/office/officeart/2005/8/layout/cycle6#1"/>
    <dgm:cxn modelId="{8914EC41-9E05-4E0F-904B-3C1AFDCD5A77}" type="presParOf" srcId="{A4024533-4377-4850-9A2D-80CBDFCD58BA}" destId="{CECC378E-809F-411D-B97A-F0E4FF5A00C6}" srcOrd="3" destOrd="0" presId="urn:microsoft.com/office/officeart/2005/8/layout/cycle6#1"/>
    <dgm:cxn modelId="{9E4C0FA4-A8C1-4FFB-8D20-5655F14A646E}" type="presParOf" srcId="{A4024533-4377-4850-9A2D-80CBDFCD58BA}" destId="{2091E24E-1657-4290-8B00-BE5E2E3CA8E4}" srcOrd="4" destOrd="0" presId="urn:microsoft.com/office/officeart/2005/8/layout/cycle6#1"/>
    <dgm:cxn modelId="{935ED4BC-03CE-4244-9D0B-DB32803F5CE5}" type="presParOf" srcId="{A4024533-4377-4850-9A2D-80CBDFCD58BA}" destId="{C277ED73-66D3-429E-822B-C9170FB4D051}" srcOrd="5" destOrd="0" presId="urn:microsoft.com/office/officeart/2005/8/layout/cycle6#1"/>
    <dgm:cxn modelId="{2F49753B-A208-4F45-A01B-2258C60A179B}" type="presParOf" srcId="{A4024533-4377-4850-9A2D-80CBDFCD58BA}" destId="{1B5E0ABE-E875-4091-962D-F5809D159F8C}" srcOrd="6" destOrd="0" presId="urn:microsoft.com/office/officeart/2005/8/layout/cycle6#1"/>
    <dgm:cxn modelId="{EA21EFAC-B9EE-4DDB-81FE-C73AC99F5FF1}" type="presParOf" srcId="{A4024533-4377-4850-9A2D-80CBDFCD58BA}" destId="{00390681-3984-4C06-B740-3475A226A4A7}" srcOrd="7" destOrd="0" presId="urn:microsoft.com/office/officeart/2005/8/layout/cycle6#1"/>
    <dgm:cxn modelId="{3934B405-72EB-418A-B652-707798337C37}" type="presParOf" srcId="{A4024533-4377-4850-9A2D-80CBDFCD58BA}" destId="{523D666A-C5E9-40B5-99A1-100650DCEEA1}" srcOrd="8" destOrd="0" presId="urn:microsoft.com/office/officeart/2005/8/layout/cycle6#1"/>
    <dgm:cxn modelId="{DDC3B0C8-BF68-439B-A253-FB8591B4737C}" type="presParOf" srcId="{A4024533-4377-4850-9A2D-80CBDFCD58BA}" destId="{0D76E913-19EF-4025-8A92-EFC5C9A32D96}" srcOrd="9" destOrd="0" presId="urn:microsoft.com/office/officeart/2005/8/layout/cycle6#1"/>
    <dgm:cxn modelId="{B3F6CB12-D5B3-443B-8CDF-34C7D63C86A8}" type="presParOf" srcId="{A4024533-4377-4850-9A2D-80CBDFCD58BA}" destId="{6B9FA26F-741A-4570-B93A-80FACAC12958}" srcOrd="10" destOrd="0" presId="urn:microsoft.com/office/officeart/2005/8/layout/cycle6#1"/>
    <dgm:cxn modelId="{A302F3C6-F3CD-4155-BBFF-42E484671DE9}" type="presParOf" srcId="{A4024533-4377-4850-9A2D-80CBDFCD58BA}" destId="{3947BF14-6F32-4318-A375-E4D06D0D63BC}" srcOrd="11" destOrd="0" presId="urn:microsoft.com/office/officeart/2005/8/layout/cycle6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6C2514-C5C3-4D51-9261-A195239505A6}" type="doc">
      <dgm:prSet loTypeId="urn:microsoft.com/office/officeart/2005/8/layout/cycle6#2" loCatId="cycle" qsTypeId="urn:microsoft.com/office/officeart/2005/8/quickstyle/3d1#2" qsCatId="3D" csTypeId="urn:microsoft.com/office/officeart/2005/8/colors/colorful1#2" csCatId="colorful" phldr="1"/>
      <dgm:spPr/>
      <dgm:t>
        <a:bodyPr/>
        <a:lstStyle/>
        <a:p>
          <a:endParaRPr lang="es-ES"/>
        </a:p>
      </dgm:t>
    </dgm:pt>
    <dgm:pt modelId="{A3F3C178-58F9-4A22-A13F-162BBB1E91FF}">
      <dgm:prSet phldrT="[Texto]" custT="1"/>
      <dgm:spPr>
        <a:xfrm>
          <a:off x="2119636" y="151"/>
          <a:ext cx="1312744" cy="567660"/>
        </a:xfrm>
        <a:gradFill rotWithShape="0">
          <a:gsLst>
            <a:gs pos="0">
              <a:srgbClr val="ED7D3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ED7D3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ED7D3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sz="105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</a:t>
          </a:r>
          <a:r>
            <a:rPr lang="es-ES" sz="90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) Reflejan las decisiones de la dirección</a:t>
          </a:r>
        </a:p>
      </dgm:t>
    </dgm:pt>
    <dgm:pt modelId="{AF6059A8-9E78-40AA-AD63-A967A43E8D8E}" type="parTrans" cxnId="{803AFA7F-B738-412A-BA41-2AA9E93E6BD9}">
      <dgm:prSet/>
      <dgm:spPr/>
      <dgm:t>
        <a:bodyPr/>
        <a:lstStyle/>
        <a:p>
          <a:endParaRPr lang="es-ES"/>
        </a:p>
      </dgm:t>
    </dgm:pt>
    <dgm:pt modelId="{0564F05B-A301-47AC-9544-2FC337E68F46}" type="sibTrans" cxnId="{803AFA7F-B738-412A-BA41-2AA9E93E6BD9}">
      <dgm:prSet/>
      <dgm:spPr>
        <a:xfrm>
          <a:off x="1830467" y="283150"/>
          <a:ext cx="1878457" cy="1878457"/>
        </a:xfrm>
        <a:noFill/>
        <a:ln w="6350" cap="flat" cmpd="sng" algn="ctr">
          <a:solidFill>
            <a:srgbClr val="ED7D31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40000" prstMaterial="matte"/>
      </dgm:spPr>
      <dgm:t>
        <a:bodyPr/>
        <a:lstStyle/>
        <a:p>
          <a:endParaRPr lang="es-ES"/>
        </a:p>
      </dgm:t>
    </dgm:pt>
    <dgm:pt modelId="{06AFFAC5-6EC9-4310-9768-8FA0247776D2}">
      <dgm:prSet phldrT="[Texto]" custT="1"/>
      <dgm:spPr>
        <a:xfrm>
          <a:off x="3070165" y="940132"/>
          <a:ext cx="1278519" cy="567660"/>
        </a:xfrm>
        <a:gradFill rotWithShape="0">
          <a:gsLst>
            <a:gs pos="0">
              <a:srgbClr val="A5A5A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A5A5A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A5A5A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sz="90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3) Refleja las actividades de la organización  </a:t>
          </a:r>
        </a:p>
      </dgm:t>
    </dgm:pt>
    <dgm:pt modelId="{0E82969F-1BBF-46D7-A7D9-D85D065EDAC7}" type="parTrans" cxnId="{B5D3551E-DE11-42BF-B9CB-CDCE17EC99B4}">
      <dgm:prSet/>
      <dgm:spPr/>
      <dgm:t>
        <a:bodyPr/>
        <a:lstStyle/>
        <a:p>
          <a:endParaRPr lang="es-ES"/>
        </a:p>
      </dgm:t>
    </dgm:pt>
    <dgm:pt modelId="{2B86EE80-F43B-4F03-8756-CF5F16DB3ECE}" type="sibTrans" cxnId="{B5D3551E-DE11-42BF-B9CB-CDCE17EC99B4}">
      <dgm:prSet/>
      <dgm:spPr>
        <a:xfrm>
          <a:off x="1830968" y="284733"/>
          <a:ext cx="1878457" cy="1878457"/>
        </a:xfrm>
        <a:noFill/>
        <a:ln w="6350" cap="flat" cmpd="sng" algn="ctr">
          <a:solidFill>
            <a:srgbClr val="A5A5A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40000" prstMaterial="matte"/>
      </dgm:spPr>
      <dgm:t>
        <a:bodyPr/>
        <a:lstStyle/>
        <a:p>
          <a:endParaRPr lang="es-ES"/>
        </a:p>
      </dgm:t>
    </dgm:pt>
    <dgm:pt modelId="{94951B51-9340-4979-A7F6-16C453306BE0}">
      <dgm:prSet phldrT="[Texto]" custT="1"/>
      <dgm:spPr>
        <a:xfrm>
          <a:off x="1137715" y="940132"/>
          <a:ext cx="1386505" cy="567660"/>
        </a:xfrm>
        <a:gradFill rotWithShape="0">
          <a:gsLst>
            <a:gs pos="0">
              <a:srgbClr val="5B9BD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5B9BD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5B9BD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sz="90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2)  Considera el nivel necesario de precisión </a:t>
          </a:r>
        </a:p>
      </dgm:t>
    </dgm:pt>
    <dgm:pt modelId="{51F2BCF0-F067-47D0-BA8A-1B0CECD97152}" type="parTrans" cxnId="{CD89B73A-74B9-4A1B-8F75-BF4743913FD4}">
      <dgm:prSet/>
      <dgm:spPr/>
      <dgm:t>
        <a:bodyPr/>
        <a:lstStyle/>
        <a:p>
          <a:endParaRPr lang="es-ES"/>
        </a:p>
      </dgm:t>
    </dgm:pt>
    <dgm:pt modelId="{7D96BF1F-D464-4F90-AEDA-3BECA2027BCC}" type="sibTrans" cxnId="{CD89B73A-74B9-4A1B-8F75-BF4743913FD4}">
      <dgm:prSet/>
      <dgm:spPr>
        <a:xfrm>
          <a:off x="1831452" y="283200"/>
          <a:ext cx="1878457" cy="1878457"/>
        </a:xfrm>
        <a:noFill/>
        <a:ln w="635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40000" prstMaterial="matte"/>
      </dgm:spPr>
      <dgm:t>
        <a:bodyPr/>
        <a:lstStyle/>
        <a:p>
          <a:endParaRPr lang="es-ES"/>
        </a:p>
      </dgm:t>
    </dgm:pt>
    <dgm:pt modelId="{A4024533-4377-4850-9A2D-80CBDFCD58BA}" type="pres">
      <dgm:prSet presAssocID="{6A6C2514-C5C3-4D51-9261-A195239505A6}" presName="cycle" presStyleCnt="0">
        <dgm:presLayoutVars>
          <dgm:dir/>
          <dgm:resizeHandles val="exact"/>
        </dgm:presLayoutVars>
      </dgm:prSet>
      <dgm:spPr/>
    </dgm:pt>
    <dgm:pt modelId="{B99A2480-36B7-4967-810F-261103152413}" type="pres">
      <dgm:prSet presAssocID="{A3F3C178-58F9-4A22-A13F-162BBB1E91FF}" presName="node" presStyleLbl="node1" presStyleIdx="0" presStyleCnt="3" custScaleX="150316" custRadScaleRad="100082" custRadScaleInc="1181">
        <dgm:presLayoutVars>
          <dgm:bulletEnabled val="1"/>
        </dgm:presLayoutVars>
      </dgm:prSet>
      <dgm:spPr>
        <a:prstGeom prst="roundRect">
          <a:avLst/>
        </a:prstGeom>
      </dgm:spPr>
    </dgm:pt>
    <dgm:pt modelId="{22A31BB6-E771-490F-AE94-C7CB13C57101}" type="pres">
      <dgm:prSet presAssocID="{A3F3C178-58F9-4A22-A13F-162BBB1E91FF}" presName="spNode" presStyleCnt="0"/>
      <dgm:spPr/>
    </dgm:pt>
    <dgm:pt modelId="{A9BA1972-3410-435C-B438-C53E0F3C248E}" type="pres">
      <dgm:prSet presAssocID="{0564F05B-A301-47AC-9544-2FC337E68F46}" presName="sibTrans" presStyleLbl="sibTrans1D1" presStyleIdx="0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1605085" y="276820"/>
              </a:moveTo>
              <a:arcTo wR="939228" hR="939228" stAng="18908928" swAng="1625360"/>
            </a:path>
          </a:pathLst>
        </a:custGeom>
      </dgm:spPr>
    </dgm:pt>
    <dgm:pt modelId="{CECC378E-809F-411D-B97A-F0E4FF5A00C6}" type="pres">
      <dgm:prSet presAssocID="{06AFFAC5-6EC9-4310-9768-8FA0247776D2}" presName="node" presStyleLbl="node1" presStyleIdx="1" presStyleCnt="3" custScaleX="138305">
        <dgm:presLayoutVars>
          <dgm:bulletEnabled val="1"/>
        </dgm:presLayoutVars>
      </dgm:prSet>
      <dgm:spPr>
        <a:prstGeom prst="roundRect">
          <a:avLst/>
        </a:prstGeom>
      </dgm:spPr>
    </dgm:pt>
    <dgm:pt modelId="{2091E24E-1657-4290-8B00-BE5E2E3CA8E4}" type="pres">
      <dgm:prSet presAssocID="{06AFFAC5-6EC9-4310-9768-8FA0247776D2}" presName="spNode" presStyleCnt="0"/>
      <dgm:spPr/>
    </dgm:pt>
    <dgm:pt modelId="{C277ED73-66D3-429E-822B-C9170FB4D051}" type="pres">
      <dgm:prSet presAssocID="{2B86EE80-F43B-4F03-8756-CF5F16DB3ECE}" presName="sibTrans" presStyleLbl="sibTrans1D1" presStyleIdx="1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1833035" y="1227776"/>
              </a:moveTo>
              <a:arcTo wR="939228" hR="939228" stAng="1073500" swAng="1798576"/>
            </a:path>
          </a:pathLst>
        </a:custGeom>
      </dgm:spPr>
    </dgm:pt>
    <dgm:pt modelId="{0D76E913-19EF-4025-8A92-EFC5C9A32D96}" type="pres">
      <dgm:prSet presAssocID="{94951B51-9340-4979-A7F6-16C453306BE0}" presName="node" presStyleLbl="node1" presStyleIdx="2" presStyleCnt="3" custScaleX="141128">
        <dgm:presLayoutVars>
          <dgm:bulletEnabled val="1"/>
        </dgm:presLayoutVars>
      </dgm:prSet>
      <dgm:spPr>
        <a:prstGeom prst="roundRect">
          <a:avLst/>
        </a:prstGeom>
      </dgm:spPr>
    </dgm:pt>
    <dgm:pt modelId="{6B9FA26F-741A-4570-B93A-80FACAC12958}" type="pres">
      <dgm:prSet presAssocID="{94951B51-9340-4979-A7F6-16C453306BE0}" presName="spNode" presStyleCnt="0"/>
      <dgm:spPr/>
    </dgm:pt>
    <dgm:pt modelId="{3947BF14-6F32-4318-A375-E4D06D0D63BC}" type="pres">
      <dgm:prSet presAssocID="{7D96BF1F-D464-4F90-AEDA-3BECA2027BCC}" presName="sibTrans" presStyleLbl="sibTrans1D1" presStyleIdx="2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44834" y="652505"/>
              </a:moveTo>
              <a:arcTo wR="939228" hR="939228" stAng="11866482" swAng="1683629"/>
            </a:path>
          </a:pathLst>
        </a:custGeom>
      </dgm:spPr>
    </dgm:pt>
  </dgm:ptLst>
  <dgm:cxnLst>
    <dgm:cxn modelId="{B5D3551E-DE11-42BF-B9CB-CDCE17EC99B4}" srcId="{6A6C2514-C5C3-4D51-9261-A195239505A6}" destId="{06AFFAC5-6EC9-4310-9768-8FA0247776D2}" srcOrd="1" destOrd="0" parTransId="{0E82969F-1BBF-46D7-A7D9-D85D065EDAC7}" sibTransId="{2B86EE80-F43B-4F03-8756-CF5F16DB3ECE}"/>
    <dgm:cxn modelId="{489D6B36-EF70-463D-B108-FAC673016000}" type="presOf" srcId="{6A6C2514-C5C3-4D51-9261-A195239505A6}" destId="{A4024533-4377-4850-9A2D-80CBDFCD58BA}" srcOrd="0" destOrd="0" presId="urn:microsoft.com/office/officeart/2005/8/layout/cycle6#2"/>
    <dgm:cxn modelId="{03423739-4782-49EB-8561-A30BA695D7DA}" type="presOf" srcId="{2B86EE80-F43B-4F03-8756-CF5F16DB3ECE}" destId="{C277ED73-66D3-429E-822B-C9170FB4D051}" srcOrd="0" destOrd="0" presId="urn:microsoft.com/office/officeart/2005/8/layout/cycle6#2"/>
    <dgm:cxn modelId="{CD89B73A-74B9-4A1B-8F75-BF4743913FD4}" srcId="{6A6C2514-C5C3-4D51-9261-A195239505A6}" destId="{94951B51-9340-4979-A7F6-16C453306BE0}" srcOrd="2" destOrd="0" parTransId="{51F2BCF0-F067-47D0-BA8A-1B0CECD97152}" sibTransId="{7D96BF1F-D464-4F90-AEDA-3BECA2027BCC}"/>
    <dgm:cxn modelId="{4416596C-EA54-43BD-A8A6-D6E705EAB26D}" type="presOf" srcId="{06AFFAC5-6EC9-4310-9768-8FA0247776D2}" destId="{CECC378E-809F-411D-B97A-F0E4FF5A00C6}" srcOrd="0" destOrd="0" presId="urn:microsoft.com/office/officeart/2005/8/layout/cycle6#2"/>
    <dgm:cxn modelId="{2FB9CF7B-3877-4B5B-B56B-DEAEBB77D94F}" type="presOf" srcId="{94951B51-9340-4979-A7F6-16C453306BE0}" destId="{0D76E913-19EF-4025-8A92-EFC5C9A32D96}" srcOrd="0" destOrd="0" presId="urn:microsoft.com/office/officeart/2005/8/layout/cycle6#2"/>
    <dgm:cxn modelId="{803AFA7F-B738-412A-BA41-2AA9E93E6BD9}" srcId="{6A6C2514-C5C3-4D51-9261-A195239505A6}" destId="{A3F3C178-58F9-4A22-A13F-162BBB1E91FF}" srcOrd="0" destOrd="0" parTransId="{AF6059A8-9E78-40AA-AD63-A967A43E8D8E}" sibTransId="{0564F05B-A301-47AC-9544-2FC337E68F46}"/>
    <dgm:cxn modelId="{948BDD97-FA46-4610-AB79-CFD115F0B416}" type="presOf" srcId="{0564F05B-A301-47AC-9544-2FC337E68F46}" destId="{A9BA1972-3410-435C-B438-C53E0F3C248E}" srcOrd="0" destOrd="0" presId="urn:microsoft.com/office/officeart/2005/8/layout/cycle6#2"/>
    <dgm:cxn modelId="{C93FDAAC-2C5E-44D6-A44B-916828B823AD}" type="presOf" srcId="{A3F3C178-58F9-4A22-A13F-162BBB1E91FF}" destId="{B99A2480-36B7-4967-810F-261103152413}" srcOrd="0" destOrd="0" presId="urn:microsoft.com/office/officeart/2005/8/layout/cycle6#2"/>
    <dgm:cxn modelId="{C73CE5AF-F88A-48E4-9201-CE4E79FF5753}" type="presOf" srcId="{7D96BF1F-D464-4F90-AEDA-3BECA2027BCC}" destId="{3947BF14-6F32-4318-A375-E4D06D0D63BC}" srcOrd="0" destOrd="0" presId="urn:microsoft.com/office/officeart/2005/8/layout/cycle6#2"/>
    <dgm:cxn modelId="{C7795E50-83A6-4393-948E-6656ED868615}" type="presParOf" srcId="{A4024533-4377-4850-9A2D-80CBDFCD58BA}" destId="{B99A2480-36B7-4967-810F-261103152413}" srcOrd="0" destOrd="0" presId="urn:microsoft.com/office/officeart/2005/8/layout/cycle6#2"/>
    <dgm:cxn modelId="{52891371-6BDA-4219-9460-17CC499256A0}" type="presParOf" srcId="{A4024533-4377-4850-9A2D-80CBDFCD58BA}" destId="{22A31BB6-E771-490F-AE94-C7CB13C57101}" srcOrd="1" destOrd="0" presId="urn:microsoft.com/office/officeart/2005/8/layout/cycle6#2"/>
    <dgm:cxn modelId="{49CBCCDB-7CFB-4EFB-A170-BF8BBFA704BB}" type="presParOf" srcId="{A4024533-4377-4850-9A2D-80CBDFCD58BA}" destId="{A9BA1972-3410-435C-B438-C53E0F3C248E}" srcOrd="2" destOrd="0" presId="urn:microsoft.com/office/officeart/2005/8/layout/cycle6#2"/>
    <dgm:cxn modelId="{BB319126-1DBB-4B8C-81C4-9A9EB0DFA88B}" type="presParOf" srcId="{A4024533-4377-4850-9A2D-80CBDFCD58BA}" destId="{CECC378E-809F-411D-B97A-F0E4FF5A00C6}" srcOrd="3" destOrd="0" presId="urn:microsoft.com/office/officeart/2005/8/layout/cycle6#2"/>
    <dgm:cxn modelId="{4FA4316E-3C9D-46D1-B472-1F35C7339CC9}" type="presParOf" srcId="{A4024533-4377-4850-9A2D-80CBDFCD58BA}" destId="{2091E24E-1657-4290-8B00-BE5E2E3CA8E4}" srcOrd="4" destOrd="0" presId="urn:microsoft.com/office/officeart/2005/8/layout/cycle6#2"/>
    <dgm:cxn modelId="{0CDC72BA-F0A2-43B6-9C4A-6D78696FCC84}" type="presParOf" srcId="{A4024533-4377-4850-9A2D-80CBDFCD58BA}" destId="{C277ED73-66D3-429E-822B-C9170FB4D051}" srcOrd="5" destOrd="0" presId="urn:microsoft.com/office/officeart/2005/8/layout/cycle6#2"/>
    <dgm:cxn modelId="{66AC1E06-1ADB-4CFB-B9BD-B472F730E279}" type="presParOf" srcId="{A4024533-4377-4850-9A2D-80CBDFCD58BA}" destId="{0D76E913-19EF-4025-8A92-EFC5C9A32D96}" srcOrd="6" destOrd="0" presId="urn:microsoft.com/office/officeart/2005/8/layout/cycle6#2"/>
    <dgm:cxn modelId="{FA528CF5-BD6F-4939-83DB-D881258FD9E0}" type="presParOf" srcId="{A4024533-4377-4850-9A2D-80CBDFCD58BA}" destId="{6B9FA26F-741A-4570-B93A-80FACAC12958}" srcOrd="7" destOrd="0" presId="urn:microsoft.com/office/officeart/2005/8/layout/cycle6#2"/>
    <dgm:cxn modelId="{8CD55D80-8613-4586-9387-7FBF74975331}" type="presParOf" srcId="{A4024533-4377-4850-9A2D-80CBDFCD58BA}" destId="{3947BF14-6F32-4318-A375-E4D06D0D63BC}" srcOrd="8" destOrd="0" presId="urn:microsoft.com/office/officeart/2005/8/layout/cycle6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870D99C-8C8C-463B-A70E-93923F652BE0}" type="doc">
      <dgm:prSet loTypeId="urn:microsoft.com/office/officeart/2005/8/layout/vList2#1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s-ES"/>
        </a:p>
      </dgm:t>
    </dgm:pt>
    <dgm:pt modelId="{85C0BF75-0594-4ED0-9100-5CF2AD4A64F0}">
      <dgm:prSet phldrT="[Texto]" custT="1"/>
      <dgm:spPr/>
      <dgm:t>
        <a:bodyPr/>
        <a:lstStyle/>
        <a:p>
          <a:r>
            <a:rPr lang="es-ES" sz="2000" dirty="0">
              <a:solidFill>
                <a:schemeClr val="bg1"/>
              </a:solidFill>
            </a:rPr>
            <a:t>Refleja las leyes y regulaciones externas</a:t>
          </a:r>
        </a:p>
      </dgm:t>
    </dgm:pt>
    <dgm:pt modelId="{0C81B005-F296-4C14-8164-9435737176B6}" type="parTrans" cxnId="{183FCC19-7D62-4376-AD82-F34C78F1C9F1}">
      <dgm:prSet/>
      <dgm:spPr/>
      <dgm:t>
        <a:bodyPr/>
        <a:lstStyle/>
        <a:p>
          <a:endParaRPr lang="es-ES"/>
        </a:p>
      </dgm:t>
    </dgm:pt>
    <dgm:pt modelId="{73CF50DC-1047-4F01-968A-CCF9F4480E6C}" type="sibTrans" cxnId="{183FCC19-7D62-4376-AD82-F34C78F1C9F1}">
      <dgm:prSet/>
      <dgm:spPr/>
      <dgm:t>
        <a:bodyPr/>
        <a:lstStyle/>
        <a:p>
          <a:endParaRPr lang="es-ES"/>
        </a:p>
      </dgm:t>
    </dgm:pt>
    <dgm:pt modelId="{3CF54030-CF0A-47E0-8BB9-0042C77503CF}">
      <dgm:prSet phldrT="[Texto]" custT="1"/>
      <dgm:spPr/>
      <dgm:t>
        <a:bodyPr/>
        <a:lstStyle/>
        <a:p>
          <a:r>
            <a:rPr lang="es-ES" sz="1200" dirty="0"/>
            <a:t>Las leyes y regulación establecen normas mínimas de conducta que la organización integra en sus objetivos de cumplimiento.</a:t>
          </a:r>
        </a:p>
      </dgm:t>
    </dgm:pt>
    <dgm:pt modelId="{19FFDE0D-7D39-4850-B977-20098E20B720}" type="parTrans" cxnId="{DC25C211-EBC0-4010-A0F9-307C4A38C03B}">
      <dgm:prSet/>
      <dgm:spPr/>
      <dgm:t>
        <a:bodyPr/>
        <a:lstStyle/>
        <a:p>
          <a:endParaRPr lang="es-ES"/>
        </a:p>
      </dgm:t>
    </dgm:pt>
    <dgm:pt modelId="{9B44EE69-90D5-4CB5-95BB-FDD69EEA26FA}" type="sibTrans" cxnId="{DC25C211-EBC0-4010-A0F9-307C4A38C03B}">
      <dgm:prSet/>
      <dgm:spPr/>
      <dgm:t>
        <a:bodyPr/>
        <a:lstStyle/>
        <a:p>
          <a:endParaRPr lang="es-ES"/>
        </a:p>
      </dgm:t>
    </dgm:pt>
    <dgm:pt modelId="{AB5D59BC-763C-4949-BCC1-416ED5B260C8}">
      <dgm:prSet phldrT="[Texto]" custT="1"/>
      <dgm:spPr/>
      <dgm:t>
        <a:bodyPr/>
        <a:lstStyle/>
        <a:p>
          <a:r>
            <a:rPr lang="es-ES" sz="2000" dirty="0">
              <a:solidFill>
                <a:schemeClr val="bg1"/>
              </a:solidFill>
            </a:rPr>
            <a:t>Tiene en cuenta las tolerancias al riesgo</a:t>
          </a:r>
        </a:p>
      </dgm:t>
    </dgm:pt>
    <dgm:pt modelId="{4E312FC4-F3AE-4D23-9361-F01BEA551842}" type="parTrans" cxnId="{0E3812CA-E7BA-4059-87AA-EB286EF79C91}">
      <dgm:prSet/>
      <dgm:spPr/>
      <dgm:t>
        <a:bodyPr/>
        <a:lstStyle/>
        <a:p>
          <a:endParaRPr lang="es-ES"/>
        </a:p>
      </dgm:t>
    </dgm:pt>
    <dgm:pt modelId="{D2A66826-46B9-4564-AD79-C7DFF4621C6D}" type="sibTrans" cxnId="{0E3812CA-E7BA-4059-87AA-EB286EF79C91}">
      <dgm:prSet/>
      <dgm:spPr/>
      <dgm:t>
        <a:bodyPr/>
        <a:lstStyle/>
        <a:p>
          <a:endParaRPr lang="es-ES"/>
        </a:p>
      </dgm:t>
    </dgm:pt>
    <dgm:pt modelId="{6713D27C-A40E-45C5-84DA-3DF1F74C3771}">
      <dgm:prSet phldrT="[Texto]" custT="1"/>
      <dgm:spPr/>
      <dgm:t>
        <a:bodyPr/>
        <a:lstStyle/>
        <a:p>
          <a:r>
            <a:rPr lang="es-ES" sz="1200" dirty="0"/>
            <a:t>La dirección tiene en cuenta los niveles aceptables de variación en relación con la consecución de los objetivos de cumplimiento.</a:t>
          </a:r>
        </a:p>
      </dgm:t>
    </dgm:pt>
    <dgm:pt modelId="{69F43887-4AAB-401B-AF20-1561F287F904}" type="parTrans" cxnId="{A602B2E0-104E-4602-B2B7-7B4270BF2B9E}">
      <dgm:prSet/>
      <dgm:spPr/>
      <dgm:t>
        <a:bodyPr/>
        <a:lstStyle/>
        <a:p>
          <a:endParaRPr lang="es-ES"/>
        </a:p>
      </dgm:t>
    </dgm:pt>
    <dgm:pt modelId="{7A0E8B1F-67E5-4B89-AF09-ED64C9007779}" type="sibTrans" cxnId="{A602B2E0-104E-4602-B2B7-7B4270BF2B9E}">
      <dgm:prSet/>
      <dgm:spPr/>
      <dgm:t>
        <a:bodyPr/>
        <a:lstStyle/>
        <a:p>
          <a:endParaRPr lang="es-ES"/>
        </a:p>
      </dgm:t>
    </dgm:pt>
    <dgm:pt modelId="{528C3E96-375F-4B86-BD6B-3AB412D75C3A}" type="pres">
      <dgm:prSet presAssocID="{C870D99C-8C8C-463B-A70E-93923F652BE0}" presName="linear" presStyleCnt="0">
        <dgm:presLayoutVars>
          <dgm:animLvl val="lvl"/>
          <dgm:resizeHandles val="exact"/>
        </dgm:presLayoutVars>
      </dgm:prSet>
      <dgm:spPr/>
    </dgm:pt>
    <dgm:pt modelId="{7D82EF72-EA06-483E-916F-229BAC3D0389}" type="pres">
      <dgm:prSet presAssocID="{85C0BF75-0594-4ED0-9100-5CF2AD4A64F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FCE0776-93F5-4452-BA57-3B42DB591065}" type="pres">
      <dgm:prSet presAssocID="{85C0BF75-0594-4ED0-9100-5CF2AD4A64F0}" presName="childText" presStyleLbl="revTx" presStyleIdx="0" presStyleCnt="2">
        <dgm:presLayoutVars>
          <dgm:bulletEnabled val="1"/>
        </dgm:presLayoutVars>
      </dgm:prSet>
      <dgm:spPr/>
    </dgm:pt>
    <dgm:pt modelId="{55FD7909-E4F5-4CFB-ADA6-B3F996615DD0}" type="pres">
      <dgm:prSet presAssocID="{AB5D59BC-763C-4949-BCC1-416ED5B260C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C69DD03-44CD-410D-94E1-FCDF79AF1E9D}" type="pres">
      <dgm:prSet presAssocID="{AB5D59BC-763C-4949-BCC1-416ED5B260C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DC25C211-EBC0-4010-A0F9-307C4A38C03B}" srcId="{85C0BF75-0594-4ED0-9100-5CF2AD4A64F0}" destId="{3CF54030-CF0A-47E0-8BB9-0042C77503CF}" srcOrd="0" destOrd="0" parTransId="{19FFDE0D-7D39-4850-B977-20098E20B720}" sibTransId="{9B44EE69-90D5-4CB5-95BB-FDD69EEA26FA}"/>
    <dgm:cxn modelId="{183FCC19-7D62-4376-AD82-F34C78F1C9F1}" srcId="{C870D99C-8C8C-463B-A70E-93923F652BE0}" destId="{85C0BF75-0594-4ED0-9100-5CF2AD4A64F0}" srcOrd="0" destOrd="0" parTransId="{0C81B005-F296-4C14-8164-9435737176B6}" sibTransId="{73CF50DC-1047-4F01-968A-CCF9F4480E6C}"/>
    <dgm:cxn modelId="{B4D1DD40-6E6A-46E0-A27E-25B26807709B}" type="presOf" srcId="{85C0BF75-0594-4ED0-9100-5CF2AD4A64F0}" destId="{7D82EF72-EA06-483E-916F-229BAC3D0389}" srcOrd="0" destOrd="0" presId="urn:microsoft.com/office/officeart/2005/8/layout/vList2#1"/>
    <dgm:cxn modelId="{17499D6B-A0EC-4E7C-9F0F-1F67FE24F36B}" type="presOf" srcId="{C870D99C-8C8C-463B-A70E-93923F652BE0}" destId="{528C3E96-375F-4B86-BD6B-3AB412D75C3A}" srcOrd="0" destOrd="0" presId="urn:microsoft.com/office/officeart/2005/8/layout/vList2#1"/>
    <dgm:cxn modelId="{8AF6FE83-E974-4081-A4C7-008C1850BAF2}" type="presOf" srcId="{AB5D59BC-763C-4949-BCC1-416ED5B260C8}" destId="{55FD7909-E4F5-4CFB-ADA6-B3F996615DD0}" srcOrd="0" destOrd="0" presId="urn:microsoft.com/office/officeart/2005/8/layout/vList2#1"/>
    <dgm:cxn modelId="{0E3812CA-E7BA-4059-87AA-EB286EF79C91}" srcId="{C870D99C-8C8C-463B-A70E-93923F652BE0}" destId="{AB5D59BC-763C-4949-BCC1-416ED5B260C8}" srcOrd="1" destOrd="0" parTransId="{4E312FC4-F3AE-4D23-9361-F01BEA551842}" sibTransId="{D2A66826-46B9-4564-AD79-C7DFF4621C6D}"/>
    <dgm:cxn modelId="{A602B2E0-104E-4602-B2B7-7B4270BF2B9E}" srcId="{AB5D59BC-763C-4949-BCC1-416ED5B260C8}" destId="{6713D27C-A40E-45C5-84DA-3DF1F74C3771}" srcOrd="0" destOrd="0" parTransId="{69F43887-4AAB-401B-AF20-1561F287F904}" sibTransId="{7A0E8B1F-67E5-4B89-AF09-ED64C9007779}"/>
    <dgm:cxn modelId="{7DBBB6E6-614D-4284-A0AE-F3E03E0A4298}" type="presOf" srcId="{6713D27C-A40E-45C5-84DA-3DF1F74C3771}" destId="{BC69DD03-44CD-410D-94E1-FCDF79AF1E9D}" srcOrd="0" destOrd="0" presId="urn:microsoft.com/office/officeart/2005/8/layout/vList2#1"/>
    <dgm:cxn modelId="{1B0841FB-E7FA-46B5-80D9-C5693B273ACA}" type="presOf" srcId="{3CF54030-CF0A-47E0-8BB9-0042C77503CF}" destId="{5FCE0776-93F5-4452-BA57-3B42DB591065}" srcOrd="0" destOrd="0" presId="urn:microsoft.com/office/officeart/2005/8/layout/vList2#1"/>
    <dgm:cxn modelId="{BF9B7998-D821-4B01-8376-4F1DB87A5566}" type="presParOf" srcId="{528C3E96-375F-4B86-BD6B-3AB412D75C3A}" destId="{7D82EF72-EA06-483E-916F-229BAC3D0389}" srcOrd="0" destOrd="0" presId="urn:microsoft.com/office/officeart/2005/8/layout/vList2#1"/>
    <dgm:cxn modelId="{43005158-DC69-4BC9-9443-62C4CA6C44E0}" type="presParOf" srcId="{528C3E96-375F-4B86-BD6B-3AB412D75C3A}" destId="{5FCE0776-93F5-4452-BA57-3B42DB591065}" srcOrd="1" destOrd="0" presId="urn:microsoft.com/office/officeart/2005/8/layout/vList2#1"/>
    <dgm:cxn modelId="{818F3617-6C95-41F8-998A-E88E0CF87A9C}" type="presParOf" srcId="{528C3E96-375F-4B86-BD6B-3AB412D75C3A}" destId="{55FD7909-E4F5-4CFB-ADA6-B3F996615DD0}" srcOrd="2" destOrd="0" presId="urn:microsoft.com/office/officeart/2005/8/layout/vList2#1"/>
    <dgm:cxn modelId="{5739DFA8-D152-4233-8E81-FFA277C7ADEE}" type="presParOf" srcId="{528C3E96-375F-4B86-BD6B-3AB412D75C3A}" destId="{BC69DD03-44CD-410D-94E1-FCDF79AF1E9D}" srcOrd="3" destOrd="0" presId="urn:microsoft.com/office/officeart/2005/8/layout/v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A7B926-E5EA-4C56-A708-3F68D4DCFFDD}">
      <dsp:nvSpPr>
        <dsp:cNvPr id="0" name=""/>
        <dsp:cNvSpPr/>
      </dsp:nvSpPr>
      <dsp:spPr>
        <a:xfrm>
          <a:off x="391851" y="1048435"/>
          <a:ext cx="1841760" cy="920880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i="1" u="none" kern="1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Planificación</a:t>
          </a:r>
        </a:p>
      </dsp:txBody>
      <dsp:txXfrm>
        <a:off x="418823" y="1075407"/>
        <a:ext cx="1787816" cy="866936"/>
      </dsp:txXfrm>
    </dsp:sp>
    <dsp:sp modelId="{317C5AF8-1DBB-4CF8-9EA4-F1B023749E59}">
      <dsp:nvSpPr>
        <dsp:cNvPr id="0" name=""/>
        <dsp:cNvSpPr/>
      </dsp:nvSpPr>
      <dsp:spPr>
        <a:xfrm rot="18313136">
          <a:off x="1962446" y="962326"/>
          <a:ext cx="1281211" cy="46406"/>
        </a:xfrm>
        <a:custGeom>
          <a:avLst/>
          <a:gdLst/>
          <a:ahLst/>
          <a:cxnLst/>
          <a:rect l="0" t="0" r="0" b="0"/>
          <a:pathLst>
            <a:path>
              <a:moveTo>
                <a:pt x="0" y="23203"/>
              </a:moveTo>
              <a:lnTo>
                <a:pt x="1281211" y="23203"/>
              </a:lnTo>
            </a:path>
          </a:pathLst>
        </a:custGeom>
        <a:noFill/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2571021" y="953499"/>
        <a:ext cx="64060" cy="64060"/>
      </dsp:txXfrm>
    </dsp:sp>
    <dsp:sp modelId="{719F567E-317C-4BB7-A336-8E69552E6F21}">
      <dsp:nvSpPr>
        <dsp:cNvPr id="0" name=""/>
        <dsp:cNvSpPr/>
      </dsp:nvSpPr>
      <dsp:spPr>
        <a:xfrm>
          <a:off x="2972490" y="1744"/>
          <a:ext cx="1841760" cy="920880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i="1" kern="1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Planes Estratégicos Institucionales (PEI)</a:t>
          </a:r>
        </a:p>
      </dsp:txBody>
      <dsp:txXfrm>
        <a:off x="2999462" y="28716"/>
        <a:ext cx="1787816" cy="866936"/>
      </dsp:txXfrm>
    </dsp:sp>
    <dsp:sp modelId="{6EEE0082-5C83-4579-8FD9-AE58E130AD2D}">
      <dsp:nvSpPr>
        <dsp:cNvPr id="0" name=""/>
        <dsp:cNvSpPr/>
      </dsp:nvSpPr>
      <dsp:spPr>
        <a:xfrm>
          <a:off x="4814251" y="438981"/>
          <a:ext cx="736704" cy="46406"/>
        </a:xfrm>
        <a:custGeom>
          <a:avLst/>
          <a:gdLst/>
          <a:ahLst/>
          <a:cxnLst/>
          <a:rect l="0" t="0" r="0" b="0"/>
          <a:pathLst>
            <a:path>
              <a:moveTo>
                <a:pt x="0" y="23203"/>
              </a:moveTo>
              <a:lnTo>
                <a:pt x="736704" y="23203"/>
              </a:lnTo>
            </a:path>
          </a:pathLst>
        </a:custGeom>
        <a:noFill/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5164186" y="443766"/>
        <a:ext cx="36835" cy="36835"/>
      </dsp:txXfrm>
    </dsp:sp>
    <dsp:sp modelId="{BF7A27A4-F0D7-4459-837C-864EC32BD4D5}">
      <dsp:nvSpPr>
        <dsp:cNvPr id="0" name=""/>
        <dsp:cNvSpPr/>
      </dsp:nvSpPr>
      <dsp:spPr>
        <a:xfrm>
          <a:off x="5550955" y="1744"/>
          <a:ext cx="1841760" cy="920880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i="1" kern="1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Objetivos Estratégicos</a:t>
          </a:r>
        </a:p>
      </dsp:txBody>
      <dsp:txXfrm>
        <a:off x="5577927" y="28716"/>
        <a:ext cx="1787816" cy="866936"/>
      </dsp:txXfrm>
    </dsp:sp>
    <dsp:sp modelId="{B60BB880-7A42-4F33-AB2B-DC599897261C}">
      <dsp:nvSpPr>
        <dsp:cNvPr id="0" name=""/>
        <dsp:cNvSpPr/>
      </dsp:nvSpPr>
      <dsp:spPr>
        <a:xfrm rot="57322">
          <a:off x="2233561" y="1491833"/>
          <a:ext cx="738980" cy="46406"/>
        </a:xfrm>
        <a:custGeom>
          <a:avLst/>
          <a:gdLst/>
          <a:ahLst/>
          <a:cxnLst/>
          <a:rect l="0" t="0" r="0" b="0"/>
          <a:pathLst>
            <a:path>
              <a:moveTo>
                <a:pt x="0" y="23203"/>
              </a:moveTo>
              <a:lnTo>
                <a:pt x="738980" y="23203"/>
              </a:lnTo>
            </a:path>
          </a:pathLst>
        </a:custGeom>
        <a:noFill/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2584577" y="1496561"/>
        <a:ext cx="36949" cy="36949"/>
      </dsp:txXfrm>
    </dsp:sp>
    <dsp:sp modelId="{34656E0B-6F10-4BA3-A2E5-1D5B7F3DCA7E}">
      <dsp:nvSpPr>
        <dsp:cNvPr id="0" name=""/>
        <dsp:cNvSpPr/>
      </dsp:nvSpPr>
      <dsp:spPr>
        <a:xfrm>
          <a:off x="2972490" y="1060756"/>
          <a:ext cx="1841760" cy="920880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i="1" kern="1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Planes Operativos Anuales (POA)</a:t>
          </a:r>
        </a:p>
      </dsp:txBody>
      <dsp:txXfrm>
        <a:off x="2999462" y="1087728"/>
        <a:ext cx="1787816" cy="866936"/>
      </dsp:txXfrm>
    </dsp:sp>
    <dsp:sp modelId="{9CA50F66-76F1-4CA2-A97D-02A8BCF0C129}">
      <dsp:nvSpPr>
        <dsp:cNvPr id="0" name=""/>
        <dsp:cNvSpPr/>
      </dsp:nvSpPr>
      <dsp:spPr>
        <a:xfrm>
          <a:off x="4814251" y="1497993"/>
          <a:ext cx="736704" cy="46406"/>
        </a:xfrm>
        <a:custGeom>
          <a:avLst/>
          <a:gdLst/>
          <a:ahLst/>
          <a:cxnLst/>
          <a:rect l="0" t="0" r="0" b="0"/>
          <a:pathLst>
            <a:path>
              <a:moveTo>
                <a:pt x="0" y="23203"/>
              </a:moveTo>
              <a:lnTo>
                <a:pt x="736704" y="23203"/>
              </a:lnTo>
            </a:path>
          </a:pathLst>
        </a:custGeom>
        <a:noFill/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5164186" y="1502779"/>
        <a:ext cx="36835" cy="36835"/>
      </dsp:txXfrm>
    </dsp:sp>
    <dsp:sp modelId="{F3495937-904A-4768-8DF8-5233AA5971EF}">
      <dsp:nvSpPr>
        <dsp:cNvPr id="0" name=""/>
        <dsp:cNvSpPr/>
      </dsp:nvSpPr>
      <dsp:spPr>
        <a:xfrm>
          <a:off x="5550955" y="1060756"/>
          <a:ext cx="1841760" cy="920880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i="1" kern="1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Objetivos Operacionales</a:t>
          </a:r>
        </a:p>
      </dsp:txBody>
      <dsp:txXfrm>
        <a:off x="5577927" y="1087728"/>
        <a:ext cx="1787816" cy="866936"/>
      </dsp:txXfrm>
    </dsp:sp>
    <dsp:sp modelId="{928B493E-7152-42BF-8C92-F0DF8037AE49}">
      <dsp:nvSpPr>
        <dsp:cNvPr id="0" name=""/>
        <dsp:cNvSpPr/>
      </dsp:nvSpPr>
      <dsp:spPr>
        <a:xfrm>
          <a:off x="2957332" y="2088486"/>
          <a:ext cx="1841760" cy="920880"/>
        </a:xfrm>
        <a:prstGeom prst="roundRect">
          <a:avLst>
            <a:gd name="adj" fmla="val 10000"/>
          </a:avLst>
        </a:prstGeom>
        <a:solidFill>
          <a:srgbClr val="FFFF00"/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i="1" kern="1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Planes Financieros (Estados de ingresos y egresos)</a:t>
          </a:r>
        </a:p>
      </dsp:txBody>
      <dsp:txXfrm>
        <a:off x="2984304" y="2115458"/>
        <a:ext cx="1787816" cy="866936"/>
      </dsp:txXfrm>
    </dsp:sp>
    <dsp:sp modelId="{609E8184-1552-40BC-8507-B5868E11BED1}">
      <dsp:nvSpPr>
        <dsp:cNvPr id="0" name=""/>
        <dsp:cNvSpPr/>
      </dsp:nvSpPr>
      <dsp:spPr>
        <a:xfrm>
          <a:off x="5572172" y="2071699"/>
          <a:ext cx="1841760" cy="920880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i="1" kern="1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Objetivos Financieros</a:t>
          </a:r>
        </a:p>
      </dsp:txBody>
      <dsp:txXfrm>
        <a:off x="5599144" y="2098671"/>
        <a:ext cx="1787816" cy="8669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9A2480-36B7-4967-810F-261103152413}">
      <dsp:nvSpPr>
        <dsp:cNvPr id="0" name=""/>
        <dsp:cNvSpPr/>
      </dsp:nvSpPr>
      <dsp:spPr>
        <a:xfrm>
          <a:off x="2676114" y="0"/>
          <a:ext cx="1994711" cy="86255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5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1</a:t>
          </a:r>
          <a:r>
            <a:rPr lang="es-ES" sz="9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) Reflejan las decisiones de la direccion</a:t>
          </a:r>
        </a:p>
      </dsp:txBody>
      <dsp:txXfrm>
        <a:off x="2718221" y="42107"/>
        <a:ext cx="1910497" cy="778343"/>
      </dsp:txXfrm>
    </dsp:sp>
    <dsp:sp modelId="{A9BA1972-3410-435C-B438-C53E0F3C248E}">
      <dsp:nvSpPr>
        <dsp:cNvPr id="0" name=""/>
        <dsp:cNvSpPr/>
      </dsp:nvSpPr>
      <dsp:spPr>
        <a:xfrm>
          <a:off x="2238792" y="430430"/>
          <a:ext cx="2850701" cy="2850701"/>
        </a:xfrm>
        <a:custGeom>
          <a:avLst/>
          <a:gdLst/>
          <a:ahLst/>
          <a:cxnLst/>
          <a:rect l="0" t="0" r="0" b="0"/>
          <a:pathLst>
            <a:path>
              <a:moveTo>
                <a:pt x="2436821" y="421084"/>
              </a:moveTo>
              <a:arcTo wR="1425350" hR="1425350" stAng="18912287" swAng="1618642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CC378E-809F-411D-B97A-F0E4FF5A00C6}">
      <dsp:nvSpPr>
        <dsp:cNvPr id="0" name=""/>
        <dsp:cNvSpPr/>
      </dsp:nvSpPr>
      <dsp:spPr>
        <a:xfrm>
          <a:off x="4118646" y="1426096"/>
          <a:ext cx="1942705" cy="862557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5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2) </a:t>
          </a:r>
          <a:r>
            <a:rPr lang="es-ES" sz="9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Considera las tolerancias al riesgo</a:t>
          </a:r>
        </a:p>
      </dsp:txBody>
      <dsp:txXfrm>
        <a:off x="4160753" y="1468203"/>
        <a:ext cx="1858491" cy="778343"/>
      </dsp:txXfrm>
    </dsp:sp>
    <dsp:sp modelId="{C277ED73-66D3-429E-822B-C9170FB4D051}">
      <dsp:nvSpPr>
        <dsp:cNvPr id="0" name=""/>
        <dsp:cNvSpPr/>
      </dsp:nvSpPr>
      <dsp:spPr>
        <a:xfrm>
          <a:off x="2239297" y="432024"/>
          <a:ext cx="2850701" cy="2850701"/>
        </a:xfrm>
        <a:custGeom>
          <a:avLst/>
          <a:gdLst/>
          <a:ahLst/>
          <a:cxnLst/>
          <a:rect l="0" t="0" r="0" b="0"/>
          <a:pathLst>
            <a:path>
              <a:moveTo>
                <a:pt x="2781601" y="1863768"/>
              </a:moveTo>
              <a:arcTo wR="1425350" hR="1425350" stAng="1074829" swAng="1793403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5E0ABE-E875-4091-962D-F5809D159F8C}">
      <dsp:nvSpPr>
        <dsp:cNvPr id="0" name=""/>
        <dsp:cNvSpPr/>
      </dsp:nvSpPr>
      <dsp:spPr>
        <a:xfrm>
          <a:off x="2712849" y="2851446"/>
          <a:ext cx="1903598" cy="86255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5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3</a:t>
          </a:r>
          <a:r>
            <a:rPr lang="es-ES" sz="9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) Incluye metas de desempeño financiero y de operaciones</a:t>
          </a:r>
        </a:p>
      </dsp:txBody>
      <dsp:txXfrm>
        <a:off x="2754956" y="2893553"/>
        <a:ext cx="1819384" cy="778343"/>
      </dsp:txXfrm>
    </dsp:sp>
    <dsp:sp modelId="{523D666A-C5E9-40B5-99A1-100650DCEEA1}">
      <dsp:nvSpPr>
        <dsp:cNvPr id="0" name=""/>
        <dsp:cNvSpPr/>
      </dsp:nvSpPr>
      <dsp:spPr>
        <a:xfrm>
          <a:off x="2239297" y="432024"/>
          <a:ext cx="2850701" cy="2850701"/>
        </a:xfrm>
        <a:custGeom>
          <a:avLst/>
          <a:gdLst/>
          <a:ahLst/>
          <a:cxnLst/>
          <a:rect l="0" t="0" r="0" b="0"/>
          <a:pathLst>
            <a:path>
              <a:moveTo>
                <a:pt x="467984" y="2481321"/>
              </a:moveTo>
              <a:arcTo wR="1425350" hR="1425350" stAng="7931768" swAng="1793403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76E913-19EF-4025-8A92-EFC5C9A32D96}">
      <dsp:nvSpPr>
        <dsp:cNvPr id="0" name=""/>
        <dsp:cNvSpPr/>
      </dsp:nvSpPr>
      <dsp:spPr>
        <a:xfrm>
          <a:off x="1185902" y="1426096"/>
          <a:ext cx="2106790" cy="862557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5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4</a:t>
          </a:r>
          <a:r>
            <a:rPr lang="es-ES" sz="9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) Forman una base sobre la cual se asignan recursos</a:t>
          </a:r>
        </a:p>
      </dsp:txBody>
      <dsp:txXfrm>
        <a:off x="1228009" y="1468203"/>
        <a:ext cx="2022576" cy="778343"/>
      </dsp:txXfrm>
    </dsp:sp>
    <dsp:sp modelId="{3947BF14-6F32-4318-A375-E4D06D0D63BC}">
      <dsp:nvSpPr>
        <dsp:cNvPr id="0" name=""/>
        <dsp:cNvSpPr/>
      </dsp:nvSpPr>
      <dsp:spPr>
        <a:xfrm>
          <a:off x="2239786" y="430481"/>
          <a:ext cx="2850701" cy="2850701"/>
        </a:xfrm>
        <a:custGeom>
          <a:avLst/>
          <a:gdLst/>
          <a:ahLst/>
          <a:cxnLst/>
          <a:rect l="0" t="0" r="0" b="0"/>
          <a:pathLst>
            <a:path>
              <a:moveTo>
                <a:pt x="68457" y="988926"/>
              </a:moveTo>
              <a:arcTo wR="1425350" hR="1425350" stAng="11869778" swAng="1677005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9A2480-36B7-4967-810F-261103152413}">
      <dsp:nvSpPr>
        <dsp:cNvPr id="0" name=""/>
        <dsp:cNvSpPr/>
      </dsp:nvSpPr>
      <dsp:spPr>
        <a:xfrm>
          <a:off x="1612442" y="0"/>
          <a:ext cx="2028741" cy="877273"/>
        </a:xfrm>
        <a:prstGeom prst="roundRect">
          <a:avLst/>
        </a:prstGeom>
        <a:gradFill rotWithShape="0">
          <a:gsLst>
            <a:gs pos="0">
              <a:srgbClr val="ED7D3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ED7D3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ED7D3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50" kern="120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</a:t>
          </a:r>
          <a:r>
            <a:rPr lang="es-ES" sz="900" kern="120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) Reflejan las decisiones de la dirección</a:t>
          </a:r>
        </a:p>
      </dsp:txBody>
      <dsp:txXfrm>
        <a:off x="1655267" y="42825"/>
        <a:ext cx="1943091" cy="791623"/>
      </dsp:txXfrm>
    </dsp:sp>
    <dsp:sp modelId="{A9BA1972-3410-435C-B438-C53E0F3C248E}">
      <dsp:nvSpPr>
        <dsp:cNvPr id="0" name=""/>
        <dsp:cNvSpPr/>
      </dsp:nvSpPr>
      <dsp:spPr>
        <a:xfrm>
          <a:off x="1041877" y="670035"/>
          <a:ext cx="2341375" cy="2341375"/>
        </a:xfrm>
        <a:custGeom>
          <a:avLst/>
          <a:gdLst/>
          <a:ahLst/>
          <a:cxnLst/>
          <a:rect l="0" t="0" r="0" b="0"/>
          <a:pathLst>
            <a:path>
              <a:moveTo>
                <a:pt x="1605085" y="276820"/>
              </a:moveTo>
              <a:arcTo wR="939228" hR="939228" stAng="18908928" swAng="1625360"/>
            </a:path>
          </a:pathLst>
        </a:custGeom>
        <a:noFill/>
        <a:ln w="6350" cap="flat" cmpd="sng" algn="ctr">
          <a:solidFill>
            <a:srgbClr val="ED7D31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CC378E-809F-411D-B97A-F0E4FF5A00C6}">
      <dsp:nvSpPr>
        <dsp:cNvPr id="0" name=""/>
        <dsp:cNvSpPr/>
      </dsp:nvSpPr>
      <dsp:spPr>
        <a:xfrm>
          <a:off x="2697680" y="1756341"/>
          <a:ext cx="1866634" cy="877273"/>
        </a:xfrm>
        <a:prstGeom prst="roundRect">
          <a:avLst/>
        </a:prstGeom>
        <a:gradFill rotWithShape="0">
          <a:gsLst>
            <a:gs pos="0">
              <a:srgbClr val="A5A5A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A5A5A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A5A5A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3) Refleja las actividades de la organización  </a:t>
          </a:r>
        </a:p>
      </dsp:txBody>
      <dsp:txXfrm>
        <a:off x="2740505" y="1799166"/>
        <a:ext cx="1780984" cy="791623"/>
      </dsp:txXfrm>
    </dsp:sp>
    <dsp:sp modelId="{C277ED73-66D3-429E-822B-C9170FB4D051}">
      <dsp:nvSpPr>
        <dsp:cNvPr id="0" name=""/>
        <dsp:cNvSpPr/>
      </dsp:nvSpPr>
      <dsp:spPr>
        <a:xfrm>
          <a:off x="1446464" y="438946"/>
          <a:ext cx="2341375" cy="2341375"/>
        </a:xfrm>
        <a:custGeom>
          <a:avLst/>
          <a:gdLst/>
          <a:ahLst/>
          <a:cxnLst/>
          <a:rect l="0" t="0" r="0" b="0"/>
          <a:pathLst>
            <a:path>
              <a:moveTo>
                <a:pt x="1833035" y="1227776"/>
              </a:moveTo>
              <a:arcTo wR="939228" hR="939228" stAng="1073500" swAng="1798576"/>
            </a:path>
          </a:pathLst>
        </a:custGeom>
        <a:noFill/>
        <a:ln w="6350" cap="flat" cmpd="sng" algn="ctr">
          <a:solidFill>
            <a:srgbClr val="A5A5A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76E913-19EF-4025-8A92-EFC5C9A32D96}">
      <dsp:nvSpPr>
        <dsp:cNvPr id="0" name=""/>
        <dsp:cNvSpPr/>
      </dsp:nvSpPr>
      <dsp:spPr>
        <a:xfrm>
          <a:off x="650939" y="1756341"/>
          <a:ext cx="1904735" cy="877273"/>
        </a:xfrm>
        <a:prstGeom prst="roundRect">
          <a:avLst/>
        </a:prstGeom>
        <a:gradFill rotWithShape="0">
          <a:gsLst>
            <a:gs pos="0">
              <a:srgbClr val="5B9BD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5B9BD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5B9BD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2)  Considera el nivel necesario de precisión </a:t>
          </a:r>
        </a:p>
      </dsp:txBody>
      <dsp:txXfrm>
        <a:off x="693764" y="1799166"/>
        <a:ext cx="1819085" cy="791623"/>
      </dsp:txXfrm>
    </dsp:sp>
    <dsp:sp modelId="{3947BF14-6F32-4318-A375-E4D06D0D63BC}">
      <dsp:nvSpPr>
        <dsp:cNvPr id="0" name=""/>
        <dsp:cNvSpPr/>
      </dsp:nvSpPr>
      <dsp:spPr>
        <a:xfrm>
          <a:off x="1855353" y="676992"/>
          <a:ext cx="2341375" cy="2341375"/>
        </a:xfrm>
        <a:custGeom>
          <a:avLst/>
          <a:gdLst/>
          <a:ahLst/>
          <a:cxnLst/>
          <a:rect l="0" t="0" r="0" b="0"/>
          <a:pathLst>
            <a:path>
              <a:moveTo>
                <a:pt x="44834" y="652505"/>
              </a:moveTo>
              <a:arcTo wR="939228" hR="939228" stAng="11866482" swAng="1683629"/>
            </a:path>
          </a:pathLst>
        </a:custGeom>
        <a:noFill/>
        <a:ln w="6350" cap="flat" cmpd="sng" algn="ctr">
          <a:solidFill>
            <a:srgbClr val="5B9BD5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2EF72-EA06-483E-916F-229BAC3D0389}">
      <dsp:nvSpPr>
        <dsp:cNvPr id="0" name=""/>
        <dsp:cNvSpPr/>
      </dsp:nvSpPr>
      <dsp:spPr>
        <a:xfrm>
          <a:off x="0" y="16242"/>
          <a:ext cx="6643734" cy="692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solidFill>
                <a:schemeClr val="bg1"/>
              </a:solidFill>
            </a:rPr>
            <a:t>Refleja las leyes y regulaciones externas</a:t>
          </a:r>
        </a:p>
      </dsp:txBody>
      <dsp:txXfrm>
        <a:off x="33812" y="50054"/>
        <a:ext cx="6576110" cy="625016"/>
      </dsp:txXfrm>
    </dsp:sp>
    <dsp:sp modelId="{5FCE0776-93F5-4452-BA57-3B42DB591065}">
      <dsp:nvSpPr>
        <dsp:cNvPr id="0" name=""/>
        <dsp:cNvSpPr/>
      </dsp:nvSpPr>
      <dsp:spPr>
        <a:xfrm>
          <a:off x="0" y="708882"/>
          <a:ext cx="6643734" cy="61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0939" tIns="15240" rIns="85344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1200" kern="1200" dirty="0"/>
            <a:t>Las leyes y regulación establecen normas mínimas de conducta que la organización integra en sus objetivos de cumplimiento.</a:t>
          </a:r>
        </a:p>
      </dsp:txBody>
      <dsp:txXfrm>
        <a:off x="0" y="708882"/>
        <a:ext cx="6643734" cy="612720"/>
      </dsp:txXfrm>
    </dsp:sp>
    <dsp:sp modelId="{55FD7909-E4F5-4CFB-ADA6-B3F996615DD0}">
      <dsp:nvSpPr>
        <dsp:cNvPr id="0" name=""/>
        <dsp:cNvSpPr/>
      </dsp:nvSpPr>
      <dsp:spPr>
        <a:xfrm>
          <a:off x="0" y="1321603"/>
          <a:ext cx="6643734" cy="692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solidFill>
                <a:schemeClr val="bg1"/>
              </a:solidFill>
            </a:rPr>
            <a:t>Tiene en cuenta las tolerancias al riesgo</a:t>
          </a:r>
        </a:p>
      </dsp:txBody>
      <dsp:txXfrm>
        <a:off x="33812" y="1355415"/>
        <a:ext cx="6576110" cy="625016"/>
      </dsp:txXfrm>
    </dsp:sp>
    <dsp:sp modelId="{BC69DD03-44CD-410D-94E1-FCDF79AF1E9D}">
      <dsp:nvSpPr>
        <dsp:cNvPr id="0" name=""/>
        <dsp:cNvSpPr/>
      </dsp:nvSpPr>
      <dsp:spPr>
        <a:xfrm>
          <a:off x="0" y="2014243"/>
          <a:ext cx="6643734" cy="61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0939" tIns="15240" rIns="85344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ES" sz="1200" kern="1200" dirty="0"/>
            <a:t>La dirección tiene en cuenta los niveles aceptables de variación en relación con la consecución de los objetivos de cumplimiento.</a:t>
          </a:r>
        </a:p>
      </dsp:txBody>
      <dsp:txXfrm>
        <a:off x="0" y="2014243"/>
        <a:ext cx="6643734" cy="612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#1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endSty" val="noArr"/>
                        <dgm:param type="begPts" val="midR"/>
                        <dgm:param type="endPts" val="midL"/>
                      </dgm:alg>
                    </dgm:if>
                    <dgm:else name="Name14">
                      <dgm:alg type="conn">
                        <dgm:param type="dim" val="1D"/>
                        <dgm:param type="endSty" val="noArr"/>
                        <dgm:param type="begPts" val="midL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#1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endSty" val="noArr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#2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endSty" val="noArr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#1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#1">
  <dgm:title val=""/>
  <dgm:desc val=""/>
  <dgm:catLst>
    <dgm:cat type="3D" pri="11100"/>
  </dgm:catLst>
  <dgm:scene3d>
    <a:camera prst="orthographicFront"/>
    <a:lightRig rig="threePt" dir="t"/>
  </dgm:scene3d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#2">
  <dgm:title val=""/>
  <dgm:desc val=""/>
  <dgm:catLst>
    <dgm:cat type="3D" pri="11100"/>
  </dgm:catLst>
  <dgm:scene3d>
    <a:camera prst="orthographicFront"/>
    <a:lightRig rig="threePt" dir="t"/>
  </dgm:scene3d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HN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B52F38-9C91-4403-B5D0-41318DCF19EF}" type="datetimeFigureOut">
              <a:rPr lang="es-HN" smtClean="0"/>
              <a:t>27/1/2022</a:t>
            </a:fld>
            <a:endParaRPr lang="es-HN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HN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HN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0D170-3879-4831-A9D3-D01E1C004836}" type="slidenum">
              <a:rPr lang="es-HN" smtClean="0"/>
              <a:t>‹Nº›</a:t>
            </a:fld>
            <a:endParaRPr lang="es-H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Subtítulo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t>27/1/2022</a:t>
            </a:fld>
            <a:endParaRPr lang="es-HN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t>27/1/2022</a:t>
            </a:fld>
            <a:endParaRPr lang="es-HN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t>27/1/2022</a:t>
            </a:fld>
            <a:endParaRPr lang="es-HN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t>27/1/2022</a:t>
            </a:fld>
            <a:endParaRPr lang="es-HN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t>27/1/2022</a:t>
            </a:fld>
            <a:endParaRPr lang="es-HN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t>27/1/2022</a:t>
            </a:fld>
            <a:endParaRPr lang="es-HN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t>27/1/2022</a:t>
            </a:fld>
            <a:endParaRPr lang="es-HN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t>27/1/2022</a:t>
            </a:fld>
            <a:endParaRPr lang="es-HN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t>27/1/2022</a:t>
            </a:fld>
            <a:endParaRPr lang="es-HN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t>27/1/2022</a:t>
            </a:fld>
            <a:endParaRPr lang="es-HN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HN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26C7-E0BA-4655-B2E0-FB0C7D3A53AE}" type="datetimeFigureOut">
              <a:rPr lang="es-HN" smtClean="0"/>
              <a:t>27/1/2022</a:t>
            </a:fld>
            <a:endParaRPr lang="es-HN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9492-7ECA-479D-A147-F0C74CB904D0}" type="slidenum">
              <a:rPr lang="es-HN" smtClean="0"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226C7-E0BA-4655-B2E0-FB0C7D3A53AE}" type="datetimeFigureOut">
              <a:rPr lang="es-HN" smtClean="0"/>
              <a:t>27/1/2022</a:t>
            </a:fld>
            <a:endParaRPr lang="es-HN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C9492-7ECA-479D-A147-F0C74CB904D0}" type="slidenum">
              <a:rPr lang="es-HN" smtClean="0"/>
              <a:t>‹Nº›</a:t>
            </a:fld>
            <a:endParaRPr lang="es-H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webyempresas.com/que-es-un-proceso-en-una-empresa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BCFDCF8-FB53-4FDA-95F5-FCAAE3A0DD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99792" y="2456892"/>
            <a:ext cx="3744416" cy="19442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Marcador de posición de contenido 100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14630"/>
            <a:ext cx="8398510" cy="615124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642910" y="1161620"/>
            <a:ext cx="7786742" cy="437042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</a:pPr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Los objetivos estratégicos son esenciales para el éxito de la organización porque establecen un curso.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</a:pPr>
            <a:endParaRPr lang="es-C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</a:pPr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Ayudan a la evaluación, revelan prioridades y permiten la coordinación.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</a:pPr>
            <a:endParaRPr lang="es-C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</a:pPr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Sientan las bases para planificar, organizar, motivar y controlar con eficiencia, eficacia y economía de las operaciones.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</a:pPr>
            <a:endParaRPr lang="es-E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</a:pPr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Los objetivos estratégicos permiten expresar los cambios que se desean introducir en la entidad, así como los vínculos causales entre ellos.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s-CR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s-CR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(Ref. De acuerdo con Antonio Francés).</a:t>
            </a:r>
            <a:endParaRPr kumimoji="0" lang="es-CR" sz="11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2AB162A5-EB02-43CB-AF0C-BE5B0B43C88C}"/>
              </a:ext>
            </a:extLst>
          </p:cNvPr>
          <p:cNvCxnSpPr>
            <a:cxnSpLocks/>
          </p:cNvCxnSpPr>
          <p:nvPr/>
        </p:nvCxnSpPr>
        <p:spPr>
          <a:xfrm>
            <a:off x="184870" y="620688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BAAC6EC2-EFCA-4667-8FC0-AC7EAE5DBA85}"/>
              </a:ext>
            </a:extLst>
          </p:cNvPr>
          <p:cNvSpPr txBox="1"/>
          <p:nvPr/>
        </p:nvSpPr>
        <p:spPr>
          <a:xfrm>
            <a:off x="164588" y="97468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Función de los objetivos estratégicos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6 CuadroTexto"/>
          <p:cNvSpPr txBox="1">
            <a:spLocks noChangeArrowheads="1"/>
          </p:cNvSpPr>
          <p:nvPr/>
        </p:nvSpPr>
        <p:spPr bwMode="auto">
          <a:xfrm>
            <a:off x="480364" y="1196752"/>
            <a:ext cx="8049972" cy="376000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Tx/>
              <a:buFont typeface="+mj-lt"/>
              <a:buAutoNum type="arabicPeriod"/>
            </a:pPr>
            <a:r>
              <a:rPr kumimoji="0" lang="es-ES" sz="2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Comprensibles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Tx/>
              <a:buFont typeface="+mj-lt"/>
              <a:buAutoNum type="arabicPeriod"/>
            </a:pPr>
            <a:r>
              <a:rPr kumimoji="0" lang="es-ES" sz="2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Alcanzables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Tx/>
              <a:buFont typeface="+mj-lt"/>
              <a:buAutoNum type="arabicPeriod"/>
            </a:pPr>
            <a:r>
              <a:rPr kumimoji="0" lang="es-ES" sz="2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 expresados en cifras (cuantificables)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Tx/>
              <a:buFont typeface="+mj-lt"/>
              <a:buAutoNum type="arabicPeriod"/>
            </a:pPr>
            <a:r>
              <a:rPr kumimoji="0" lang="es-ES" sz="2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Deben derivarse de la estrategia de la entidad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Tx/>
              <a:buFont typeface="+mj-lt"/>
              <a:buAutoNum type="arabicPeriod"/>
            </a:pPr>
            <a:r>
              <a:rPr kumimoji="0" lang="es-ES" sz="2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deben de ser abstractos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Tx/>
              <a:buFont typeface="+mj-lt"/>
              <a:buAutoNum type="arabicPeriod"/>
            </a:pPr>
            <a:r>
              <a:rPr kumimoji="0" lang="es-ES" sz="2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Deben de tener la capacidad de transformarse en tareas especificas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Tx/>
              <a:buFont typeface="+mj-lt"/>
              <a:buAutoNum type="arabicPeriod"/>
            </a:pPr>
            <a:r>
              <a:rPr kumimoji="0" lang="es-ES" sz="2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Deben posibilitar la concentración de recursos y esfuerzos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Tx/>
              <a:buFont typeface="+mj-lt"/>
              <a:buAutoNum type="arabicPeriod"/>
            </a:pPr>
            <a:r>
              <a:rPr kumimoji="0" lang="es-ES" sz="2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Deben ser múltiples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35C0CBEA-5A86-4E57-9878-3D5B17F532E7}"/>
              </a:ext>
            </a:extLst>
          </p:cNvPr>
          <p:cNvCxnSpPr>
            <a:cxnSpLocks/>
          </p:cNvCxnSpPr>
          <p:nvPr/>
        </p:nvCxnSpPr>
        <p:spPr>
          <a:xfrm>
            <a:off x="184870" y="620688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96CFAAB0-F59A-414A-87BF-A73A6C8B1FBC}"/>
              </a:ext>
            </a:extLst>
          </p:cNvPr>
          <p:cNvSpPr txBox="1"/>
          <p:nvPr/>
        </p:nvSpPr>
        <p:spPr>
          <a:xfrm>
            <a:off x="164588" y="97468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4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Características de los objetivos Institucionales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22579" y="848962"/>
            <a:ext cx="81362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2000" b="1" dirty="0">
                <a:latin typeface="Arial" panose="020B0604020202020204" pitchFamily="34" charset="0"/>
                <a:cs typeface="Arial" panose="020B0604020202020204" pitchFamily="34" charset="0"/>
              </a:rPr>
              <a:t>Son los relacionados con la generación de valor a partir del uso eficaz, eficiente y económico de los recursos públicos.</a:t>
            </a:r>
          </a:p>
        </p:txBody>
      </p:sp>
      <p:sp>
        <p:nvSpPr>
          <p:cNvPr id="9" name="1 Título"/>
          <p:cNvSpPr txBox="1"/>
          <p:nvPr/>
        </p:nvSpPr>
        <p:spPr>
          <a:xfrm>
            <a:off x="293950" y="1785121"/>
            <a:ext cx="4500880" cy="29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s-CR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s-CR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CR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</a:t>
            </a:r>
            <a:r>
              <a:rPr kumimoji="0" lang="es-CR" sz="6400" b="1" i="0" u="sng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Las</a:t>
            </a:r>
            <a:r>
              <a:rPr kumimoji="0" lang="es-CR" sz="6400" b="1" i="0" u="sng" strike="noStrike" kern="1200" cap="none" spc="0" normalizeH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Características:</a:t>
            </a:r>
            <a:r>
              <a:rPr kumimoji="0" lang="es-CR" sz="6400" b="1" i="0" u="sng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es-ES" sz="6400" b="0" i="0" u="sng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CR" sz="4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</a:t>
            </a:r>
            <a:br>
              <a:rPr kumimoji="0" lang="es-E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73544881"/>
              </p:ext>
            </p:extLst>
          </p:nvPr>
        </p:nvGraphicFramePr>
        <p:xfrm>
          <a:off x="767078" y="2304224"/>
          <a:ext cx="7247255" cy="3714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AD7D1E26-111E-4536-ACBF-61C8F66CE7C2}"/>
              </a:ext>
            </a:extLst>
          </p:cNvPr>
          <p:cNvCxnSpPr>
            <a:cxnSpLocks/>
          </p:cNvCxnSpPr>
          <p:nvPr/>
        </p:nvCxnSpPr>
        <p:spPr>
          <a:xfrm>
            <a:off x="184870" y="620688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3EAF9C0-1512-4F88-B260-F9C7FCF72DA5}"/>
              </a:ext>
            </a:extLst>
          </p:cNvPr>
          <p:cNvSpPr txBox="1"/>
          <p:nvPr/>
        </p:nvSpPr>
        <p:spPr>
          <a:xfrm>
            <a:off x="164588" y="97468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Objetivos Operacionales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3242310" y="1143908"/>
            <a:ext cx="5240020" cy="4378687"/>
          </a:xfrm>
        </p:spPr>
        <p:txBody>
          <a:bodyPr>
            <a:normAutofit/>
          </a:bodyPr>
          <a:lstStyle/>
          <a:p>
            <a:pPr algn="just"/>
            <a:r>
              <a:rPr lang="es-MX" altLang="en-US" sz="2400" b="1" dirty="0"/>
              <a:t>Un plan operativo anual (POA) es un documento oficial donde se plasma la planificación estratégica de una empresa orientada al futuro. En ella se pueden incluir aspectos como los objetivos, presupuestos y metas que los equipos esperan cumplir en el periodo de un año.</a:t>
            </a:r>
          </a:p>
        </p:txBody>
      </p:sp>
      <p:pic>
        <p:nvPicPr>
          <p:cNvPr id="106" name="Marcador de posición de contenido 105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7544" y="2456756"/>
            <a:ext cx="2304440" cy="194448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9B0280EC-AA44-4303-9B17-BED0305C763E}"/>
              </a:ext>
            </a:extLst>
          </p:cNvPr>
          <p:cNvCxnSpPr>
            <a:cxnSpLocks/>
          </p:cNvCxnSpPr>
          <p:nvPr/>
        </p:nvCxnSpPr>
        <p:spPr>
          <a:xfrm>
            <a:off x="184870" y="620688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B14F70CD-E1AE-499D-B5EF-AD46BF038D06}"/>
              </a:ext>
            </a:extLst>
          </p:cNvPr>
          <p:cNvSpPr txBox="1"/>
          <p:nvPr/>
        </p:nvSpPr>
        <p:spPr>
          <a:xfrm>
            <a:off x="164588" y="97468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¿Qué es un Plan Operativo Anual?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Marcador de posición de contenido 10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462280"/>
            <a:ext cx="8311515" cy="608711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05152" y="836712"/>
            <a:ext cx="8620678" cy="163121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s-CR" sz="20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Relativo a la confiabilidad, eficacia, eficiencia, confidencialidad, integridad, disponibilidad, oportunidad, veracidad, suficiencia, legalidad y transparencia de la información operativa, presupuestaria y financiera producida y suministrada para la toma de decisiones, la comunicación y la difusión tanto interna como externa.</a:t>
            </a:r>
          </a:p>
        </p:txBody>
      </p:sp>
      <p:sp>
        <p:nvSpPr>
          <p:cNvPr id="9" name="1 Título"/>
          <p:cNvSpPr txBox="1"/>
          <p:nvPr/>
        </p:nvSpPr>
        <p:spPr>
          <a:xfrm>
            <a:off x="321016" y="2467928"/>
            <a:ext cx="4500594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s-CR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s-CR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CR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</a:t>
            </a:r>
            <a:r>
              <a:rPr kumimoji="0" lang="es-CR" sz="6400" b="1" i="0" u="sng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Las</a:t>
            </a:r>
            <a:r>
              <a:rPr kumimoji="0" lang="es-CR" sz="6400" b="1" i="0" u="sng" strike="noStrike" kern="1200" cap="none" spc="0" normalizeH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Características:</a:t>
            </a:r>
            <a:r>
              <a:rPr kumimoji="0" lang="es-CR" sz="6400" b="1" i="0" u="sng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es-ES" sz="6400" b="0" i="0" u="sng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CR" sz="4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</a:t>
            </a:r>
            <a:br>
              <a:rPr kumimoji="0" lang="es-E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19112198"/>
              </p:ext>
            </p:extLst>
          </p:nvPr>
        </p:nvGraphicFramePr>
        <p:xfrm>
          <a:off x="1877440" y="2816686"/>
          <a:ext cx="5215255" cy="29425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27584" y="5578003"/>
            <a:ext cx="5143504" cy="21544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# 6. Committee of Sponsoring Organizations of the Treadway Commission – COSO. </a:t>
            </a:r>
            <a:r>
              <a:rPr kumimoji="0" lang="es-C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Mayo 2013</a:t>
            </a:r>
            <a:endParaRPr kumimoji="0" lang="es-C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D4AB56AA-A85E-4DFF-B1EF-A026C6E6CA36}"/>
              </a:ext>
            </a:extLst>
          </p:cNvPr>
          <p:cNvCxnSpPr>
            <a:cxnSpLocks/>
          </p:cNvCxnSpPr>
          <p:nvPr/>
        </p:nvCxnSpPr>
        <p:spPr>
          <a:xfrm>
            <a:off x="184870" y="620688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F878231-79E3-403D-860E-FFA6A86BBDE6}"/>
              </a:ext>
            </a:extLst>
          </p:cNvPr>
          <p:cNvSpPr txBox="1"/>
          <p:nvPr/>
        </p:nvSpPr>
        <p:spPr>
          <a:xfrm>
            <a:off x="164588" y="97468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Objetivos de Información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822546"/>
            <a:ext cx="8352928" cy="13234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s-CR" sz="20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 los objetivos referidos a que las decisiones, funciones y actividades que realiza la entidad sean consistentes y se lleven a cabo de acuerdo con las leyes, reglamentos y demás normas aplicables que rigen su funcionamiento</a:t>
            </a:r>
            <a:r>
              <a:rPr kumimoji="0" lang="es-CR" sz="14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kumimoji="0" lang="es-CR" sz="2400" b="1" i="0" u="none" strike="noStrike" cap="none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434411699"/>
              </p:ext>
            </p:extLst>
          </p:nvPr>
        </p:nvGraphicFramePr>
        <p:xfrm>
          <a:off x="1250133" y="2872914"/>
          <a:ext cx="6643734" cy="2643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1 Título"/>
          <p:cNvSpPr txBox="1"/>
          <p:nvPr/>
        </p:nvSpPr>
        <p:spPr>
          <a:xfrm>
            <a:off x="323528" y="2347842"/>
            <a:ext cx="4500880" cy="3232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s-CR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s-CR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CR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</a:t>
            </a:r>
            <a:r>
              <a:rPr kumimoji="0" lang="es-CR" sz="6400" b="1" i="0" u="sng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Las</a:t>
            </a:r>
            <a:r>
              <a:rPr kumimoji="0" lang="es-CR" sz="6400" b="1" i="0" u="sng" strike="noStrike" kern="1200" cap="none" spc="0" normalizeH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Características:</a:t>
            </a:r>
            <a:r>
              <a:rPr kumimoji="0" lang="es-CR" sz="6400" b="1" i="0" u="sng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es-ES" sz="6400" b="0" i="0" u="sng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CR" sz="4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</a:t>
            </a:r>
            <a:br>
              <a:rPr kumimoji="0" lang="es-E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FD45023C-4A6B-4368-A1A2-D71D0A4D2D5F}"/>
              </a:ext>
            </a:extLst>
          </p:cNvPr>
          <p:cNvCxnSpPr>
            <a:cxnSpLocks/>
          </p:cNvCxnSpPr>
          <p:nvPr/>
        </p:nvCxnSpPr>
        <p:spPr>
          <a:xfrm>
            <a:off x="184870" y="620688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3B183577-6222-4077-A057-DAF61DC20A27}"/>
              </a:ext>
            </a:extLst>
          </p:cNvPr>
          <p:cNvSpPr txBox="1"/>
          <p:nvPr/>
        </p:nvSpPr>
        <p:spPr>
          <a:xfrm>
            <a:off x="164588" y="97468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Objetivos de Cumplimiento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lamada rectangular 2"/>
          <p:cNvSpPr/>
          <p:nvPr/>
        </p:nvSpPr>
        <p:spPr>
          <a:xfrm>
            <a:off x="217056" y="836712"/>
            <a:ext cx="8482020" cy="1611628"/>
          </a:xfrm>
          <a:prstGeom prst="wedgeRectCallout">
            <a:avLst>
              <a:gd name="adj1" fmla="val -20544"/>
              <a:gd name="adj2" fmla="val 82876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R" b="1" dirty="0">
                <a:solidFill>
                  <a:schemeClr val="tx2">
                    <a:lumMod val="75000"/>
                  </a:schemeClr>
                </a:solidFill>
              </a:rPr>
              <a:t>La entidad, debe permanecer alerta y revisar periódicamente el ambiente interno, el entorno exterior y la gestión de la entidad, a través de herramientas de gestión e información que lo ayuden a prever, identificar y reaccionar en forma oportuna si se producen hechos, acontecimientos o actividades que puedan generar cambios significativos que afecten el logro de los objetivos de la entidad.</a:t>
            </a:r>
            <a:endParaRPr lang="es-HN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1"/>
          <p:cNvSpPr txBox="1"/>
          <p:nvPr/>
        </p:nvSpPr>
        <p:spPr>
          <a:xfrm>
            <a:off x="217056" y="2996952"/>
            <a:ext cx="8588492" cy="2538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lvl="0"/>
            <a:r>
              <a:rPr lang="es-CR" dirty="0">
                <a:solidFill>
                  <a:schemeClr val="tx2">
                    <a:lumMod val="75000"/>
                  </a:schemeClr>
                </a:solidFill>
              </a:rPr>
              <a:t>RECOMENDACIONES</a:t>
            </a:r>
          </a:p>
          <a:p>
            <a:pPr marL="228600" lvl="0" indent="-228600">
              <a:buFont typeface="+mj-lt"/>
              <a:buAutoNum type="alphaLcParenR"/>
            </a:pPr>
            <a:r>
              <a:rPr lang="es-CR" dirty="0">
                <a:solidFill>
                  <a:schemeClr val="tx2">
                    <a:lumMod val="75000"/>
                  </a:schemeClr>
                </a:solidFill>
              </a:rPr>
              <a:t>Volver a realizar el análisis e identificación de los cambios en la vigencia, así como la pertinencia de los objetivos de los planes estratégicos, operativos y presupuestarios, con el fin de ratificar o rectificar los mismos.</a:t>
            </a:r>
          </a:p>
          <a:p>
            <a:pPr marL="228600" lvl="0" indent="-228600">
              <a:buFont typeface="+mj-lt"/>
              <a:buAutoNum type="alphaLcParenR"/>
            </a:pPr>
            <a:endParaRPr lang="es-CR" dirty="0">
              <a:solidFill>
                <a:schemeClr val="tx2">
                  <a:lumMod val="75000"/>
                </a:schemeClr>
              </a:solidFill>
            </a:endParaRPr>
          </a:p>
          <a:p>
            <a:pPr marL="228600" lvl="0" indent="-228600">
              <a:buFont typeface="+mj-lt"/>
              <a:buAutoNum type="alphaLcParenR"/>
            </a:pPr>
            <a:r>
              <a:rPr lang="es-CR" dirty="0">
                <a:solidFill>
                  <a:schemeClr val="tx2">
                    <a:lumMod val="75000"/>
                  </a:schemeClr>
                </a:solidFill>
              </a:rPr>
              <a:t>La identificación, análisis y valorización de las oportunidades y riesgos asociados y la vigencia de las actividades de control relacionadas.</a:t>
            </a:r>
          </a:p>
          <a:p>
            <a:pPr marL="228600" lvl="0" indent="-228600">
              <a:buFont typeface="+mj-lt"/>
              <a:buAutoNum type="alphaLcParenR"/>
            </a:pPr>
            <a:endParaRPr lang="es-ES" dirty="0">
              <a:solidFill>
                <a:schemeClr val="tx2">
                  <a:lumMod val="75000"/>
                </a:schemeClr>
              </a:solidFill>
            </a:endParaRPr>
          </a:p>
          <a:p>
            <a:pPr marL="228600" lvl="0" indent="-228600">
              <a:buFont typeface="+mj-lt"/>
              <a:buAutoNum type="alphaLcParenR"/>
            </a:pPr>
            <a:r>
              <a:rPr lang="es-CR" dirty="0">
                <a:solidFill>
                  <a:schemeClr val="tx2">
                    <a:lumMod val="75000"/>
                  </a:schemeClr>
                </a:solidFill>
              </a:rPr>
              <a:t>El monitoreo de los indicadores de desempeño y criterios de evaluación definidos, con el fin de determinar si es necesario modificar estrategias, señalando en qué áreas deben realizarse las modificaciones respectivas.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HN" sz="1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73E2BD32-35DD-4C96-9639-7BF5EC59590F}"/>
              </a:ext>
            </a:extLst>
          </p:cNvPr>
          <p:cNvCxnSpPr>
            <a:cxnSpLocks/>
          </p:cNvCxnSpPr>
          <p:nvPr/>
        </p:nvCxnSpPr>
        <p:spPr>
          <a:xfrm>
            <a:off x="184870" y="620688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2C02332A-D730-4FED-AEF1-7B07694D433C}"/>
              </a:ext>
            </a:extLst>
          </p:cNvPr>
          <p:cNvSpPr txBox="1"/>
          <p:nvPr/>
        </p:nvSpPr>
        <p:spPr>
          <a:xfrm>
            <a:off x="164588" y="97468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Revisión de los Objetivos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C809D0-7AF1-4208-9DA5-9DD118616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161277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HN" dirty="0"/>
              <a:t>Esta presentación la puedes descargar en nuestra Plataforma Digital </a:t>
            </a:r>
            <a:r>
              <a:rPr lang="es-HN" sz="4400" dirty="0">
                <a:solidFill>
                  <a:schemeClr val="accent5"/>
                </a:solidFill>
              </a:rPr>
              <a:t>www.onadici.gob.hn</a:t>
            </a:r>
            <a:endParaRPr lang="es-HN" dirty="0">
              <a:solidFill>
                <a:schemeClr val="accent5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1ED3D62-082D-46E8-B985-9F338C3F58B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99792" y="3212977"/>
            <a:ext cx="3744416" cy="1944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2822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E:\LOGOS\Logos 2014\Manual y Logo MODIFICADO\Logo gobierno de Honduras y Submarca Horizontal EN BLANCO.png"/>
          <p:cNvPicPr>
            <a:picLocks noChangeAspect="1" noChangeArrowheads="1"/>
          </p:cNvPicPr>
          <p:nvPr/>
        </p:nvPicPr>
        <p:blipFill>
          <a:blip r:embed="rId2" cstate="print"/>
          <a:srcRect t="25177" r="58829" b="32979"/>
          <a:stretch>
            <a:fillRect/>
          </a:stretch>
        </p:blipFill>
        <p:spPr bwMode="auto">
          <a:xfrm>
            <a:off x="7092280" y="5472608"/>
            <a:ext cx="1839030" cy="1268760"/>
          </a:xfrm>
          <a:prstGeom prst="rect">
            <a:avLst/>
          </a:prstGeom>
          <a:noFill/>
        </p:spPr>
      </p:pic>
      <p:sp>
        <p:nvSpPr>
          <p:cNvPr id="9" name="AutoShape 15"/>
          <p:cNvSpPr>
            <a:spLocks noChangeArrowheads="1"/>
          </p:cNvSpPr>
          <p:nvPr/>
        </p:nvSpPr>
        <p:spPr bwMode="auto">
          <a:xfrm>
            <a:off x="953598" y="2088232"/>
            <a:ext cx="7236804" cy="2736304"/>
          </a:xfrm>
          <a:prstGeom prst="roundRect">
            <a:avLst>
              <a:gd name="adj" fmla="val 2141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altLang="es-MX" sz="4400" b="1" dirty="0">
              <a:solidFill>
                <a:srgbClr val="7C631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es-MX" sz="4400" b="1" dirty="0">
                <a:solidFill>
                  <a:srgbClr val="7C63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Mecanismos de Identificación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es-MX" sz="4400" b="1" dirty="0">
                <a:solidFill>
                  <a:srgbClr val="7C63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de Objetivos para la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es-MX" sz="4400" b="1" dirty="0">
                <a:solidFill>
                  <a:srgbClr val="7C63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Evaluación de Riesgos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4400" b="1" dirty="0">
              <a:solidFill>
                <a:srgbClr val="7C631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5FE1D8A-9C06-4931-9EE3-2581FF6271F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77" y="0"/>
            <a:ext cx="1908212" cy="9361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584860A3-9DC9-4A42-B2FF-FB60B4FAADBC}"/>
              </a:ext>
            </a:extLst>
          </p:cNvPr>
          <p:cNvGrpSpPr/>
          <p:nvPr/>
        </p:nvGrpSpPr>
        <p:grpSpPr>
          <a:xfrm>
            <a:off x="539749" y="1556792"/>
            <a:ext cx="8064502" cy="3488135"/>
            <a:chOff x="771008" y="1944578"/>
            <a:chExt cx="8064502" cy="3488135"/>
          </a:xfrm>
        </p:grpSpPr>
        <p:sp>
          <p:nvSpPr>
            <p:cNvPr id="7" name="CuadroTexto 6"/>
            <p:cNvSpPr txBox="1"/>
            <p:nvPr/>
          </p:nvSpPr>
          <p:spPr>
            <a:xfrm>
              <a:off x="2483768" y="4417050"/>
              <a:ext cx="6351742" cy="101566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214630" indent="-214630" algn="just">
                <a:buFont typeface="Arial" panose="020B0604020202020204" pitchFamily="34" charset="0"/>
                <a:buChar char="•"/>
              </a:pPr>
              <a:r>
                <a:rPr lang="es-HN" sz="20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Aplicar las técnicas aprendidas en la identificación de objetivos, para la evaluación de riesgos .</a:t>
              </a:r>
            </a:p>
          </p:txBody>
        </p:sp>
        <p:sp>
          <p:nvSpPr>
            <p:cNvPr id="8" name="CuadroTexto 7"/>
            <p:cNvSpPr txBox="1"/>
            <p:nvPr/>
          </p:nvSpPr>
          <p:spPr>
            <a:xfrm>
              <a:off x="771008" y="1944578"/>
              <a:ext cx="5393987" cy="70788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marL="214630" indent="-214630" algn="just">
                <a:buFont typeface="Arial" panose="020B0604020202020204" pitchFamily="34" charset="0"/>
                <a:buChar char="•"/>
              </a:pPr>
              <a:r>
                <a:rPr lang="es-HN" sz="20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Desarrollar habilidades al participante, para tener un efecto multiplicador.</a:t>
              </a:r>
            </a:p>
          </p:txBody>
        </p:sp>
        <p:sp>
          <p:nvSpPr>
            <p:cNvPr id="9" name="CuadroTexto 8"/>
            <p:cNvSpPr txBox="1"/>
            <p:nvPr/>
          </p:nvSpPr>
          <p:spPr>
            <a:xfrm>
              <a:off x="1835696" y="3174067"/>
              <a:ext cx="5472608" cy="7078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marL="214630" indent="-214630" algn="just">
                <a:buFont typeface="Arial" panose="020B0604020202020204" pitchFamily="34" charset="0"/>
                <a:buChar char="•"/>
              </a:pPr>
              <a:r>
                <a:rPr lang="es-HN" sz="20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Identificar los objetivos de la evaluación de  riesgos de la institución.</a:t>
              </a:r>
            </a:p>
          </p:txBody>
        </p:sp>
      </p:grp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98EC3BF9-60F8-47DB-9132-43D41381077E}"/>
              </a:ext>
            </a:extLst>
          </p:cNvPr>
          <p:cNvCxnSpPr>
            <a:cxnSpLocks/>
          </p:cNvCxnSpPr>
          <p:nvPr/>
        </p:nvCxnSpPr>
        <p:spPr>
          <a:xfrm>
            <a:off x="184870" y="620688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A98E9ED-04C1-4906-96C5-F9A6BE689484}"/>
              </a:ext>
            </a:extLst>
          </p:cNvPr>
          <p:cNvSpPr txBox="1"/>
          <p:nvPr/>
        </p:nvSpPr>
        <p:spPr>
          <a:xfrm>
            <a:off x="164588" y="97468"/>
            <a:ext cx="728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Objetivos de Aprendizaje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CC63C5B7-AF55-4C7E-876D-25C870953426}"/>
              </a:ext>
            </a:extLst>
          </p:cNvPr>
          <p:cNvGrpSpPr/>
          <p:nvPr/>
        </p:nvGrpSpPr>
        <p:grpSpPr>
          <a:xfrm>
            <a:off x="467544" y="1772816"/>
            <a:ext cx="7786742" cy="3571900"/>
            <a:chOff x="642910" y="2714620"/>
            <a:chExt cx="7786742" cy="3571900"/>
          </a:xfrm>
        </p:grpSpPr>
        <p:graphicFrame>
          <p:nvGraphicFramePr>
            <p:cNvPr id="8" name="7 Diagrama"/>
            <p:cNvGraphicFramePr/>
            <p:nvPr>
              <p:extLst>
                <p:ext uri="{D42A27DB-BD31-4B8C-83A1-F6EECF244321}">
                  <p14:modId xmlns:p14="http://schemas.microsoft.com/office/powerpoint/2010/main" val="2717485659"/>
                </p:ext>
              </p:extLst>
            </p:nvPr>
          </p:nvGraphicFramePr>
          <p:xfrm>
            <a:off x="642910" y="2714620"/>
            <a:ext cx="7786742" cy="35719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cxnSp>
          <p:nvCxnSpPr>
            <p:cNvPr id="10" name="9 Conector recto"/>
            <p:cNvCxnSpPr/>
            <p:nvPr/>
          </p:nvCxnSpPr>
          <p:spPr>
            <a:xfrm rot="16200000" flipH="1">
              <a:off x="2714612" y="4357694"/>
              <a:ext cx="1000132" cy="71438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13 Conector recto"/>
            <p:cNvCxnSpPr/>
            <p:nvPr/>
          </p:nvCxnSpPr>
          <p:spPr>
            <a:xfrm>
              <a:off x="5429256" y="5286388"/>
              <a:ext cx="785818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5400000" flipH="1" flipV="1">
              <a:off x="2678893" y="3321843"/>
              <a:ext cx="1071570" cy="71438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21 Conector recto"/>
            <p:cNvCxnSpPr/>
            <p:nvPr/>
          </p:nvCxnSpPr>
          <p:spPr>
            <a:xfrm>
              <a:off x="2857488" y="4214818"/>
              <a:ext cx="785818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27 Conector recto"/>
            <p:cNvCxnSpPr/>
            <p:nvPr/>
          </p:nvCxnSpPr>
          <p:spPr>
            <a:xfrm>
              <a:off x="5429256" y="3143248"/>
              <a:ext cx="785818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28 Conector recto"/>
            <p:cNvCxnSpPr/>
            <p:nvPr/>
          </p:nvCxnSpPr>
          <p:spPr>
            <a:xfrm>
              <a:off x="5429256" y="4214818"/>
              <a:ext cx="785818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4C9809DD-EACB-41F7-9E88-5AA97E854BEB}"/>
              </a:ext>
            </a:extLst>
          </p:cNvPr>
          <p:cNvCxnSpPr>
            <a:cxnSpLocks/>
          </p:cNvCxnSpPr>
          <p:nvPr/>
        </p:nvCxnSpPr>
        <p:spPr>
          <a:xfrm>
            <a:off x="184870" y="620688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50E4F22-4ABF-46FF-9423-1F8CEE8241D9}"/>
              </a:ext>
            </a:extLst>
          </p:cNvPr>
          <p:cNvSpPr txBox="1"/>
          <p:nvPr/>
        </p:nvSpPr>
        <p:spPr>
          <a:xfrm>
            <a:off x="164588" y="97468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Mecanismos de Identificación de Objetivos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C6ACCCBF-E1D6-47DC-846C-C9C6276E4F3A}"/>
              </a:ext>
            </a:extLst>
          </p:cNvPr>
          <p:cNvGrpSpPr/>
          <p:nvPr/>
        </p:nvGrpSpPr>
        <p:grpSpPr>
          <a:xfrm>
            <a:off x="439828" y="1428736"/>
            <a:ext cx="8131043" cy="4000528"/>
            <a:chOff x="785786" y="1957377"/>
            <a:chExt cx="8131043" cy="4000528"/>
          </a:xfrm>
        </p:grpSpPr>
        <p:sp>
          <p:nvSpPr>
            <p:cNvPr id="7" name="6 Flecha derecha"/>
            <p:cNvSpPr/>
            <p:nvPr/>
          </p:nvSpPr>
          <p:spPr>
            <a:xfrm>
              <a:off x="785786" y="1957377"/>
              <a:ext cx="6286544" cy="4000528"/>
            </a:xfrm>
            <a:prstGeom prst="rightArrow">
              <a:avLst/>
            </a:prstGeom>
            <a:solidFill>
              <a:srgbClr val="F6AB16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2049" name="Rectangle 1"/>
            <p:cNvSpPr>
              <a:spLocks noChangeArrowheads="1"/>
            </p:cNvSpPr>
            <p:nvPr/>
          </p:nvSpPr>
          <p:spPr bwMode="auto">
            <a:xfrm>
              <a:off x="785786" y="3357562"/>
              <a:ext cx="5643602" cy="1200329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s-CR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“La</a:t>
              </a:r>
              <a:r>
                <a:rPr kumimoji="0" lang="es-CR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Calibri" panose="020F0502020204030204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  <a:r>
                <a:rPr lang="es-CR" b="1" dirty="0">
                  <a:solidFill>
                    <a:srgbClr val="7030A0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</a:t>
              </a:r>
              <a:r>
                <a:rPr kumimoji="0" lang="es-CR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lanificaci</a:t>
              </a:r>
              <a:r>
                <a:rPr kumimoji="0" lang="es-CR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Calibri" panose="020F0502020204030204"/>
                  <a:ea typeface="Times New Roman" panose="02020603050405020304" pitchFamily="18" charset="0"/>
                  <a:cs typeface="Arial" panose="020B0604020202020204" pitchFamily="34" charset="0"/>
                </a:rPr>
                <a:t>ó</a:t>
              </a:r>
              <a:r>
                <a:rPr kumimoji="0" lang="es-CR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n</a:t>
              </a:r>
              <a:r>
                <a:rPr kumimoji="0" lang="es-CR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Calibri" panose="020F0502020204030204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  <a:r>
                <a:rPr kumimoji="0" lang="es-CR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se puede definir como un</a:t>
              </a:r>
              <a:r>
                <a:rPr kumimoji="0" lang="es-CR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Calibri" panose="020F0502020204030204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  <a:r>
                <a:rPr kumimoji="0" lang="es-CR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hlinkClick r:id="rId2"/>
                </a:rPr>
                <a:t>proceso</a:t>
              </a:r>
              <a:r>
                <a:rPr kumimoji="0" lang="es-CR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Calibri" panose="020F0502020204030204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  <a:r>
                <a:rPr kumimoji="0" lang="es-CR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bien meditado y con una ejecuci</a:t>
              </a:r>
              <a:r>
                <a:rPr kumimoji="0" lang="es-CR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Calibri" panose="020F0502020204030204"/>
                  <a:ea typeface="Times New Roman" panose="02020603050405020304" pitchFamily="18" charset="0"/>
                  <a:cs typeface="Arial" panose="020B0604020202020204" pitchFamily="34" charset="0"/>
                </a:rPr>
                <a:t>ó</a:t>
              </a:r>
              <a:r>
                <a:rPr kumimoji="0" lang="es-CR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n met</a:t>
              </a:r>
              <a:r>
                <a:rPr kumimoji="0" lang="es-CR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Calibri" panose="020F0502020204030204"/>
                  <a:ea typeface="Times New Roman" panose="02020603050405020304" pitchFamily="18" charset="0"/>
                  <a:cs typeface="Arial" panose="020B0604020202020204" pitchFamily="34" charset="0"/>
                </a:rPr>
                <a:t>ó</a:t>
              </a:r>
              <a:r>
                <a:rPr kumimoji="0" lang="es-CR" b="1" i="0" u="none" strike="noStrike" cap="none" normalizeH="0" baseline="0" dirty="0">
                  <a:ln>
                    <a:noFill/>
                  </a:ln>
                  <a:solidFill>
                    <a:srgbClr val="7030A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dica y estructurada, con el fin el obtener un objetivo determinado”</a:t>
              </a:r>
            </a:p>
          </p:txBody>
        </p:sp>
        <p:pic>
          <p:nvPicPr>
            <p:cNvPr id="2053" name="Picture 5" descr="Resultado de imagen para imagenes para plantear una planificacion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286644" y="2928934"/>
              <a:ext cx="1630185" cy="1928826"/>
            </a:xfrm>
            <a:prstGeom prst="rect">
              <a:avLst/>
            </a:prstGeom>
            <a:noFill/>
          </p:spPr>
        </p:pic>
      </p:grp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527A90E4-B025-4B4B-A268-D3B01DB93C18}"/>
              </a:ext>
            </a:extLst>
          </p:cNvPr>
          <p:cNvCxnSpPr>
            <a:cxnSpLocks/>
          </p:cNvCxnSpPr>
          <p:nvPr/>
        </p:nvCxnSpPr>
        <p:spPr>
          <a:xfrm>
            <a:off x="184870" y="620688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8AD2394B-F1DF-427C-9498-A4691E269CCB}"/>
              </a:ext>
            </a:extLst>
          </p:cNvPr>
          <p:cNvSpPr txBox="1"/>
          <p:nvPr/>
        </p:nvSpPr>
        <p:spPr>
          <a:xfrm>
            <a:off x="164588" y="97468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¿Qué es la Planificación?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https://media-public.canva.com/MABG-4PrhEg/1/screen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s-ES" dirty="0"/>
          </a:p>
        </p:txBody>
      </p:sp>
      <p:sp>
        <p:nvSpPr>
          <p:cNvPr id="1028" name="AutoShape 4" descr="https://media-public.canva.com/MABG-4PrhEg/1/screen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s-ES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EA12C7C-0545-4D2F-8AAC-A3259B740D54}"/>
              </a:ext>
            </a:extLst>
          </p:cNvPr>
          <p:cNvGrpSpPr/>
          <p:nvPr/>
        </p:nvGrpSpPr>
        <p:grpSpPr>
          <a:xfrm>
            <a:off x="1619672" y="1224627"/>
            <a:ext cx="5500726" cy="4408745"/>
            <a:chOff x="1571604" y="2071678"/>
            <a:chExt cx="5500726" cy="4408745"/>
          </a:xfrm>
        </p:grpSpPr>
        <p:sp>
          <p:nvSpPr>
            <p:cNvPr id="6" name="5 Recortar rectángulo de esquina diagonal"/>
            <p:cNvSpPr/>
            <p:nvPr/>
          </p:nvSpPr>
          <p:spPr>
            <a:xfrm>
              <a:off x="1571604" y="2071678"/>
              <a:ext cx="5500726" cy="2214578"/>
            </a:xfrm>
            <a:prstGeom prst="snip2DiagRect">
              <a:avLst/>
            </a:prstGeom>
            <a:solidFill>
              <a:srgbClr val="FFFF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14630" indent="-214630" algn="just"/>
              <a:r>
                <a:rPr lang="es-HN" sz="2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s-HN" sz="20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Resultado de situaciones o estados que una entidad pretende alcanzar en un periodo de tiempo determinado a través de los recursos con los que dispone o planea tener la institución</a:t>
              </a:r>
              <a:r>
                <a:rPr lang="es-HN" sz="2000" b="1" dirty="0">
                  <a:solidFill>
                    <a:srgbClr val="7030A0"/>
                  </a:solidFill>
                </a:rPr>
                <a:t>.</a:t>
              </a:r>
            </a:p>
          </p:txBody>
        </p:sp>
        <p:pic>
          <p:nvPicPr>
            <p:cNvPr id="1030" name="Picture 6" descr="Imagen relacionada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4643446"/>
              <a:ext cx="2571768" cy="1836977"/>
            </a:xfrm>
            <a:prstGeom prst="rect">
              <a:avLst/>
            </a:prstGeom>
            <a:noFill/>
          </p:spPr>
        </p:pic>
      </p:grp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s-ES" dirty="0"/>
          </a:p>
        </p:txBody>
      </p:sp>
      <p:sp>
        <p:nvSpPr>
          <p:cNvPr id="1034" name="AutoShape 10" descr="Imagen relacio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s-ES" dirty="0"/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5A060530-8319-40B7-A170-74595E4FFBE3}"/>
              </a:ext>
            </a:extLst>
          </p:cNvPr>
          <p:cNvCxnSpPr>
            <a:cxnSpLocks/>
          </p:cNvCxnSpPr>
          <p:nvPr/>
        </p:nvCxnSpPr>
        <p:spPr>
          <a:xfrm>
            <a:off x="184870" y="620688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0E24A01-6F6E-43BB-BC85-73A5993949AC}"/>
              </a:ext>
            </a:extLst>
          </p:cNvPr>
          <p:cNvSpPr txBox="1"/>
          <p:nvPr/>
        </p:nvSpPr>
        <p:spPr>
          <a:xfrm>
            <a:off x="164588" y="97468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¿Qué es un objetivo?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4D51F66D-5312-4DD7-9CD9-E346BD801ED4}"/>
              </a:ext>
            </a:extLst>
          </p:cNvPr>
          <p:cNvGrpSpPr/>
          <p:nvPr/>
        </p:nvGrpSpPr>
        <p:grpSpPr>
          <a:xfrm>
            <a:off x="627235" y="1484784"/>
            <a:ext cx="7889530" cy="3454168"/>
            <a:chOff x="642910" y="2060848"/>
            <a:chExt cx="7889530" cy="3454168"/>
          </a:xfrm>
        </p:grpSpPr>
        <p:grpSp>
          <p:nvGrpSpPr>
            <p:cNvPr id="7" name="Grupo 6"/>
            <p:cNvGrpSpPr/>
            <p:nvPr/>
          </p:nvGrpSpPr>
          <p:grpSpPr>
            <a:xfrm>
              <a:off x="642910" y="2060848"/>
              <a:ext cx="5760720" cy="638944"/>
              <a:chOff x="411480" y="87835"/>
              <a:chExt cx="5760720" cy="501840"/>
            </a:xfrm>
          </p:grpSpPr>
          <p:sp>
            <p:nvSpPr>
              <p:cNvPr id="8" name="Rectángulo redondeado 7"/>
              <p:cNvSpPr/>
              <p:nvPr/>
            </p:nvSpPr>
            <p:spPr>
              <a:xfrm>
                <a:off x="411480" y="87835"/>
                <a:ext cx="5760720" cy="50184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9" name="CuadroTexto 8"/>
              <p:cNvSpPr txBox="1"/>
              <p:nvPr/>
            </p:nvSpPr>
            <p:spPr>
              <a:xfrm>
                <a:off x="435978" y="112333"/>
                <a:ext cx="5711724" cy="45284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17742" tIns="0" rIns="217742" bIns="0" numCol="1" spcCol="1270" anchor="ctr" anchorCtr="0">
                <a:noAutofit/>
              </a:bodyPr>
              <a:lstStyle/>
              <a:p>
                <a:pPr lvl="0" algn="l" defTabSz="1422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3200" kern="1200" dirty="0">
                    <a:solidFill>
                      <a:schemeClr val="tx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Estratégicos</a:t>
                </a:r>
              </a:p>
            </p:txBody>
          </p:sp>
        </p:grpSp>
        <p:grpSp>
          <p:nvGrpSpPr>
            <p:cNvPr id="10" name="Grupo 9"/>
            <p:cNvGrpSpPr/>
            <p:nvPr/>
          </p:nvGrpSpPr>
          <p:grpSpPr>
            <a:xfrm>
              <a:off x="1619672" y="2924944"/>
              <a:ext cx="5760720" cy="738424"/>
              <a:chOff x="411480" y="37343"/>
              <a:chExt cx="5760720" cy="324720"/>
            </a:xfrm>
          </p:grpSpPr>
          <p:sp>
            <p:nvSpPr>
              <p:cNvPr id="11" name="Rectángulo redondeado 10"/>
              <p:cNvSpPr/>
              <p:nvPr/>
            </p:nvSpPr>
            <p:spPr>
              <a:xfrm>
                <a:off x="411480" y="37343"/>
                <a:ext cx="5760720" cy="324720"/>
              </a:xfrm>
              <a:prstGeom prst="roundRect">
                <a:avLst/>
              </a:prstGeom>
              <a:solidFill>
                <a:srgbClr val="FFC000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" name="CuadroTexto 11"/>
              <p:cNvSpPr txBox="1"/>
              <p:nvPr/>
            </p:nvSpPr>
            <p:spPr>
              <a:xfrm>
                <a:off x="427332" y="53195"/>
                <a:ext cx="5729016" cy="29301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17742" tIns="0" rIns="217742" bIns="0" numCol="1" spcCol="1270" anchor="ctr" anchorCtr="0">
                <a:noAutofit/>
              </a:bodyPr>
              <a:lstStyle/>
              <a:p>
                <a:pPr lvl="0" algn="l" defTabSz="1422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3200" kern="1200" dirty="0">
                    <a:solidFill>
                      <a:schemeClr val="tx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Operativos</a:t>
                </a:r>
              </a:p>
            </p:txBody>
          </p:sp>
        </p:grpSp>
        <p:grpSp>
          <p:nvGrpSpPr>
            <p:cNvPr id="20" name="Grupo 19"/>
            <p:cNvGrpSpPr/>
            <p:nvPr/>
          </p:nvGrpSpPr>
          <p:grpSpPr>
            <a:xfrm>
              <a:off x="2123648" y="3933056"/>
              <a:ext cx="5760720" cy="645856"/>
              <a:chOff x="411480" y="30863"/>
              <a:chExt cx="5760720" cy="501840"/>
            </a:xfrm>
          </p:grpSpPr>
          <p:sp>
            <p:nvSpPr>
              <p:cNvPr id="21" name="Rectángulo redondeado 20"/>
              <p:cNvSpPr/>
              <p:nvPr/>
            </p:nvSpPr>
            <p:spPr>
              <a:xfrm>
                <a:off x="411480" y="30863"/>
                <a:ext cx="5760720" cy="501840"/>
              </a:xfrm>
              <a:prstGeom prst="round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2" name="CuadroTexto 21"/>
              <p:cNvSpPr txBox="1"/>
              <p:nvPr/>
            </p:nvSpPr>
            <p:spPr>
              <a:xfrm>
                <a:off x="435978" y="55361"/>
                <a:ext cx="5711724" cy="45284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17742" tIns="0" rIns="217742" bIns="0" numCol="1" spcCol="1270" anchor="ctr" anchorCtr="0">
                <a:noAutofit/>
              </a:bodyPr>
              <a:lstStyle/>
              <a:p>
                <a:pPr lvl="0" algn="l" defTabSz="1422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3200" kern="1200" dirty="0">
                    <a:solidFill>
                      <a:schemeClr val="tx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Información</a:t>
                </a:r>
              </a:p>
            </p:txBody>
          </p:sp>
        </p:grpSp>
        <p:sp>
          <p:nvSpPr>
            <p:cNvPr id="25" name="Rectángulo redondeado 24"/>
            <p:cNvSpPr/>
            <p:nvPr/>
          </p:nvSpPr>
          <p:spPr>
            <a:xfrm>
              <a:off x="2771720" y="4869160"/>
              <a:ext cx="5760720" cy="64585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es-HN" sz="32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Cumplimiento</a:t>
              </a:r>
            </a:p>
          </p:txBody>
        </p:sp>
      </p:grp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CF1CE96A-62F8-4259-A934-E513D0AACA70}"/>
              </a:ext>
            </a:extLst>
          </p:cNvPr>
          <p:cNvCxnSpPr>
            <a:cxnSpLocks/>
          </p:cNvCxnSpPr>
          <p:nvPr/>
        </p:nvCxnSpPr>
        <p:spPr>
          <a:xfrm>
            <a:off x="184870" y="620688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D2EFB14-F8C3-4BC1-911D-9CEF53315513}"/>
              </a:ext>
            </a:extLst>
          </p:cNvPr>
          <p:cNvSpPr txBox="1"/>
          <p:nvPr/>
        </p:nvSpPr>
        <p:spPr>
          <a:xfrm>
            <a:off x="184870" y="97468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Objetivos por su categoría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7EED8C42-9D69-4B46-8552-DA75F9AC95BA}"/>
              </a:ext>
            </a:extLst>
          </p:cNvPr>
          <p:cNvGrpSpPr/>
          <p:nvPr/>
        </p:nvGrpSpPr>
        <p:grpSpPr>
          <a:xfrm>
            <a:off x="1043608" y="1144195"/>
            <a:ext cx="6643734" cy="4626727"/>
            <a:chOff x="1163201" y="1928802"/>
            <a:chExt cx="6643734" cy="4626727"/>
          </a:xfrm>
        </p:grpSpPr>
        <p:sp>
          <p:nvSpPr>
            <p:cNvPr id="8" name="7 Rectángulo"/>
            <p:cNvSpPr/>
            <p:nvPr/>
          </p:nvSpPr>
          <p:spPr>
            <a:xfrm>
              <a:off x="1163201" y="1928802"/>
              <a:ext cx="6643734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s-CR" b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Son los objetivos planteados por una organización para lograr determinadas metas y a largo plazo la posición de la organización en un mercado específico.</a:t>
              </a:r>
              <a:endParaRPr lang="es-ES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9 Llamada ovalada"/>
            <p:cNvSpPr/>
            <p:nvPr/>
          </p:nvSpPr>
          <p:spPr>
            <a:xfrm>
              <a:off x="3071802" y="3143248"/>
              <a:ext cx="4429156" cy="1571636"/>
            </a:xfrm>
            <a:prstGeom prst="wedgeEllipseCallou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000" b="1" i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Plan Estratégico Institucional (PEI)</a:t>
              </a:r>
            </a:p>
          </p:txBody>
        </p:sp>
        <p:pic>
          <p:nvPicPr>
            <p:cNvPr id="23556" name="Picture 4" descr="Imagen relacionada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71604" y="4929198"/>
              <a:ext cx="2714644" cy="1626331"/>
            </a:xfrm>
            <a:prstGeom prst="rect">
              <a:avLst/>
            </a:prstGeom>
            <a:noFill/>
          </p:spPr>
        </p:pic>
      </p:grp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78F70BC8-9507-455A-B4F2-1A918ACE6164}"/>
              </a:ext>
            </a:extLst>
          </p:cNvPr>
          <p:cNvCxnSpPr>
            <a:cxnSpLocks/>
          </p:cNvCxnSpPr>
          <p:nvPr/>
        </p:nvCxnSpPr>
        <p:spPr>
          <a:xfrm>
            <a:off x="184870" y="620688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99494E9-E563-40B5-B145-FE1DEBB59D5A}"/>
              </a:ext>
            </a:extLst>
          </p:cNvPr>
          <p:cNvSpPr txBox="1"/>
          <p:nvPr/>
        </p:nvSpPr>
        <p:spPr>
          <a:xfrm>
            <a:off x="164588" y="97468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Objetivos Estratégicos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611560" y="1905506"/>
            <a:ext cx="47028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altLang="es-CR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</a:t>
            </a:r>
            <a:r>
              <a:rPr lang="es-CR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curso de acción que la institución debe seguir en el mediano plazo para “cerrar la brecha” entre la situación actual y la situación deseada (Visión), en el marco de su Misión y los Valores Institucionales.</a:t>
            </a:r>
          </a:p>
        </p:txBody>
      </p:sp>
      <p:pic>
        <p:nvPicPr>
          <p:cNvPr id="102" name="Marcador de posición de contenido 101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652120" y="1905506"/>
            <a:ext cx="2520260" cy="2808074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013E65BD-AF84-43FD-8742-AA362A836587}"/>
              </a:ext>
            </a:extLst>
          </p:cNvPr>
          <p:cNvCxnSpPr>
            <a:cxnSpLocks/>
          </p:cNvCxnSpPr>
          <p:nvPr/>
        </p:nvCxnSpPr>
        <p:spPr>
          <a:xfrm>
            <a:off x="184870" y="620688"/>
            <a:ext cx="86409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A453068-DB68-485E-8B0C-C0F48EE4DA78}"/>
              </a:ext>
            </a:extLst>
          </p:cNvPr>
          <p:cNvSpPr txBox="1"/>
          <p:nvPr/>
        </p:nvSpPr>
        <p:spPr>
          <a:xfrm>
            <a:off x="164588" y="97468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HN" sz="28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¿Qué es un plan estratégico?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899</Words>
  <Application>Microsoft Office PowerPoint</Application>
  <PresentationFormat>Presentación en pantalla (4:3)</PresentationFormat>
  <Paragraphs>80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4" baseType="lpstr">
      <vt:lpstr>Arial</vt:lpstr>
      <vt:lpstr>Arial Black</vt:lpstr>
      <vt:lpstr>Calibri</vt:lpstr>
      <vt:lpstr>Trajan Pro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Un plan operativo anual (POA) es un documento oficial donde se plasma la planificación estratégica de una empresa orientada al futuro. En ella se pueden incluir aspectos como los objetivos, presupuestos y metas que los equipos esperan cumplir en el periodo de un año.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Editor</dc:creator>
  <cp:lastModifiedBy>Gerardo Banegas</cp:lastModifiedBy>
  <cp:revision>77</cp:revision>
  <dcterms:created xsi:type="dcterms:W3CDTF">2014-04-07T15:59:00Z</dcterms:created>
  <dcterms:modified xsi:type="dcterms:W3CDTF">2022-01-27T21:19:17Z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A532CA344CF44D7D9E16BA7397904BD3</vt:lpwstr>
  </property>
  <property fmtid="{D5CDD505-2E9C-101B-9397-08002B2CF9AE}" pid="3" name="KSOProductBuildVer">
    <vt:lpwstr>2058-11.2.0.10351</vt:lpwstr>
  </property>
</Properties>
</file>