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4" r:id="rId2"/>
    <p:sldId id="295" r:id="rId3"/>
    <p:sldId id="257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6" r:id="rId34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6F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9FB8E-81F8-4A9A-AA80-211A551DA0C4}" type="doc">
      <dgm:prSet loTypeId="urn:microsoft.com/office/officeart/2005/8/layout/pyramid1" loCatId="pyramid" qsTypeId="urn:microsoft.com/office/officeart/2005/8/quickstyle/3d2#2" qsCatId="3D" csTypeId="urn:microsoft.com/office/officeart/2005/8/colors/colorful1#32" csCatId="colorful" phldr="1"/>
      <dgm:spPr/>
    </dgm:pt>
    <dgm:pt modelId="{B0D8E8EB-E2D8-42E4-A716-F24CE5EF54F4}">
      <dgm:prSet phldrT="[Texto]" custT="1"/>
      <dgm:spPr>
        <a:gradFill rotWithShape="0">
          <a:gsLst>
            <a:gs pos="0">
              <a:srgbClr val="7030A0"/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es-ES" sz="2400" dirty="0"/>
        </a:p>
        <a:p>
          <a:r>
            <a:rPr lang="es-ES" sz="2400" dirty="0"/>
            <a:t>Diseño </a:t>
          </a:r>
        </a:p>
        <a:p>
          <a:r>
            <a:rPr lang="es-ES" sz="2400" dirty="0"/>
            <a:t>e </a:t>
          </a:r>
        </a:p>
        <a:p>
          <a:r>
            <a:rPr lang="es-ES" sz="2400" dirty="0"/>
            <a:t>implementación  </a:t>
          </a:r>
        </a:p>
      </dgm:t>
    </dgm:pt>
    <dgm:pt modelId="{227194D1-8D6C-49B6-834C-194EE7983FC6}" type="parTrans" cxnId="{6F68D813-79AA-4204-A372-2A8C453E242F}">
      <dgm:prSet/>
      <dgm:spPr/>
      <dgm:t>
        <a:bodyPr/>
        <a:lstStyle/>
        <a:p>
          <a:endParaRPr lang="es-ES"/>
        </a:p>
      </dgm:t>
    </dgm:pt>
    <dgm:pt modelId="{A036B500-65DC-4D19-B8FC-F6C31E90A0BE}" type="sibTrans" cxnId="{6F68D813-79AA-4204-A372-2A8C453E242F}">
      <dgm:prSet/>
      <dgm:spPr/>
      <dgm:t>
        <a:bodyPr/>
        <a:lstStyle/>
        <a:p>
          <a:endParaRPr lang="es-ES"/>
        </a:p>
      </dgm:t>
    </dgm:pt>
    <dgm:pt modelId="{D93A8E23-DCAE-4955-B45F-5E33109433E6}">
      <dgm:prSet phldrT="[Texto]" custT="1"/>
      <dgm:spPr>
        <a:gradFill rotWithShape="0">
          <a:gsLst>
            <a:gs pos="0">
              <a:srgbClr val="FFFF00"/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es-ES" sz="2500" dirty="0"/>
            <a:t>Ejecución </a:t>
          </a:r>
        </a:p>
      </dgm:t>
    </dgm:pt>
    <dgm:pt modelId="{DF102672-0703-4799-A3A4-E211170E7CAF}" type="parTrans" cxnId="{D38BEEF9-87B7-4FEE-B672-B512988E9699}">
      <dgm:prSet/>
      <dgm:spPr/>
      <dgm:t>
        <a:bodyPr/>
        <a:lstStyle/>
        <a:p>
          <a:endParaRPr lang="es-ES"/>
        </a:p>
      </dgm:t>
    </dgm:pt>
    <dgm:pt modelId="{86534E45-976F-40CE-A57C-963893A8B6A6}" type="sibTrans" cxnId="{D38BEEF9-87B7-4FEE-B672-B512988E9699}">
      <dgm:prSet/>
      <dgm:spPr/>
      <dgm:t>
        <a:bodyPr/>
        <a:lstStyle/>
        <a:p>
          <a:endParaRPr lang="es-ES"/>
        </a:p>
      </dgm:t>
    </dgm:pt>
    <dgm:pt modelId="{90067FD8-6F15-4DA6-A947-EB69DF79F9D1}">
      <dgm:prSet phldrT="[Texto]" custT="1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es-ES" sz="2500" dirty="0"/>
            <a:t>Evaluación </a:t>
          </a:r>
        </a:p>
      </dgm:t>
    </dgm:pt>
    <dgm:pt modelId="{568B59BE-E35A-41FC-9CA8-3190454996F5}" type="parTrans" cxnId="{ED5A8026-EE19-429A-A4BD-6746E0235B0F}">
      <dgm:prSet/>
      <dgm:spPr/>
      <dgm:t>
        <a:bodyPr/>
        <a:lstStyle/>
        <a:p>
          <a:endParaRPr lang="es-ES"/>
        </a:p>
      </dgm:t>
    </dgm:pt>
    <dgm:pt modelId="{77D9C7A0-2543-4C9C-97B6-325489BECED7}" type="sibTrans" cxnId="{ED5A8026-EE19-429A-A4BD-6746E0235B0F}">
      <dgm:prSet/>
      <dgm:spPr/>
      <dgm:t>
        <a:bodyPr/>
        <a:lstStyle/>
        <a:p>
          <a:endParaRPr lang="es-ES"/>
        </a:p>
      </dgm:t>
    </dgm:pt>
    <dgm:pt modelId="{8CE04518-37E4-40A8-916F-A2C46F8E3722}" type="pres">
      <dgm:prSet presAssocID="{7DE9FB8E-81F8-4A9A-AA80-211A551DA0C4}" presName="Name0" presStyleCnt="0">
        <dgm:presLayoutVars>
          <dgm:dir/>
          <dgm:animLvl val="lvl"/>
          <dgm:resizeHandles val="exact"/>
        </dgm:presLayoutVars>
      </dgm:prSet>
      <dgm:spPr/>
    </dgm:pt>
    <dgm:pt modelId="{E23BBDE9-ED57-46A6-A62C-E8B0CF4CE886}" type="pres">
      <dgm:prSet presAssocID="{B0D8E8EB-E2D8-42E4-A716-F24CE5EF54F4}" presName="Name8" presStyleCnt="0"/>
      <dgm:spPr/>
    </dgm:pt>
    <dgm:pt modelId="{D61686B9-40E2-4AFC-A6A3-B4EC28B0C6D9}" type="pres">
      <dgm:prSet presAssocID="{B0D8E8EB-E2D8-42E4-A716-F24CE5EF54F4}" presName="level" presStyleLbl="node1" presStyleIdx="0" presStyleCnt="3" custScaleX="104809" custScaleY="148026">
        <dgm:presLayoutVars>
          <dgm:chMax val="1"/>
          <dgm:bulletEnabled val="1"/>
        </dgm:presLayoutVars>
      </dgm:prSet>
      <dgm:spPr/>
    </dgm:pt>
    <dgm:pt modelId="{A6C63A1B-1946-4AE9-850E-5D3955B5AE6A}" type="pres">
      <dgm:prSet presAssocID="{B0D8E8EB-E2D8-42E4-A716-F24CE5EF54F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233E90-6C19-4435-A35A-AB344A77D1D9}" type="pres">
      <dgm:prSet presAssocID="{D93A8E23-DCAE-4955-B45F-5E33109433E6}" presName="Name8" presStyleCnt="0"/>
      <dgm:spPr/>
    </dgm:pt>
    <dgm:pt modelId="{663CC602-C325-498F-AFA6-22B46565D0D2}" type="pres">
      <dgm:prSet presAssocID="{D93A8E23-DCAE-4955-B45F-5E33109433E6}" presName="level" presStyleLbl="node1" presStyleIdx="1" presStyleCnt="3" custScaleX="103125">
        <dgm:presLayoutVars>
          <dgm:chMax val="1"/>
          <dgm:bulletEnabled val="1"/>
        </dgm:presLayoutVars>
      </dgm:prSet>
      <dgm:spPr/>
    </dgm:pt>
    <dgm:pt modelId="{E52A4CE7-55E3-46EC-B581-7BD8A2CA1D7B}" type="pres">
      <dgm:prSet presAssocID="{D93A8E23-DCAE-4955-B45F-5E33109433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398883B-548C-4C0D-93A0-A8B66E9E934A}" type="pres">
      <dgm:prSet presAssocID="{90067FD8-6F15-4DA6-A947-EB69DF79F9D1}" presName="Name8" presStyleCnt="0"/>
      <dgm:spPr/>
    </dgm:pt>
    <dgm:pt modelId="{C66F3D74-3BAE-426F-90C2-6CC26C76226C}" type="pres">
      <dgm:prSet presAssocID="{90067FD8-6F15-4DA6-A947-EB69DF79F9D1}" presName="level" presStyleLbl="node1" presStyleIdx="2" presStyleCnt="3">
        <dgm:presLayoutVars>
          <dgm:chMax val="1"/>
          <dgm:bulletEnabled val="1"/>
        </dgm:presLayoutVars>
      </dgm:prSet>
      <dgm:spPr/>
    </dgm:pt>
    <dgm:pt modelId="{8E67E68B-E60F-4ADF-8D36-80F4F2389F7B}" type="pres">
      <dgm:prSet presAssocID="{90067FD8-6F15-4DA6-A947-EB69DF79F9D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F68D813-79AA-4204-A372-2A8C453E242F}" srcId="{7DE9FB8E-81F8-4A9A-AA80-211A551DA0C4}" destId="{B0D8E8EB-E2D8-42E4-A716-F24CE5EF54F4}" srcOrd="0" destOrd="0" parTransId="{227194D1-8D6C-49B6-834C-194EE7983FC6}" sibTransId="{A036B500-65DC-4D19-B8FC-F6C31E90A0BE}"/>
    <dgm:cxn modelId="{752F1320-D510-4FBA-9682-EF64AB6A094F}" type="presOf" srcId="{B0D8E8EB-E2D8-42E4-A716-F24CE5EF54F4}" destId="{A6C63A1B-1946-4AE9-850E-5D3955B5AE6A}" srcOrd="1" destOrd="0" presId="urn:microsoft.com/office/officeart/2005/8/layout/pyramid1"/>
    <dgm:cxn modelId="{ED5A8026-EE19-429A-A4BD-6746E0235B0F}" srcId="{7DE9FB8E-81F8-4A9A-AA80-211A551DA0C4}" destId="{90067FD8-6F15-4DA6-A947-EB69DF79F9D1}" srcOrd="2" destOrd="0" parTransId="{568B59BE-E35A-41FC-9CA8-3190454996F5}" sibTransId="{77D9C7A0-2543-4C9C-97B6-325489BECED7}"/>
    <dgm:cxn modelId="{8A6B2D2D-1D36-4AD1-AD5C-3E5601E26650}" type="presOf" srcId="{90067FD8-6F15-4DA6-A947-EB69DF79F9D1}" destId="{8E67E68B-E60F-4ADF-8D36-80F4F2389F7B}" srcOrd="1" destOrd="0" presId="urn:microsoft.com/office/officeart/2005/8/layout/pyramid1"/>
    <dgm:cxn modelId="{ED1A4935-E679-4C79-919C-B1D5F1952A87}" type="presOf" srcId="{D93A8E23-DCAE-4955-B45F-5E33109433E6}" destId="{663CC602-C325-498F-AFA6-22B46565D0D2}" srcOrd="0" destOrd="0" presId="urn:microsoft.com/office/officeart/2005/8/layout/pyramid1"/>
    <dgm:cxn modelId="{825AAF6A-9C4E-4505-B8C2-919706A375A8}" type="presOf" srcId="{7DE9FB8E-81F8-4A9A-AA80-211A551DA0C4}" destId="{8CE04518-37E4-40A8-916F-A2C46F8E3722}" srcOrd="0" destOrd="0" presId="urn:microsoft.com/office/officeart/2005/8/layout/pyramid1"/>
    <dgm:cxn modelId="{A1AE2F78-A897-4E4A-9388-E75C209C9D71}" type="presOf" srcId="{90067FD8-6F15-4DA6-A947-EB69DF79F9D1}" destId="{C66F3D74-3BAE-426F-90C2-6CC26C76226C}" srcOrd="0" destOrd="0" presId="urn:microsoft.com/office/officeart/2005/8/layout/pyramid1"/>
    <dgm:cxn modelId="{DA861C82-A411-4317-B442-BF456C0D50E7}" type="presOf" srcId="{B0D8E8EB-E2D8-42E4-A716-F24CE5EF54F4}" destId="{D61686B9-40E2-4AFC-A6A3-B4EC28B0C6D9}" srcOrd="0" destOrd="0" presId="urn:microsoft.com/office/officeart/2005/8/layout/pyramid1"/>
    <dgm:cxn modelId="{1438E8F3-942E-4742-9F0E-9A6DB9B5E1F6}" type="presOf" srcId="{D93A8E23-DCAE-4955-B45F-5E33109433E6}" destId="{E52A4CE7-55E3-46EC-B581-7BD8A2CA1D7B}" srcOrd="1" destOrd="0" presId="urn:microsoft.com/office/officeart/2005/8/layout/pyramid1"/>
    <dgm:cxn modelId="{D38BEEF9-87B7-4FEE-B672-B512988E9699}" srcId="{7DE9FB8E-81F8-4A9A-AA80-211A551DA0C4}" destId="{D93A8E23-DCAE-4955-B45F-5E33109433E6}" srcOrd="1" destOrd="0" parTransId="{DF102672-0703-4799-A3A4-E211170E7CAF}" sibTransId="{86534E45-976F-40CE-A57C-963893A8B6A6}"/>
    <dgm:cxn modelId="{7A274826-0B6B-4B21-B7D8-F680401150C5}" type="presParOf" srcId="{8CE04518-37E4-40A8-916F-A2C46F8E3722}" destId="{E23BBDE9-ED57-46A6-A62C-E8B0CF4CE886}" srcOrd="0" destOrd="0" presId="urn:microsoft.com/office/officeart/2005/8/layout/pyramid1"/>
    <dgm:cxn modelId="{E91CBB4D-832C-4FE5-B795-4C5D164AB8F2}" type="presParOf" srcId="{E23BBDE9-ED57-46A6-A62C-E8B0CF4CE886}" destId="{D61686B9-40E2-4AFC-A6A3-B4EC28B0C6D9}" srcOrd="0" destOrd="0" presId="urn:microsoft.com/office/officeart/2005/8/layout/pyramid1"/>
    <dgm:cxn modelId="{59F84498-AD21-42A5-B60F-BA9B91779250}" type="presParOf" srcId="{E23BBDE9-ED57-46A6-A62C-E8B0CF4CE886}" destId="{A6C63A1B-1946-4AE9-850E-5D3955B5AE6A}" srcOrd="1" destOrd="0" presId="urn:microsoft.com/office/officeart/2005/8/layout/pyramid1"/>
    <dgm:cxn modelId="{DE1EEBB2-848D-47C1-A9D9-16BFA2A36499}" type="presParOf" srcId="{8CE04518-37E4-40A8-916F-A2C46F8E3722}" destId="{2D233E90-6C19-4435-A35A-AB344A77D1D9}" srcOrd="1" destOrd="0" presId="urn:microsoft.com/office/officeart/2005/8/layout/pyramid1"/>
    <dgm:cxn modelId="{173F908B-0A12-427C-B8AD-16BD7D4C8A97}" type="presParOf" srcId="{2D233E90-6C19-4435-A35A-AB344A77D1D9}" destId="{663CC602-C325-498F-AFA6-22B46565D0D2}" srcOrd="0" destOrd="0" presId="urn:microsoft.com/office/officeart/2005/8/layout/pyramid1"/>
    <dgm:cxn modelId="{B6531520-2399-41B7-9185-3760E12856E3}" type="presParOf" srcId="{2D233E90-6C19-4435-A35A-AB344A77D1D9}" destId="{E52A4CE7-55E3-46EC-B581-7BD8A2CA1D7B}" srcOrd="1" destOrd="0" presId="urn:microsoft.com/office/officeart/2005/8/layout/pyramid1"/>
    <dgm:cxn modelId="{8ABDE080-C63C-49A6-BB49-333F2818D364}" type="presParOf" srcId="{8CE04518-37E4-40A8-916F-A2C46F8E3722}" destId="{E398883B-548C-4C0D-93A0-A8B66E9E934A}" srcOrd="2" destOrd="0" presId="urn:microsoft.com/office/officeart/2005/8/layout/pyramid1"/>
    <dgm:cxn modelId="{0C785CCA-5C28-4574-B8C4-05591C4CFB10}" type="presParOf" srcId="{E398883B-548C-4C0D-93A0-A8B66E9E934A}" destId="{C66F3D74-3BAE-426F-90C2-6CC26C76226C}" srcOrd="0" destOrd="0" presId="urn:microsoft.com/office/officeart/2005/8/layout/pyramid1"/>
    <dgm:cxn modelId="{26D4B008-040C-4EBF-810F-D3FF1DAEB141}" type="presParOf" srcId="{E398883B-548C-4C0D-93A0-A8B66E9E934A}" destId="{8E67E68B-E60F-4ADF-8D36-80F4F2389F7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686B9-40E2-4AFC-A6A3-B4EC28B0C6D9}">
      <dsp:nvSpPr>
        <dsp:cNvPr id="0" name=""/>
        <dsp:cNvSpPr/>
      </dsp:nvSpPr>
      <dsp:spPr>
        <a:xfrm>
          <a:off x="1656180" y="0"/>
          <a:ext cx="2664303" cy="1997476"/>
        </a:xfrm>
        <a:prstGeom prst="trapezoid">
          <a:avLst>
            <a:gd name="adj" fmla="val 63632"/>
          </a:avLst>
        </a:prstGeom>
        <a:gradFill rotWithShape="0">
          <a:gsLst>
            <a:gs pos="0">
              <a:srgbClr val="7030A0"/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Diseño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implementación  </a:t>
          </a:r>
        </a:p>
      </dsp:txBody>
      <dsp:txXfrm>
        <a:off x="1656180" y="0"/>
        <a:ext cx="2664303" cy="1997476"/>
      </dsp:txXfrm>
    </dsp:sp>
    <dsp:sp modelId="{663CC602-C325-498F-AFA6-22B46565D0D2}">
      <dsp:nvSpPr>
        <dsp:cNvPr id="0" name=""/>
        <dsp:cNvSpPr/>
      </dsp:nvSpPr>
      <dsp:spPr>
        <a:xfrm>
          <a:off x="792099" y="1997476"/>
          <a:ext cx="4392465" cy="1349409"/>
        </a:xfrm>
        <a:prstGeom prst="trapezoid">
          <a:avLst>
            <a:gd name="adj" fmla="val 63632"/>
          </a:avLst>
        </a:prstGeom>
        <a:gradFill rotWithShape="0">
          <a:gsLst>
            <a:gs pos="0">
              <a:srgbClr val="FFFF00"/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Ejecución </a:t>
          </a:r>
        </a:p>
      </dsp:txBody>
      <dsp:txXfrm>
        <a:off x="1560780" y="1997476"/>
        <a:ext cx="2855102" cy="1349409"/>
      </dsp:txXfrm>
    </dsp:sp>
    <dsp:sp modelId="{C66F3D74-3BAE-426F-90C2-6CC26C76226C}">
      <dsp:nvSpPr>
        <dsp:cNvPr id="0" name=""/>
        <dsp:cNvSpPr/>
      </dsp:nvSpPr>
      <dsp:spPr>
        <a:xfrm>
          <a:off x="0" y="3346886"/>
          <a:ext cx="5976664" cy="1349409"/>
        </a:xfrm>
        <a:prstGeom prst="trapezoid">
          <a:avLst>
            <a:gd name="adj" fmla="val 63632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Evaluación </a:t>
          </a:r>
        </a:p>
      </dsp:txBody>
      <dsp:txXfrm>
        <a:off x="1045916" y="3346886"/>
        <a:ext cx="3884831" cy="1349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E524-802E-432C-AC88-D0DD2A6EDEF8}" type="datetimeFigureOut">
              <a:rPr lang="es-ES" smtClean="0"/>
              <a:pPr/>
              <a:t>27/01/2022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A1E7-622B-4ACE-90A8-E5BFF3FC03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1E7-622B-4ACE-90A8-E5BFF3FC034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81A-B4F8-4D5A-8B2E-75D0E1B5B633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46B7-6DBF-4BD2-9268-239A945B9448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A75-ABE8-4649-B900-8EF1C22067F7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5D9F-353D-4957-ADD4-B53D08C78291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0535-A64C-41FA-B9A9-A56CB4C7D112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4E3C-1E72-4635-B660-8012CA3F3A9F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35A-BB72-402D-8D53-900DCDDBE8EC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A181-3DAB-4A26-A2FE-D392BCED6CFC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6D7-4580-46BA-A304-79ADC98CED1B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AEE-0061-4B5B-A513-C95E3B996210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A15A-6609-4488-9DFE-D7F012D29A6C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E1B0-7DD3-4D79-8339-025C33B238F3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hn/url?sa=i&amp;rct=j&amp;q=&amp;esrc=s&amp;frm=1&amp;source=images&amp;cd=&amp;cad=rja&amp;uact=8&amp;docid=1PrFAPL0GPf6-M&amp;tbnid=9CxOm0-n6Psc6M:&amp;ved=0CAUQjRw&amp;url=http://objetivos.org/la-autodisciplina-para-lograr-objetivos/&amp;ei=OCFcU9L6KeLf8AHpwYGQDQ&amp;psig=AFQjCNEtZ__TORsvYwv7HvQ3x005yNlEwQ&amp;ust=13986331189151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obreconceptos.com/wp-content/uploads/etapa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4.bp.blogspot.com/-fGKvSMVq4Zg/Tgrktkva1nI/AAAAAAAABUI/1LzZEzLchcY/s1600/coaching-ontologic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2.bp.blogspot.com/-fX1Ihslkh3c/UHhNQlLmBqI/AAAAAAAAAfc/JVtUNsEkL7g/s1600/37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n/url?sa=i&amp;rct=j&amp;q=&amp;esrc=s&amp;frm=1&amp;source=images&amp;cd=&amp;cad=rja&amp;uact=8&amp;docid=0FB6BOclEXhdCM&amp;tbnid=zENVcdPlomzpuM:&amp;ved=0CAUQjRw&amp;url=http://www.diarioresponsable.com/portada/destacados/14868-la-rse-imapa-brujula-o-radar.html&amp;ei=Wu1bU5uyAYfy8QHgu4HgCQ&amp;psig=AFQjCNHH-vmw2XYuIiPmUSC4M4C5kv-1ag&amp;ust=13986197742065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mages-blogger-opensocial.googleusercontent.com/gadgets/proxy?url=http://1.bp.blogspot.com/-UuwtbX-13mE/UMN0XQi_k5I/AAAAAAAAADc/296q6_VWN1w/s1600/image.jpg&amp;container=blogger&amp;gadget=a&amp;rewriteMime=image/*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CFDCF8-FB53-4FDA-95F5-FCAAE3A0DD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2456892"/>
            <a:ext cx="374441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836712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Calibri" pitchFamily="34" charset="0"/>
              </a:rPr>
              <a:t>EJECUCIÓN</a:t>
            </a:r>
          </a:p>
          <a:p>
            <a:endParaRPr lang="es-ES" sz="1600" b="1" dirty="0">
              <a:latin typeface="Calibri" pitchFamily="34" charset="0"/>
            </a:endParaRPr>
          </a:p>
          <a:p>
            <a:pPr algn="just"/>
            <a:r>
              <a:rPr lang="es-ES" sz="2800" dirty="0">
                <a:latin typeface="Calibri" pitchFamily="34" charset="0"/>
              </a:rPr>
              <a:t>Es el momento de puesta en marcha de las estrategias, siendo lo esencial el ejercicio del liderazgo. </a:t>
            </a:r>
          </a:p>
          <a:p>
            <a:pPr algn="just"/>
            <a:r>
              <a:rPr lang="es-ES" sz="2800" dirty="0">
                <a:latin typeface="Calibri" pitchFamily="34" charset="0"/>
              </a:rPr>
              <a:t>Es recomendable que el presupuesto que demande, la ejecución de las estrategias y actividades, sea aprobado.</a:t>
            </a:r>
          </a:p>
          <a:p>
            <a:endParaRPr lang="es-ES" sz="2800" dirty="0"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325" y="0"/>
            <a:ext cx="64091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Estratégico Institucional (Etapas)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23554" name="Picture 2" descr="http://nebula.wsimg.com/3ca158c06953d2afeb98cd663c9755c1?AccessKeyId=6489A3DE4B0142CF83DA&amp;disposition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07731" cy="325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836712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Calibri" pitchFamily="34" charset="0"/>
              </a:rPr>
              <a:t>EVALUACIÓN</a:t>
            </a:r>
          </a:p>
          <a:p>
            <a:pPr algn="just"/>
            <a:endParaRPr lang="es-ES" sz="1600" b="1" dirty="0">
              <a:latin typeface="Calibri" pitchFamily="34" charset="0"/>
            </a:endParaRPr>
          </a:p>
          <a:p>
            <a:pPr algn="just"/>
            <a:r>
              <a:rPr lang="es-ES" sz="2800" dirty="0">
                <a:latin typeface="Calibri" pitchFamily="34" charset="0"/>
              </a:rPr>
              <a:t>Esta etapa final de la Planificación Estratégica comprende la revisión de los factores internos y externos, medición del rendimiento y aplicación de acciones correctivas.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325" y="0"/>
            <a:ext cx="64091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Estratégico Institucional (Etapas)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24578" name="Picture 2" descr="http://infomontoya.isparm.edu.ar/img/news/evaluacion-institucional.jpg"/>
          <p:cNvPicPr>
            <a:picLocks noChangeAspect="1" noChangeArrowheads="1"/>
          </p:cNvPicPr>
          <p:nvPr/>
        </p:nvPicPr>
        <p:blipFill>
          <a:blip r:embed="rId2" cstate="print"/>
          <a:srcRect b="11419"/>
          <a:stretch>
            <a:fillRect/>
          </a:stretch>
        </p:blipFill>
        <p:spPr bwMode="auto">
          <a:xfrm>
            <a:off x="3923928" y="3068960"/>
            <a:ext cx="3399413" cy="225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325" y="0"/>
            <a:ext cx="64091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Estratégico Institucional (Etapas)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89C6714-BA4D-4BDB-9F06-F1E1C97007A9}"/>
              </a:ext>
            </a:extLst>
          </p:cNvPr>
          <p:cNvGrpSpPr/>
          <p:nvPr/>
        </p:nvGrpSpPr>
        <p:grpSpPr>
          <a:xfrm>
            <a:off x="323528" y="908720"/>
            <a:ext cx="8424936" cy="4696296"/>
            <a:chOff x="323528" y="908720"/>
            <a:chExt cx="8424936" cy="4696296"/>
          </a:xfrm>
        </p:grpSpPr>
        <p:graphicFrame>
          <p:nvGraphicFramePr>
            <p:cNvPr id="9" name="8 Diagrama"/>
            <p:cNvGraphicFramePr/>
            <p:nvPr>
              <p:extLst>
                <p:ext uri="{D42A27DB-BD31-4B8C-83A1-F6EECF244321}">
                  <p14:modId xmlns:p14="http://schemas.microsoft.com/office/powerpoint/2010/main" val="1748106297"/>
                </p:ext>
              </p:extLst>
            </p:nvPr>
          </p:nvGraphicFramePr>
          <p:xfrm>
            <a:off x="1619672" y="908720"/>
            <a:ext cx="5976664" cy="46962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9 Flecha abajo"/>
            <p:cNvSpPr/>
            <p:nvPr/>
          </p:nvSpPr>
          <p:spPr>
            <a:xfrm>
              <a:off x="323528" y="1196752"/>
              <a:ext cx="1296144" cy="43204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Flecha abajo"/>
            <p:cNvSpPr/>
            <p:nvPr/>
          </p:nvSpPr>
          <p:spPr>
            <a:xfrm rot="10800000">
              <a:off x="7452320" y="1052736"/>
              <a:ext cx="1296144" cy="43204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 rot="16200000">
              <a:off x="-844570" y="3084930"/>
              <a:ext cx="360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/>
                <a:t>Diseño y Ejecución 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 rot="16200000">
              <a:off x="6356230" y="3516978"/>
              <a:ext cx="360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/>
                <a:t>Evaluación  </a:t>
              </a:r>
            </a:p>
          </p:txBody>
        </p:sp>
      </p:grpSp>
      <p:pic>
        <p:nvPicPr>
          <p:cNvPr id="16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7" cstate="print"/>
          <a:srcRect t="25177" r="58829" b="32979"/>
          <a:stretch>
            <a:fillRect/>
          </a:stretch>
        </p:blipFill>
        <p:spPr bwMode="auto">
          <a:xfrm>
            <a:off x="730497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F992BAD-2642-41F3-B7F1-A8705A3CEB3F}"/>
              </a:ext>
            </a:extLst>
          </p:cNvPr>
          <p:cNvGrpSpPr/>
          <p:nvPr/>
        </p:nvGrpSpPr>
        <p:grpSpPr>
          <a:xfrm>
            <a:off x="251520" y="260648"/>
            <a:ext cx="8676456" cy="6480720"/>
            <a:chOff x="251520" y="260648"/>
            <a:chExt cx="8676456" cy="648072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792088" cy="403244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1691680" y="1556792"/>
              <a:ext cx="1656184" cy="72008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PEI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691680" y="2996952"/>
              <a:ext cx="1656184" cy="720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POA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627784" y="4725144"/>
              <a:ext cx="1656184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Procesos / riesgos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55576" y="4725144"/>
              <a:ext cx="1656184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PAAC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203848" y="2564904"/>
              <a:ext cx="504056" cy="2160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* *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788024" y="126876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Britannic Bold" pitchFamily="34" charset="0"/>
                </a:rPr>
                <a:t>Mecanismos de evaluación 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004048" y="4869160"/>
              <a:ext cx="3384376" cy="7200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Plan de Implementación 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71600" y="260648"/>
              <a:ext cx="69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>
                  <a:latin typeface="Copperplate Gothic Bold" pitchFamily="34" charset="0"/>
                </a:rPr>
                <a:t>Modelo de Gestión </a:t>
              </a:r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>
              <a:off x="2483768" y="2420888"/>
              <a:ext cx="0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>
              <a:off x="2555776" y="3861048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1547664" y="4293096"/>
              <a:ext cx="20162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3563888" y="4293096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1547664" y="4293096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555776" y="2636912"/>
              <a:ext cx="64807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Elipse"/>
            <p:cNvSpPr/>
            <p:nvPr/>
          </p:nvSpPr>
          <p:spPr>
            <a:xfrm>
              <a:off x="4716016" y="1844824"/>
              <a:ext cx="1944216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Indicadores</a:t>
              </a:r>
            </a:p>
          </p:txBody>
        </p:sp>
        <p:sp>
          <p:nvSpPr>
            <p:cNvPr id="37" name="36 Elipse"/>
            <p:cNvSpPr/>
            <p:nvPr/>
          </p:nvSpPr>
          <p:spPr>
            <a:xfrm>
              <a:off x="6732240" y="1844824"/>
              <a:ext cx="1872208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Tablero de control</a:t>
              </a:r>
            </a:p>
          </p:txBody>
        </p:sp>
        <p:sp>
          <p:nvSpPr>
            <p:cNvPr id="38" name="37 Hexágono"/>
            <p:cNvSpPr/>
            <p:nvPr/>
          </p:nvSpPr>
          <p:spPr>
            <a:xfrm>
              <a:off x="4932040" y="3501008"/>
              <a:ext cx="1728192" cy="864096"/>
            </a:xfrm>
            <a:prstGeom prst="hexag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TAECII</a:t>
              </a:r>
            </a:p>
          </p:txBody>
        </p:sp>
        <p:sp>
          <p:nvSpPr>
            <p:cNvPr id="39" name="38 Hexágono"/>
            <p:cNvSpPr/>
            <p:nvPr/>
          </p:nvSpPr>
          <p:spPr>
            <a:xfrm>
              <a:off x="6804248" y="3501008"/>
              <a:ext cx="1728192" cy="864096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Evaluación separada UAI</a:t>
              </a:r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7668344" y="436510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>
              <a:off x="5796136" y="436510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45 Flecha curvada hacia la derecha"/>
            <p:cNvSpPr/>
            <p:nvPr/>
          </p:nvSpPr>
          <p:spPr>
            <a:xfrm>
              <a:off x="251520" y="476672"/>
              <a:ext cx="1152128" cy="5949280"/>
            </a:xfrm>
            <a:prstGeom prst="curv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7" name="46 Flecha curvada hacia la izquierda"/>
            <p:cNvSpPr/>
            <p:nvPr/>
          </p:nvSpPr>
          <p:spPr>
            <a:xfrm>
              <a:off x="7740352" y="476672"/>
              <a:ext cx="1187624" cy="5976664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51520" y="6525344"/>
              <a:ext cx="8640960" cy="2160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* * Políticas, pautas, manuales de puestos y salarios, manuales de funciones, reglamento, (CC sindicato) 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325" y="0"/>
            <a:ext cx="90556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anual de adquisiciones y contrataciones (PAAC)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836712"/>
            <a:ext cx="849694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800" b="1" dirty="0">
                <a:latin typeface="Calibri" pitchFamily="34" charset="0"/>
              </a:rPr>
              <a:t>Definición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atin typeface="Calibri" pitchFamily="34" charset="0"/>
              </a:rPr>
              <a:t>Es una Herramienta administrativa en la que constan de manera detallada, planificada y ordenada los procesos de adquisición  que desarrollará una institución en un periodo de un año, que permite formular estrategias para un mejor funcionamiento de los procesos de selección y contratación de bienes y servicios.</a:t>
            </a:r>
          </a:p>
        </p:txBody>
      </p:sp>
      <p:pic>
        <p:nvPicPr>
          <p:cNvPr id="2055" name="Picture 7" descr="http://4.bp.blogspot.com/-Hfan6gIaRT0/TcAfZnADbWI/AAAAAAAABb8/3-BWo5R00mM/s400/pe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2160240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611560" y="4293096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/>
              <a:t>Ley de Contratación del Estado art. 5, 25, 60 #2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/>
              <a:t> Reglamento 37, 88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/>
              <a:t>Ley de Contratación del Estado 10, 9</a:t>
            </a:r>
          </a:p>
        </p:txBody>
      </p:sp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836712"/>
            <a:ext cx="59046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800" b="1" dirty="0">
                <a:latin typeface="Calibri" pitchFamily="34" charset="0"/>
              </a:rPr>
              <a:t>Objetivos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6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800" dirty="0">
                <a:latin typeface="Calibri" pitchFamily="34" charset="0"/>
              </a:rPr>
              <a:t>Pronosticar la demanda de los bienes y servicios requeridos por la empresa, para periodos anuales.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s-ES" sz="28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800" dirty="0">
                <a:latin typeface="Calibri" pitchFamily="34" charset="0"/>
              </a:rPr>
              <a:t>Justificar el presupuesto requerido por la empresa para su operación.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s-ES" sz="28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800" dirty="0">
                <a:latin typeface="Calibri" pitchFamily="34" charset="0"/>
              </a:rPr>
              <a:t>Herramienta referente para la evaluación de la ejecución presupuestaria.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325" y="0"/>
            <a:ext cx="90556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anual de adquisiciones y contrataciones (PAAC)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31747" name="Picture 3" descr="http://objetivos.org/wp-content/uploads/2013/11/La-autodisciplin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654" y="1700808"/>
            <a:ext cx="3120346" cy="3600400"/>
          </a:xfrm>
          <a:prstGeom prst="rect">
            <a:avLst/>
          </a:prstGeom>
          <a:noFill/>
        </p:spPr>
      </p:pic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4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325" y="0"/>
            <a:ext cx="90556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anual de adquisiciones y contrataciones (PAAC)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692696"/>
            <a:ext cx="849694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800" b="1" dirty="0">
                <a:latin typeface="Calibri" pitchFamily="34" charset="0"/>
              </a:rPr>
              <a:t>Ventajas y Beneficios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alibri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800" dirty="0">
                <a:latin typeface="Calibri" pitchFamily="34" charset="0"/>
              </a:rPr>
              <a:t>Permite consolidar  las necesidades de la institución, a partir de los requerimientos de las unidades, en busca de obtener mejores condiciones de mercado.</a:t>
            </a:r>
            <a:endParaRPr lang="es-ES" sz="2800" dirty="0">
              <a:latin typeface="Calibri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800" dirty="0">
                <a:latin typeface="Calibri" pitchFamily="34" charset="0"/>
              </a:rPr>
              <a:t>Identificar elementos clave para diseñar herramientas y estrategias de Contratación.</a:t>
            </a:r>
            <a:endParaRPr lang="es-ES" sz="2800" dirty="0">
              <a:latin typeface="Calibri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800" dirty="0">
                <a:latin typeface="Calibri" pitchFamily="34" charset="0"/>
              </a:rPr>
              <a:t>Prevenir infracciones a las leyes.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800" dirty="0">
                <a:latin typeface="Calibri" pitchFamily="34" charset="0"/>
              </a:rPr>
              <a:t>Estructuración de la información para el registro contable.</a:t>
            </a:r>
          </a:p>
        </p:txBody>
      </p:sp>
      <p:pic>
        <p:nvPicPr>
          <p:cNvPr id="33797" name="Picture 5" descr="http://d26lpennugtm8s.cloudfront.net/stores/018/192/rte/VENTAJAS%20Y%20BENEFICIOS1.png"/>
          <p:cNvPicPr>
            <a:picLocks noChangeAspect="1" noChangeArrowheads="1"/>
          </p:cNvPicPr>
          <p:nvPr/>
        </p:nvPicPr>
        <p:blipFill>
          <a:blip r:embed="rId2" cstate="print"/>
          <a:srcRect l="3780" t="1680" r="5501" b="27761"/>
          <a:stretch>
            <a:fillRect/>
          </a:stretch>
        </p:blipFill>
        <p:spPr bwMode="auto">
          <a:xfrm>
            <a:off x="2915816" y="4437112"/>
            <a:ext cx="2972902" cy="1734193"/>
          </a:xfrm>
          <a:prstGeom prst="roundRect">
            <a:avLst>
              <a:gd name="adj" fmla="val 324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325" y="0"/>
            <a:ext cx="90556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anual de adquisiciones y contrataciones (PAAC)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816387"/>
            <a:ext cx="85324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600" b="1" dirty="0">
                <a:latin typeface="Calibri" pitchFamily="34" charset="0"/>
              </a:rPr>
              <a:t>Etapas del PAAC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6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600" dirty="0">
                <a:latin typeface="Calibri" pitchFamily="34" charset="0"/>
              </a:rPr>
              <a:t>Reunión Preliminar (Lineamientos, políticas, plazos de entrega).</a:t>
            </a:r>
            <a:endParaRPr lang="es-ES" sz="26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600" dirty="0">
                <a:latin typeface="Calibri" pitchFamily="34" charset="0"/>
              </a:rPr>
              <a:t>Elaboración de requerimientos por unidad formato paac.</a:t>
            </a:r>
            <a:endParaRPr lang="es-ES" sz="26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600" dirty="0">
                <a:latin typeface="Calibri" pitchFamily="34" charset="0"/>
              </a:rPr>
              <a:t>Discusión y pre-aprobación.</a:t>
            </a:r>
            <a:endParaRPr lang="es-ES" sz="26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600" dirty="0">
                <a:latin typeface="Calibri" pitchFamily="34" charset="0"/>
              </a:rPr>
              <a:t>CONSOLIDACION de Necesidades.</a:t>
            </a:r>
            <a:endParaRPr lang="es-ES" sz="26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600" dirty="0">
                <a:latin typeface="Calibri" pitchFamily="34" charset="0"/>
              </a:rPr>
              <a:t>Planificación estratégica de los procesos de adquisición  </a:t>
            </a:r>
            <a:endParaRPr lang="es-ES" sz="26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600" dirty="0">
                <a:latin typeface="Calibri" pitchFamily="34" charset="0"/>
              </a:rPr>
              <a:t>Aprobación Máxima Autoridad Ejecutiva.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2600" dirty="0">
                <a:latin typeface="Calibri" pitchFamily="34" charset="0"/>
              </a:rPr>
              <a:t>Socialización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600" dirty="0">
                <a:latin typeface="Calibri" pitchFamily="34" charset="0"/>
              </a:rPr>
              <a:t>Ejecución</a:t>
            </a:r>
            <a:endParaRPr lang="es-ES" sz="2600" dirty="0">
              <a:latin typeface="Calibri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MX" sz="2600" dirty="0">
                <a:latin typeface="Calibri" pitchFamily="34" charset="0"/>
              </a:rPr>
              <a:t>Revisión</a:t>
            </a:r>
          </a:p>
        </p:txBody>
      </p:sp>
      <p:pic>
        <p:nvPicPr>
          <p:cNvPr id="32771" name="Picture 3" descr="etap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175" r="12589"/>
          <a:stretch>
            <a:fillRect/>
          </a:stretch>
        </p:blipFill>
        <p:spPr bwMode="auto">
          <a:xfrm>
            <a:off x="7164288" y="4437112"/>
            <a:ext cx="1668453" cy="2135785"/>
          </a:xfrm>
          <a:prstGeom prst="roundRect">
            <a:avLst>
              <a:gd name="adj" fmla="val 302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508B247-C19E-4B8F-B30A-49A8D7C58A34}"/>
              </a:ext>
            </a:extLst>
          </p:cNvPr>
          <p:cNvGrpSpPr/>
          <p:nvPr/>
        </p:nvGrpSpPr>
        <p:grpSpPr>
          <a:xfrm>
            <a:off x="251520" y="260648"/>
            <a:ext cx="8676456" cy="6480720"/>
            <a:chOff x="251520" y="260648"/>
            <a:chExt cx="8676456" cy="648072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792088" cy="403244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1691680" y="1556792"/>
              <a:ext cx="1656184" cy="72008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PEI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691680" y="2996952"/>
              <a:ext cx="1656184" cy="720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POA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627784" y="4725144"/>
              <a:ext cx="1656184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Procesos / riesgos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55576" y="4725144"/>
              <a:ext cx="1656184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PAAC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203848" y="2564904"/>
              <a:ext cx="504056" cy="2160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* *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788024" y="126876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Britannic Bold" pitchFamily="34" charset="0"/>
                </a:rPr>
                <a:t>Mecanismos de evaluación 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004048" y="4869160"/>
              <a:ext cx="3384376" cy="7200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Plan de Implementación 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71600" y="260648"/>
              <a:ext cx="69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>
                  <a:latin typeface="Copperplate Gothic Bold" pitchFamily="34" charset="0"/>
                </a:rPr>
                <a:t>Modelo de Gestión </a:t>
              </a:r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>
              <a:off x="2483768" y="2420888"/>
              <a:ext cx="0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>
              <a:off x="2555776" y="3861048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1547664" y="4293096"/>
              <a:ext cx="20162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3563888" y="4293096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1547664" y="4293096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555776" y="2636912"/>
              <a:ext cx="64807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Elipse"/>
            <p:cNvSpPr/>
            <p:nvPr/>
          </p:nvSpPr>
          <p:spPr>
            <a:xfrm>
              <a:off x="4716016" y="1844824"/>
              <a:ext cx="1944216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Indicadores</a:t>
              </a:r>
            </a:p>
          </p:txBody>
        </p:sp>
        <p:sp>
          <p:nvSpPr>
            <p:cNvPr id="37" name="36 Elipse"/>
            <p:cNvSpPr/>
            <p:nvPr/>
          </p:nvSpPr>
          <p:spPr>
            <a:xfrm>
              <a:off x="6732240" y="1844824"/>
              <a:ext cx="1872208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Tablero de control</a:t>
              </a:r>
            </a:p>
          </p:txBody>
        </p:sp>
        <p:sp>
          <p:nvSpPr>
            <p:cNvPr id="38" name="37 Hexágono"/>
            <p:cNvSpPr/>
            <p:nvPr/>
          </p:nvSpPr>
          <p:spPr>
            <a:xfrm>
              <a:off x="4932040" y="3501008"/>
              <a:ext cx="1728192" cy="864096"/>
            </a:xfrm>
            <a:prstGeom prst="hexag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TAECII</a:t>
              </a:r>
            </a:p>
          </p:txBody>
        </p:sp>
        <p:sp>
          <p:nvSpPr>
            <p:cNvPr id="39" name="38 Hexágono"/>
            <p:cNvSpPr/>
            <p:nvPr/>
          </p:nvSpPr>
          <p:spPr>
            <a:xfrm>
              <a:off x="6804248" y="3501008"/>
              <a:ext cx="1728192" cy="864096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Evaluación Separada UAI</a:t>
              </a:r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7668344" y="436510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>
              <a:off x="5796136" y="436510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45 Flecha curvada hacia la derecha"/>
            <p:cNvSpPr/>
            <p:nvPr/>
          </p:nvSpPr>
          <p:spPr>
            <a:xfrm>
              <a:off x="251520" y="476672"/>
              <a:ext cx="1152128" cy="5949280"/>
            </a:xfrm>
            <a:prstGeom prst="curv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7" name="46 Flecha curvada hacia la izquierda"/>
            <p:cNvSpPr/>
            <p:nvPr/>
          </p:nvSpPr>
          <p:spPr>
            <a:xfrm>
              <a:off x="7740352" y="476672"/>
              <a:ext cx="1187624" cy="5976664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51520" y="6525344"/>
              <a:ext cx="8640960" cy="2160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* * Políticas, pautas, manuales de puestos y salarios, manuales de funciones, reglamento, (CC sindicato) 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325" y="0"/>
            <a:ext cx="6793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Proceso / Riesgos (identificar objetivos)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90872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Calibri" pitchFamily="34" charset="0"/>
              </a:rPr>
              <a:t>Objetivos estratégicos</a:t>
            </a:r>
          </a:p>
          <a:p>
            <a:pPr algn="just"/>
            <a:endParaRPr lang="es-ES" sz="2400" dirty="0">
              <a:latin typeface="Calibri" pitchFamily="34" charset="0"/>
            </a:endParaRPr>
          </a:p>
          <a:p>
            <a:pPr algn="just"/>
            <a:r>
              <a:rPr lang="es-ES" sz="2800" dirty="0">
                <a:latin typeface="Calibri" pitchFamily="34" charset="0"/>
              </a:rPr>
              <a:t>Los objetivos estratégicos considerados esenciales para alcanzar el éxito futuro de una organización, deben ser posibles de alcanzar; prácticos, realistas y comunicados con claridad.</a:t>
            </a:r>
          </a:p>
        </p:txBody>
      </p:sp>
      <p:pic>
        <p:nvPicPr>
          <p:cNvPr id="3075" name="Picture 3" descr="pnl y coach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3744416" cy="226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4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2" cstate="print"/>
          <a:srcRect t="25177" r="58829" b="32979"/>
          <a:stretch>
            <a:fillRect/>
          </a:stretch>
        </p:blipFill>
        <p:spPr bwMode="auto">
          <a:xfrm>
            <a:off x="7092280" y="5472608"/>
            <a:ext cx="1839030" cy="1268760"/>
          </a:xfrm>
          <a:prstGeom prst="rect">
            <a:avLst/>
          </a:prstGeom>
          <a:noFill/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1439652" y="2132856"/>
            <a:ext cx="6264696" cy="2592288"/>
          </a:xfrm>
          <a:prstGeom prst="roundRect">
            <a:avLst>
              <a:gd name="adj" fmla="val 214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b="1" dirty="0">
                <a:solidFill>
                  <a:srgbClr val="7C6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Modelo de Gestión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b="1" dirty="0">
                <a:solidFill>
                  <a:srgbClr val="7C6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Institucional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E1D8A-9C06-4931-9EE3-2581FF6271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7" y="0"/>
            <a:ext cx="190821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83671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s-ES" sz="2600" b="1" dirty="0">
                <a:latin typeface="Calibri" pitchFamily="34" charset="0"/>
              </a:rPr>
              <a:t>Características Objetivos estratégicos: </a:t>
            </a:r>
          </a:p>
          <a:p>
            <a:pPr marL="514350" indent="-514350"/>
            <a:endParaRPr lang="es-ES" sz="26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Alcanzables.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Comprensibles.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Deben ser cuantificados o expresados en cifras.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Están ubicados en un horizonte temporal.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Deben derivarse de las estrategias de la institución.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No deben ser abstractos.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Deben tener la capacidad de transformarse en tareas específicas.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Deben posibilitar la concentración de recursos y esfuerzo.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latin typeface="Calibri" pitchFamily="34" charset="0"/>
              </a:rPr>
              <a:t>Deben ser múltiples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325" y="0"/>
            <a:ext cx="6793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Proceso / Riesgos (identificar objetivos)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9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2" cstate="print"/>
          <a:srcRect t="25177" r="58829" b="32979"/>
          <a:stretch>
            <a:fillRect/>
          </a:stretch>
        </p:blipFill>
        <p:spPr bwMode="auto">
          <a:xfrm>
            <a:off x="7092280" y="5517232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325" y="0"/>
            <a:ext cx="6793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Proceso / Riesgos (identificar objetivos)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7420" y="3563724"/>
            <a:ext cx="2088232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u="none" dirty="0">
                <a:solidFill>
                  <a:schemeClr val="bg1"/>
                </a:solidFill>
              </a:rPr>
              <a:t>Elementos de los objetivos operativos</a:t>
            </a:r>
          </a:p>
        </p:txBody>
      </p:sp>
      <p:grpSp>
        <p:nvGrpSpPr>
          <p:cNvPr id="3" name="6 Grupo"/>
          <p:cNvGrpSpPr>
            <a:grpSpLocks/>
          </p:cNvGrpSpPr>
          <p:nvPr/>
        </p:nvGrpSpPr>
        <p:grpSpPr bwMode="auto">
          <a:xfrm>
            <a:off x="3042894" y="3079105"/>
            <a:ext cx="5016065" cy="1020945"/>
            <a:chOff x="2133324" y="1569566"/>
            <a:chExt cx="5321077" cy="1069087"/>
          </a:xfrm>
        </p:grpSpPr>
        <p:cxnSp>
          <p:nvCxnSpPr>
            <p:cNvPr id="9" name="8 Conector recto de flecha"/>
            <p:cNvCxnSpPr>
              <a:endCxn id="10" idx="1"/>
            </p:cNvCxnSpPr>
            <p:nvPr/>
          </p:nvCxnSpPr>
          <p:spPr>
            <a:xfrm flipV="1">
              <a:off x="2133324" y="1801149"/>
              <a:ext cx="925473" cy="8375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3058797" y="1569566"/>
              <a:ext cx="4395604" cy="4615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HN" sz="2400" u="none" dirty="0">
                  <a:solidFill>
                    <a:schemeClr val="accent1">
                      <a:lumMod val="50000"/>
                    </a:schemeClr>
                  </a:solidFill>
                </a:rPr>
                <a:t>Eficacia, eficiencia y economía</a:t>
              </a:r>
              <a:endParaRPr lang="es-ES_tradnl" sz="2400" u="non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9 Grupo"/>
          <p:cNvGrpSpPr>
            <a:grpSpLocks/>
          </p:cNvGrpSpPr>
          <p:nvPr/>
        </p:nvGrpSpPr>
        <p:grpSpPr bwMode="auto">
          <a:xfrm>
            <a:off x="3113536" y="3933056"/>
            <a:ext cx="4993619" cy="439279"/>
            <a:chOff x="2119611" y="2433662"/>
            <a:chExt cx="5296695" cy="461665"/>
          </a:xfrm>
        </p:grpSpPr>
        <p:cxnSp>
          <p:nvCxnSpPr>
            <p:cNvPr id="12" name="11 Conector recto de flecha"/>
            <p:cNvCxnSpPr/>
            <p:nvPr/>
          </p:nvCxnSpPr>
          <p:spPr>
            <a:xfrm>
              <a:off x="2119611" y="2678822"/>
              <a:ext cx="8968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3016415" y="2433662"/>
              <a:ext cx="439989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HN" sz="2400" u="none" dirty="0">
                  <a:solidFill>
                    <a:schemeClr val="accent1">
                      <a:lumMod val="50000"/>
                    </a:schemeClr>
                  </a:solidFill>
                </a:rPr>
                <a:t>Confiabilidad de la información</a:t>
              </a:r>
              <a:endParaRPr lang="es-ES_tradnl" sz="2400" u="non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12 Grupo"/>
          <p:cNvGrpSpPr>
            <a:grpSpLocks/>
          </p:cNvGrpSpPr>
          <p:nvPr/>
        </p:nvGrpSpPr>
        <p:grpSpPr bwMode="auto">
          <a:xfrm>
            <a:off x="3059832" y="4149080"/>
            <a:ext cx="5294403" cy="1096683"/>
            <a:chOff x="2133324" y="2638653"/>
            <a:chExt cx="5617452" cy="1150387"/>
          </a:xfrm>
        </p:grpSpPr>
        <p:cxnSp>
          <p:nvCxnSpPr>
            <p:cNvPr id="15" name="14 Conector recto de flecha"/>
            <p:cNvCxnSpPr>
              <a:endCxn id="16" idx="1"/>
            </p:cNvCxnSpPr>
            <p:nvPr/>
          </p:nvCxnSpPr>
          <p:spPr>
            <a:xfrm>
              <a:off x="2133324" y="2638653"/>
              <a:ext cx="963762" cy="9199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3097086" y="3326660"/>
              <a:ext cx="4653690" cy="4623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HN" sz="2400" u="none" dirty="0">
                  <a:solidFill>
                    <a:schemeClr val="accent1">
                      <a:lumMod val="50000"/>
                    </a:schemeClr>
                  </a:solidFill>
                </a:rPr>
                <a:t>Cumplimiento de leyes y normas</a:t>
              </a:r>
              <a:endParaRPr lang="es-ES_tradnl" sz="2400" u="non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251520" y="764704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Calibri" pitchFamily="34" charset="0"/>
              </a:rPr>
              <a:t>Objetivos Operativos</a:t>
            </a:r>
          </a:p>
          <a:p>
            <a:pPr algn="just"/>
            <a:endParaRPr lang="es-ES" sz="2800" b="1" dirty="0">
              <a:latin typeface="Calibri" pitchFamily="34" charset="0"/>
            </a:endParaRPr>
          </a:p>
          <a:p>
            <a:pPr algn="just"/>
            <a:r>
              <a:rPr lang="es-ES" sz="2800" dirty="0">
                <a:latin typeface="Calibri" pitchFamily="34" charset="0"/>
              </a:rPr>
              <a:t>Los objetivos operativos son metas a corto plazo para ser considerados utilizables en el tiempo todos los días y en la asignación de activos.</a:t>
            </a:r>
          </a:p>
          <a:p>
            <a:pPr algn="just"/>
            <a:endParaRPr lang="es-ES" sz="1400" dirty="0">
              <a:latin typeface="Calibri" pitchFamily="34" charset="0"/>
            </a:endParaRPr>
          </a:p>
        </p:txBody>
      </p:sp>
      <p:pic>
        <p:nvPicPr>
          <p:cNvPr id="20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2" cstate="print"/>
          <a:srcRect t="25177" r="58829" b="32979"/>
          <a:stretch>
            <a:fillRect/>
          </a:stretch>
        </p:blipFill>
        <p:spPr bwMode="auto">
          <a:xfrm>
            <a:off x="7125458" y="5517232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alibri" pitchFamily="34" charset="0"/>
              </a:rPr>
              <a:t>Objetivos estratégicos – Objetivos operativos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325" y="0"/>
            <a:ext cx="6793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Proceso / Riesgos (identificar objetivos)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39552" y="1628800"/>
          <a:ext cx="8352928" cy="4142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15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Objetivos Estratégicos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Objetivos  Operativos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119">
                <a:tc>
                  <a:txBody>
                    <a:bodyPr/>
                    <a:lstStyle/>
                    <a:p>
                      <a:r>
                        <a:rPr lang="es-ES" sz="2400" dirty="0"/>
                        <a:t>Metas organizacionales a largo plazo.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Puntos de referencia de los proyectos diarios, semanales o mensuales (corto plazo).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119">
                <a:tc>
                  <a:txBody>
                    <a:bodyPr/>
                    <a:lstStyle/>
                    <a:p>
                      <a:r>
                        <a:rPr lang="es-ES" sz="2400" dirty="0"/>
                        <a:t>Se desarrollan normalmente como parte de un plan de dos a cuatro años.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Para desarrollar un objetivo estratégico más amplio en tareas realizables.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028">
                <a:tc>
                  <a:txBody>
                    <a:bodyPr/>
                    <a:lstStyle/>
                    <a:p>
                      <a:r>
                        <a:rPr lang="es-ES" sz="2400" dirty="0"/>
                        <a:t>Deben</a:t>
                      </a:r>
                      <a:r>
                        <a:rPr lang="es-ES" sz="2400" baseline="0" dirty="0"/>
                        <a:t> </a:t>
                      </a:r>
                      <a:r>
                        <a:rPr lang="es-ES" sz="2400" dirty="0"/>
                        <a:t>ser medibles y específicos.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Deben</a:t>
                      </a:r>
                      <a:r>
                        <a:rPr lang="es-ES" sz="2400" baseline="0" dirty="0"/>
                        <a:t> </a:t>
                      </a:r>
                      <a:r>
                        <a:rPr lang="es-ES" sz="2400" dirty="0"/>
                        <a:t>ser medibles y específicos, aunque su enfoque es más estrecho.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325" y="0"/>
            <a:ext cx="6793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Proceso / Riesgos (identificar objetivos)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767601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b="1" dirty="0">
                <a:latin typeface="Calibri" pitchFamily="34" charset="0"/>
              </a:rPr>
              <a:t>Relación entre la estrategia y las operaciones</a:t>
            </a:r>
          </a:p>
          <a:p>
            <a:pPr algn="just"/>
            <a:endParaRPr lang="es-ES" sz="2400" dirty="0">
              <a:latin typeface="Calibri" pitchFamily="34" charset="0"/>
            </a:endParaRPr>
          </a:p>
          <a:p>
            <a:pPr algn="just"/>
            <a:r>
              <a:rPr lang="es-ES" sz="2600" dirty="0">
                <a:latin typeface="Calibri" pitchFamily="34" charset="0"/>
              </a:rPr>
              <a:t>Los objetivos estratégicos y operativos son sustancialmente diferentes, es importante reconocer que están estrechamente relacionados. Una organización es poco probable que logre un objetivo estratégico si falla en traducirlo efectivamente en objetivos operativos viables. </a:t>
            </a:r>
          </a:p>
          <a:p>
            <a:pPr algn="just"/>
            <a:endParaRPr lang="es-ES" sz="2600" dirty="0">
              <a:latin typeface="Calibri" pitchFamily="34" charset="0"/>
            </a:endParaRPr>
          </a:p>
          <a:p>
            <a:pPr algn="just"/>
            <a:r>
              <a:rPr lang="es-ES" sz="2600" dirty="0">
                <a:latin typeface="Calibri" pitchFamily="34" charset="0"/>
              </a:rPr>
              <a:t>Al mismo tiempo, los objetivos operacionales no tendrán cohesión entre sí y con la misión general de la organización si no están diseñados para afectar el logro de los objetivos estratégicos. </a:t>
            </a:r>
          </a:p>
        </p:txBody>
      </p:sp>
      <p:pic>
        <p:nvPicPr>
          <p:cNvPr id="9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2" cstate="print"/>
          <a:srcRect t="25177" r="58829" b="32979"/>
          <a:stretch>
            <a:fillRect/>
          </a:stretch>
        </p:blipFill>
        <p:spPr bwMode="auto">
          <a:xfrm>
            <a:off x="7125458" y="5517232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83671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Calibri" pitchFamily="34" charset="0"/>
              </a:rPr>
              <a:t>Los objetivos estratégicos sólo son útiles cuando se traducen en objetivos operacionales y los objetivos operativos sólo son eficaces cuando están diseñados para servir a un objetivo estratégico.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325" y="0"/>
            <a:ext cx="6793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Proceso / Riesgos (identificar objetivos)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50178" name="Picture 2" descr="C:\Users\soporte\Pictures\success-istock_000005289966small1.jpg"/>
          <p:cNvPicPr>
            <a:picLocks noChangeAspect="1" noChangeArrowheads="1"/>
          </p:cNvPicPr>
          <p:nvPr/>
        </p:nvPicPr>
        <p:blipFill>
          <a:blip r:embed="rId2" cstate="print"/>
          <a:srcRect l="3241" t="2778"/>
          <a:stretch>
            <a:fillRect/>
          </a:stretch>
        </p:blipFill>
        <p:spPr bwMode="auto">
          <a:xfrm>
            <a:off x="1958104" y="2996952"/>
            <a:ext cx="429910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125458" y="5517232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325" y="0"/>
            <a:ext cx="76514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Proceso / Riesgos (Matriz micro evaluación)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5FC5F6-E848-42E3-BE0E-C80DBC563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14972" r="10156" b="13573"/>
          <a:stretch/>
        </p:blipFill>
        <p:spPr>
          <a:xfrm>
            <a:off x="60325" y="1268760"/>
            <a:ext cx="8904163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7801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415D8E3-E991-4650-869E-A1D4CB9A2A7E}"/>
              </a:ext>
            </a:extLst>
          </p:cNvPr>
          <p:cNvGrpSpPr/>
          <p:nvPr/>
        </p:nvGrpSpPr>
        <p:grpSpPr>
          <a:xfrm>
            <a:off x="251520" y="260648"/>
            <a:ext cx="8676456" cy="6480720"/>
            <a:chOff x="251520" y="260648"/>
            <a:chExt cx="8676456" cy="648072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792088" cy="403244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1691680" y="1556792"/>
              <a:ext cx="1656184" cy="72008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PEI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691680" y="2996952"/>
              <a:ext cx="1656184" cy="720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POA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627784" y="4725144"/>
              <a:ext cx="1656184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Procesos / riesgos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55576" y="4725144"/>
              <a:ext cx="1656184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PAAC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203848" y="2564904"/>
              <a:ext cx="504056" cy="2160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* *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788024" y="126876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Britannic Bold" pitchFamily="34" charset="0"/>
                </a:rPr>
                <a:t>Mecanismos de evaluación 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004048" y="4869160"/>
              <a:ext cx="3384376" cy="7200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Plan de Implementación 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71600" y="260648"/>
              <a:ext cx="69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>
                  <a:latin typeface="Copperplate Gothic Bold" pitchFamily="34" charset="0"/>
                </a:rPr>
                <a:t>Modelo de Gestión </a:t>
              </a:r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>
              <a:off x="2483768" y="2420888"/>
              <a:ext cx="0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>
              <a:off x="2555776" y="3861048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1547664" y="4293096"/>
              <a:ext cx="20162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3563888" y="4293096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1547664" y="4293096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555776" y="2636912"/>
              <a:ext cx="64807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Elipse"/>
            <p:cNvSpPr/>
            <p:nvPr/>
          </p:nvSpPr>
          <p:spPr>
            <a:xfrm>
              <a:off x="4716016" y="1844824"/>
              <a:ext cx="1944216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Indicadores</a:t>
              </a:r>
            </a:p>
          </p:txBody>
        </p:sp>
        <p:sp>
          <p:nvSpPr>
            <p:cNvPr id="37" name="36 Elipse"/>
            <p:cNvSpPr/>
            <p:nvPr/>
          </p:nvSpPr>
          <p:spPr>
            <a:xfrm>
              <a:off x="6732240" y="1844824"/>
              <a:ext cx="1872208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Tablero de control</a:t>
              </a:r>
            </a:p>
          </p:txBody>
        </p:sp>
        <p:sp>
          <p:nvSpPr>
            <p:cNvPr id="38" name="37 Hexágono"/>
            <p:cNvSpPr/>
            <p:nvPr/>
          </p:nvSpPr>
          <p:spPr>
            <a:xfrm>
              <a:off x="4932040" y="3501008"/>
              <a:ext cx="1728192" cy="864096"/>
            </a:xfrm>
            <a:prstGeom prst="hexag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TAECII</a:t>
              </a:r>
            </a:p>
          </p:txBody>
        </p:sp>
        <p:sp>
          <p:nvSpPr>
            <p:cNvPr id="39" name="38 Hexágono"/>
            <p:cNvSpPr/>
            <p:nvPr/>
          </p:nvSpPr>
          <p:spPr>
            <a:xfrm>
              <a:off x="6804248" y="3501008"/>
              <a:ext cx="1728192" cy="864096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Evaluación separada UAI</a:t>
              </a:r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7668344" y="436510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>
              <a:off x="5796136" y="436510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45 Flecha curvada hacia la derecha"/>
            <p:cNvSpPr/>
            <p:nvPr/>
          </p:nvSpPr>
          <p:spPr>
            <a:xfrm>
              <a:off x="251520" y="476672"/>
              <a:ext cx="1152128" cy="5949280"/>
            </a:xfrm>
            <a:prstGeom prst="curv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7" name="46 Flecha curvada hacia la izquierda"/>
            <p:cNvSpPr/>
            <p:nvPr/>
          </p:nvSpPr>
          <p:spPr>
            <a:xfrm>
              <a:off x="7740352" y="476672"/>
              <a:ext cx="1187624" cy="5976664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51520" y="6525344"/>
              <a:ext cx="8640960" cy="2160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* * Políticas, pautas, manuales de puestos y salarios, manuales de funciones, reglamento, (CC sindicato) 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325" y="0"/>
            <a:ext cx="70150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Mecanismos de Evaluación (Indicadores)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836712"/>
            <a:ext cx="835292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100" dirty="0"/>
          </a:p>
          <a:p>
            <a:pPr algn="just"/>
            <a:r>
              <a:rPr lang="es-ES" sz="2800" dirty="0">
                <a:latin typeface="Calibri" pitchFamily="34" charset="0"/>
              </a:rPr>
              <a:t>1. Son herramientas de gestión que proveen un valor de referencia a partir del cual se puede establecer una comparación entre las metas planeadas y el desempeño logrado.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>
                <a:latin typeface="Calibri" pitchFamily="34" charset="0"/>
              </a:rPr>
              <a:t>2. Un indicador de desempeño es una herramienta que entrega información cuantitativa respecto del logro o resultado en la entrega de productos (bienes o servicios) y los efectos esperados de la política pública.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2" cstate="print"/>
          <a:srcRect t="25177" r="58829" b="32979"/>
          <a:stretch>
            <a:fillRect/>
          </a:stretch>
        </p:blipFill>
        <p:spPr bwMode="auto">
          <a:xfrm>
            <a:off x="7125458" y="5517232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325" y="0"/>
            <a:ext cx="70150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Mecanismos de Evaluación (Indicadores)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764704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Calibri" pitchFamily="34" charset="0"/>
              </a:rPr>
              <a:t>3. Los indicadores de desempeño son medidas que describen cuán bien se están desarrollando los objetivos de un programa, un proyecto y/o la gestión de una institución, a qué costo y con qué nivel de calidad.</a:t>
            </a:r>
          </a:p>
        </p:txBody>
      </p:sp>
      <p:pic>
        <p:nvPicPr>
          <p:cNvPr id="38916" name="Picture 4" descr="http://2.bp.blogspot.com/-fX1Ihslkh3c/UHhNQlLmBqI/AAAAAAAAAfc/JVtUNsEkL7g/s400/3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976" y="3148702"/>
            <a:ext cx="3810000" cy="2257425"/>
          </a:xfrm>
          <a:prstGeom prst="rect">
            <a:avLst/>
          </a:prstGeom>
          <a:noFill/>
        </p:spPr>
      </p:pic>
      <p:pic>
        <p:nvPicPr>
          <p:cNvPr id="10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4" cstate="print"/>
          <a:srcRect t="25177" r="58829" b="32979"/>
          <a:stretch>
            <a:fillRect/>
          </a:stretch>
        </p:blipFill>
        <p:spPr bwMode="auto">
          <a:xfrm>
            <a:off x="7125458" y="5517232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325" y="0"/>
            <a:ext cx="70150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Mecanismos de Evaluación (Indicadores)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692696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Calibri" pitchFamily="34" charset="0"/>
              </a:rPr>
              <a:t>Beneficios</a:t>
            </a:r>
          </a:p>
          <a:p>
            <a:pPr algn="just"/>
            <a:endParaRPr lang="es-ES" sz="1600" dirty="0">
              <a:latin typeface="Calibri" pitchFamily="34" charset="0"/>
            </a:endParaRPr>
          </a:p>
          <a:p>
            <a:pPr algn="just"/>
            <a:r>
              <a:rPr lang="es-ES" sz="2800" dirty="0">
                <a:latin typeface="Calibri" pitchFamily="34" charset="0"/>
              </a:rPr>
              <a:t>La idea de incorporar indicadores y metas de desempeño al proceso presupuestario es disponer de información sobre los niveles de cumplimiento de las instituciones y enriquecer el análisis en la formulación del presupuesto.</a:t>
            </a:r>
          </a:p>
        </p:txBody>
      </p:sp>
      <p:pic>
        <p:nvPicPr>
          <p:cNvPr id="40962" name="Picture 2" descr="Beneficios del Multinivel"/>
          <p:cNvPicPr>
            <a:picLocks noChangeAspect="1" noChangeArrowheads="1"/>
          </p:cNvPicPr>
          <p:nvPr/>
        </p:nvPicPr>
        <p:blipFill>
          <a:blip r:embed="rId2" cstate="print"/>
          <a:srcRect l="2520" b="4241"/>
          <a:stretch>
            <a:fillRect/>
          </a:stretch>
        </p:blipFill>
        <p:spPr bwMode="auto">
          <a:xfrm>
            <a:off x="3707904" y="3407006"/>
            <a:ext cx="2497460" cy="2453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197466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/>
              <a:t>          </a:t>
            </a:r>
          </a:p>
        </p:txBody>
      </p:sp>
      <p:pic>
        <p:nvPicPr>
          <p:cNvPr id="205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020272" y="5373216"/>
            <a:ext cx="1839030" cy="1268760"/>
          </a:xfrm>
          <a:prstGeom prst="rect">
            <a:avLst/>
          </a:prstGeom>
          <a:noFill/>
        </p:spPr>
      </p:pic>
      <p:sp>
        <p:nvSpPr>
          <p:cNvPr id="4" name="3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325" y="0"/>
            <a:ext cx="41648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rajan Pro" pitchFamily="18" charset="0"/>
                <a:cs typeface="Aharoni" pitchFamily="2" charset="-79"/>
              </a:rPr>
              <a:t>Objetivo del Taller</a:t>
            </a:r>
            <a:endParaRPr lang="es-MX" sz="2800" b="1" dirty="0">
              <a:latin typeface="Trajan Pro" pitchFamily="18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340768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Calibri" pitchFamily="34" charset="0"/>
              </a:rPr>
              <a:t>Dotar a los participantes de los instrumentos necesarios para desarrollar una Planificación Institucional  basada en riesgos que conlleve a una implementación de control interno  efectiva y eficiente en procura del logro de los objetivos institucionales. </a:t>
            </a:r>
          </a:p>
        </p:txBody>
      </p:sp>
      <p:pic>
        <p:nvPicPr>
          <p:cNvPr id="8" name="Picture 4" descr="http://diegodelboy.com/wp-content/uploads/2013/06/Your-Target-Mar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267686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325" y="0"/>
            <a:ext cx="70150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Mecanismos de Evaluación (Indicadores)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692696"/>
            <a:ext cx="87129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Calibri" pitchFamily="34" charset="0"/>
              </a:rPr>
              <a:t>Beneficios</a:t>
            </a:r>
          </a:p>
          <a:p>
            <a:pPr algn="just"/>
            <a:endParaRPr lang="es-ES" sz="1400" dirty="0"/>
          </a:p>
          <a:p>
            <a:pPr algn="just"/>
            <a:r>
              <a:rPr lang="es-ES" sz="2800" dirty="0">
                <a:latin typeface="Calibri" pitchFamily="34" charset="0"/>
              </a:rPr>
              <a:t>Cuando se habla de indicadores de desempeño, se alude a una gestión compuesta por una secuencia de resultados a lo largo de una línea de tiempo, por lo que se constituye en una poderosa herramienta para la toma de decisiones.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747D4ED-89F0-46D8-8637-86BC8C446F27}"/>
              </a:ext>
            </a:extLst>
          </p:cNvPr>
          <p:cNvGrpSpPr/>
          <p:nvPr/>
        </p:nvGrpSpPr>
        <p:grpSpPr>
          <a:xfrm>
            <a:off x="395536" y="3140968"/>
            <a:ext cx="8064896" cy="3312368"/>
            <a:chOff x="467544" y="3140968"/>
            <a:chExt cx="8064896" cy="3312368"/>
          </a:xfrm>
        </p:grpSpPr>
        <p:sp>
          <p:nvSpPr>
            <p:cNvPr id="13" name="12 CuadroTexto"/>
            <p:cNvSpPr txBox="1"/>
            <p:nvPr/>
          </p:nvSpPr>
          <p:spPr>
            <a:xfrm rot="16200000">
              <a:off x="-664549" y="4921133"/>
              <a:ext cx="2664296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INSUMOS </a:t>
              </a:r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>
              <a:off x="683568" y="3573016"/>
              <a:ext cx="7632848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683568" y="314096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Tiempo </a:t>
              </a:r>
            </a:p>
          </p:txBody>
        </p:sp>
        <p:sp>
          <p:nvSpPr>
            <p:cNvPr id="17" name="16 Pentágono"/>
            <p:cNvSpPr/>
            <p:nvPr/>
          </p:nvSpPr>
          <p:spPr>
            <a:xfrm>
              <a:off x="1115616" y="4869160"/>
              <a:ext cx="1656184" cy="576064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Proceso</a:t>
              </a:r>
            </a:p>
          </p:txBody>
        </p:sp>
        <p:sp>
          <p:nvSpPr>
            <p:cNvPr id="19" name="18 Cheurón"/>
            <p:cNvSpPr/>
            <p:nvPr/>
          </p:nvSpPr>
          <p:spPr>
            <a:xfrm>
              <a:off x="2627784" y="4869160"/>
              <a:ext cx="1728192" cy="576064"/>
            </a:xfrm>
            <a:prstGeom prst="chevr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Producto</a:t>
              </a:r>
            </a:p>
          </p:txBody>
        </p:sp>
        <p:sp>
          <p:nvSpPr>
            <p:cNvPr id="20" name="19 Cheurón"/>
            <p:cNvSpPr/>
            <p:nvPr/>
          </p:nvSpPr>
          <p:spPr>
            <a:xfrm>
              <a:off x="4211960" y="4869160"/>
              <a:ext cx="2232248" cy="576064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Resultados intermedios </a:t>
              </a:r>
            </a:p>
          </p:txBody>
        </p:sp>
        <p:sp>
          <p:nvSpPr>
            <p:cNvPr id="21" name="20 Cheurón"/>
            <p:cNvSpPr/>
            <p:nvPr/>
          </p:nvSpPr>
          <p:spPr>
            <a:xfrm>
              <a:off x="6300192" y="4869160"/>
              <a:ext cx="2232248" cy="576064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Resultados finales </a:t>
              </a: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475656" y="3933056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/>
                <a:t>Economía</a:t>
              </a:r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059832" y="3933056"/>
              <a:ext cx="1237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/>
                <a:t>Eficiencia</a:t>
              </a:r>
              <a:endParaRPr lang="es-E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4716016" y="3933056"/>
              <a:ext cx="9781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/>
                <a:t>Calidad</a:t>
              </a:r>
              <a:endParaRPr lang="es-ES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300192" y="3933056"/>
              <a:ext cx="10230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/>
                <a:t>Eficacia</a:t>
              </a:r>
              <a:endParaRPr lang="es-ES" dirty="0"/>
            </a:p>
          </p:txBody>
        </p:sp>
        <p:cxnSp>
          <p:nvCxnSpPr>
            <p:cNvPr id="27" name="26 Conector recto de flecha"/>
            <p:cNvCxnSpPr/>
            <p:nvPr/>
          </p:nvCxnSpPr>
          <p:spPr>
            <a:xfrm>
              <a:off x="1979712" y="4365104"/>
              <a:ext cx="0" cy="43204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H="1">
              <a:off x="971600" y="4293096"/>
              <a:ext cx="504056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flipH="1">
              <a:off x="1187624" y="4365104"/>
              <a:ext cx="2232248" cy="21602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>
              <a:off x="3491880" y="4365104"/>
              <a:ext cx="0" cy="43204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 flipH="1">
              <a:off x="2339752" y="4365104"/>
              <a:ext cx="273630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 flipH="1">
              <a:off x="3923928" y="4365104"/>
              <a:ext cx="1224136" cy="43204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/>
            <p:nvPr/>
          </p:nvCxnSpPr>
          <p:spPr>
            <a:xfrm>
              <a:off x="5220072" y="4365104"/>
              <a:ext cx="1728192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 de flecha"/>
            <p:cNvCxnSpPr>
              <a:stCxn id="25" idx="2"/>
            </p:cNvCxnSpPr>
            <p:nvPr/>
          </p:nvCxnSpPr>
          <p:spPr>
            <a:xfrm flipH="1">
              <a:off x="3707904" y="4302388"/>
              <a:ext cx="3103807" cy="422756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>
              <a:off x="6948264" y="4365104"/>
              <a:ext cx="360040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2" cstate="print"/>
          <a:srcRect t="25177" r="58829" b="32979"/>
          <a:stretch>
            <a:fillRect/>
          </a:stretch>
        </p:blipFill>
        <p:spPr bwMode="auto">
          <a:xfrm>
            <a:off x="7197466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325" y="0"/>
            <a:ext cx="70150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Mecanismos de Evaluación (Indicadores)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764704"/>
            <a:ext cx="8712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Calibri" pitchFamily="34" charset="0"/>
              </a:rPr>
              <a:t>10 pasos básicos para construir indicadores</a:t>
            </a:r>
          </a:p>
          <a:p>
            <a:pPr marL="342900" indent="-342900" algn="just">
              <a:buFont typeface="+mj-lt"/>
              <a:buAutoNum type="arabicPeriod"/>
            </a:pPr>
            <a:endParaRPr lang="es-ES" b="1" dirty="0"/>
          </a:p>
          <a:p>
            <a:pPr indent="17463" algn="just">
              <a:buFont typeface="+mj-lt"/>
              <a:buAutoNum type="arabicPeriod"/>
            </a:pPr>
            <a:r>
              <a:rPr lang="es-ES" sz="2800" dirty="0">
                <a:latin typeface="Calibri" pitchFamily="34" charset="0"/>
              </a:rPr>
              <a:t>Establecer los objetivos como referente para la medición</a:t>
            </a:r>
          </a:p>
          <a:p>
            <a:pPr indent="17463" algn="just">
              <a:buFont typeface="+mj-lt"/>
              <a:buAutoNum type="arabicPeriod"/>
            </a:pPr>
            <a:r>
              <a:rPr lang="es-ES" sz="2800" dirty="0">
                <a:latin typeface="Calibri" pitchFamily="34" charset="0"/>
              </a:rPr>
              <a:t>Establecer la(s) variables del objetivo que mediré</a:t>
            </a:r>
          </a:p>
          <a:p>
            <a:pPr indent="17463" algn="just">
              <a:buFont typeface="+mj-lt"/>
              <a:buAutoNum type="arabicPeriod"/>
            </a:pPr>
            <a:r>
              <a:rPr lang="es-ES" sz="2800" dirty="0">
                <a:latin typeface="Calibri" pitchFamily="34" charset="0"/>
              </a:rPr>
              <a:t>Establecer los ámbitos de desempeño relevantes a medir</a:t>
            </a:r>
          </a:p>
          <a:p>
            <a:pPr indent="17463" algn="just">
              <a:buFont typeface="+mj-lt"/>
              <a:buAutoNum type="arabicPeriod"/>
            </a:pPr>
            <a:r>
              <a:rPr lang="es-ES" sz="2800" dirty="0">
                <a:latin typeface="Calibri" pitchFamily="34" charset="0"/>
              </a:rPr>
              <a:t>Validar los indicadores aplicando criterios técnicos </a:t>
            </a:r>
          </a:p>
          <a:p>
            <a:pPr indent="17463" algn="just">
              <a:buFont typeface="+mj-lt"/>
              <a:buAutoNum type="arabicPeriod"/>
            </a:pPr>
            <a:r>
              <a:rPr lang="es-ES" sz="2800" dirty="0">
                <a:latin typeface="Calibri" pitchFamily="34" charset="0"/>
              </a:rPr>
              <a:t>Establecer las dimensiones del desempeño que mediré</a:t>
            </a:r>
          </a:p>
        </p:txBody>
      </p:sp>
      <p:pic>
        <p:nvPicPr>
          <p:cNvPr id="43010" name="Picture 2" descr="El camino de tu proyecto, en 10 pasos"/>
          <p:cNvPicPr>
            <a:picLocks noChangeAspect="1" noChangeArrowheads="1"/>
          </p:cNvPicPr>
          <p:nvPr/>
        </p:nvPicPr>
        <p:blipFill>
          <a:blip r:embed="rId2" cstate="print"/>
          <a:srcRect l="24192" t="5305" r="24401" b="4507"/>
          <a:stretch>
            <a:fillRect/>
          </a:stretch>
        </p:blipFill>
        <p:spPr bwMode="auto">
          <a:xfrm>
            <a:off x="3419872" y="4005064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197466" y="5517232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76470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3" algn="just"/>
            <a:r>
              <a:rPr lang="es-ES" sz="2800" b="1" dirty="0">
                <a:latin typeface="Calibri" pitchFamily="34" charset="0"/>
              </a:rPr>
              <a:t>10 pasos básicos para construir indicadores</a:t>
            </a:r>
          </a:p>
          <a:p>
            <a:pPr indent="17463" algn="just"/>
            <a:endParaRPr lang="es-ES" sz="2000" dirty="0">
              <a:latin typeface="Calibri" pitchFamily="34" charset="0"/>
            </a:endParaRPr>
          </a:p>
          <a:p>
            <a:pPr marL="0" lvl="2" indent="17463" algn="just">
              <a:buFont typeface="+mj-lt"/>
              <a:buAutoNum type="arabicPeriod" startAt="6"/>
            </a:pPr>
            <a:r>
              <a:rPr lang="es-ES" sz="2800" dirty="0">
                <a:latin typeface="Calibri" pitchFamily="34" charset="0"/>
              </a:rPr>
              <a:t>Establecer las metas o el valor deseado del indicador y la Periodicidad de la medición</a:t>
            </a:r>
          </a:p>
          <a:p>
            <a:pPr marL="0" lvl="2" indent="17463" algn="just">
              <a:buFont typeface="+mj-lt"/>
              <a:buAutoNum type="arabicPeriod" startAt="6"/>
            </a:pPr>
            <a:r>
              <a:rPr lang="es-ES" sz="2800" dirty="0">
                <a:latin typeface="Calibri" pitchFamily="34" charset="0"/>
              </a:rPr>
              <a:t>Recopilar los datos</a:t>
            </a:r>
          </a:p>
          <a:p>
            <a:pPr marL="0" lvl="2" indent="17463" algn="just">
              <a:buFont typeface="+mj-lt"/>
              <a:buAutoNum type="arabicPeriod" startAt="6"/>
            </a:pPr>
            <a:r>
              <a:rPr lang="es-ES" sz="2800" dirty="0">
                <a:latin typeface="Calibri" pitchFamily="34" charset="0"/>
              </a:rPr>
              <a:t>Señalar la fuente de los datos</a:t>
            </a:r>
          </a:p>
          <a:p>
            <a:pPr marL="0" lvl="2" indent="17463" algn="just">
              <a:buFont typeface="+mj-lt"/>
              <a:buAutoNum type="arabicPeriod" startAt="6"/>
            </a:pPr>
            <a:r>
              <a:rPr lang="es-ES" sz="2800" dirty="0">
                <a:latin typeface="Calibri" pitchFamily="34" charset="0"/>
              </a:rPr>
              <a:t>Evaluar: establecer referentes comparativos y establecer juicios</a:t>
            </a:r>
          </a:p>
          <a:p>
            <a:pPr marL="0" lvl="2" indent="17463" algn="just">
              <a:buFont typeface="+mj-lt"/>
              <a:buAutoNum type="arabicPeriod" startAt="6"/>
            </a:pPr>
            <a:r>
              <a:rPr lang="es-ES" sz="2800" dirty="0">
                <a:latin typeface="Calibri" pitchFamily="34" charset="0"/>
              </a:rPr>
              <a:t>Comunicar e Informar el desempeño logrado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325" y="0"/>
            <a:ext cx="70150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Mecanismos de Evaluación (Indicadores)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8" name="Picture 2" descr="El camino de tu proyecto, en 10 pasos"/>
          <p:cNvPicPr>
            <a:picLocks noChangeAspect="1" noChangeArrowheads="1"/>
          </p:cNvPicPr>
          <p:nvPr/>
        </p:nvPicPr>
        <p:blipFill>
          <a:blip r:embed="rId2" cstate="print"/>
          <a:srcRect l="24192" t="5305" r="24401" b="4507"/>
          <a:stretch>
            <a:fillRect/>
          </a:stretch>
        </p:blipFill>
        <p:spPr bwMode="auto">
          <a:xfrm>
            <a:off x="5652120" y="4869160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308304" y="5517232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809D0-7AF1-4208-9DA5-9DD11861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6127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HN" dirty="0"/>
              <a:t>Esta presentación la puedes descargar en nuestra Plataforma Digital </a:t>
            </a:r>
            <a:r>
              <a:rPr lang="es-HN" sz="4400" dirty="0">
                <a:solidFill>
                  <a:schemeClr val="accent5"/>
                </a:solidFill>
              </a:rPr>
              <a:t>www.onadici.gob.hn</a:t>
            </a:r>
            <a:endParaRPr lang="es-HN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ED3D62-082D-46E8-B985-9F338C3F58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3212977"/>
            <a:ext cx="374441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8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C25811E-F19B-4D58-94D2-3BC0ED03D224}"/>
              </a:ext>
            </a:extLst>
          </p:cNvPr>
          <p:cNvGrpSpPr/>
          <p:nvPr/>
        </p:nvGrpSpPr>
        <p:grpSpPr>
          <a:xfrm>
            <a:off x="66591" y="260648"/>
            <a:ext cx="8861385" cy="6480720"/>
            <a:chOff x="66591" y="260648"/>
            <a:chExt cx="8861385" cy="648072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792088" cy="403244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30 Flecha curvada hacia abajo"/>
            <p:cNvSpPr/>
            <p:nvPr/>
          </p:nvSpPr>
          <p:spPr>
            <a:xfrm rot="16200000">
              <a:off x="-2251013" y="2722268"/>
              <a:ext cx="5904658" cy="1269450"/>
            </a:xfrm>
            <a:prstGeom prst="curvedDownArrow">
              <a:avLst>
                <a:gd name="adj1" fmla="val 25000"/>
                <a:gd name="adj2" fmla="val 52381"/>
                <a:gd name="adj3" fmla="val 2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1691680" y="1556792"/>
              <a:ext cx="1656184" cy="7200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PEI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691680" y="2996952"/>
              <a:ext cx="1656184" cy="7200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POA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627784" y="4725144"/>
              <a:ext cx="1656184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Procesos / riesgos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55576" y="4725144"/>
              <a:ext cx="1656184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PAAC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203848" y="2564904"/>
              <a:ext cx="504056" cy="2160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* *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788024" y="126876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Britannic Bold" pitchFamily="34" charset="0"/>
                </a:rPr>
                <a:t>Mecanismos de evaluación 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004048" y="4869160"/>
              <a:ext cx="3384376" cy="7200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Plan de Implementación 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71600" y="260648"/>
              <a:ext cx="69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>
                  <a:latin typeface="Copperplate Gothic Bold" pitchFamily="34" charset="0"/>
                </a:rPr>
                <a:t>Modelo de Gestión </a:t>
              </a:r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>
              <a:off x="2483768" y="2420888"/>
              <a:ext cx="0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>
              <a:off x="2555776" y="3861048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1547664" y="4293096"/>
              <a:ext cx="20162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3563888" y="4293096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1547664" y="4293096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555776" y="2636912"/>
              <a:ext cx="64807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Elipse"/>
            <p:cNvSpPr/>
            <p:nvPr/>
          </p:nvSpPr>
          <p:spPr>
            <a:xfrm>
              <a:off x="4716016" y="1844824"/>
              <a:ext cx="1944216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Indicadores</a:t>
              </a:r>
            </a:p>
          </p:txBody>
        </p:sp>
        <p:sp>
          <p:nvSpPr>
            <p:cNvPr id="37" name="36 Elipse"/>
            <p:cNvSpPr/>
            <p:nvPr/>
          </p:nvSpPr>
          <p:spPr>
            <a:xfrm>
              <a:off x="6732240" y="1844824"/>
              <a:ext cx="1872208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Tablero de control</a:t>
              </a:r>
            </a:p>
          </p:txBody>
        </p:sp>
        <p:sp>
          <p:nvSpPr>
            <p:cNvPr id="38" name="37 Hexágono"/>
            <p:cNvSpPr/>
            <p:nvPr/>
          </p:nvSpPr>
          <p:spPr>
            <a:xfrm>
              <a:off x="4932040" y="3501008"/>
              <a:ext cx="1728192" cy="864096"/>
            </a:xfrm>
            <a:prstGeom prst="hexag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TAECII</a:t>
              </a:r>
            </a:p>
          </p:txBody>
        </p:sp>
        <p:sp>
          <p:nvSpPr>
            <p:cNvPr id="39" name="38 Hexágono"/>
            <p:cNvSpPr/>
            <p:nvPr/>
          </p:nvSpPr>
          <p:spPr>
            <a:xfrm>
              <a:off x="6804248" y="3501008"/>
              <a:ext cx="1728192" cy="864096"/>
            </a:xfrm>
            <a:prstGeom prst="hexagon">
              <a:avLst/>
            </a:prstGeom>
            <a:solidFill>
              <a:srgbClr val="92D05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Evaluación separada UAI</a:t>
              </a:r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7668344" y="436510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>
              <a:off x="5796136" y="436510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Flecha curvada hacia la izquierda"/>
            <p:cNvSpPr/>
            <p:nvPr/>
          </p:nvSpPr>
          <p:spPr>
            <a:xfrm>
              <a:off x="7740352" y="476672"/>
              <a:ext cx="1187624" cy="5976664"/>
            </a:xfrm>
            <a:prstGeom prst="curved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51520" y="6525344"/>
              <a:ext cx="8640960" cy="2160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* * Políticas, pautas, manuales de puestos y salarios, manuales de funciones, reglamento, (CC sindicato) </a:t>
              </a:r>
            </a:p>
          </p:txBody>
        </p:sp>
      </p:grp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325" y="0"/>
            <a:ext cx="67922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Estratégico Institucional (Objetivo)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2060848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Calibri" pitchFamily="34" charset="0"/>
              </a:rPr>
              <a:t>Establecer las principales líneas de actuación a seguir en el corto y medio plazo de las actividades a realizar y los criterios de decisión para la mejora continua Institucional.</a:t>
            </a:r>
          </a:p>
        </p:txBody>
      </p:sp>
      <p:pic>
        <p:nvPicPr>
          <p:cNvPr id="8194" name="Picture 2" descr="https://encrypted-tbn1.gstatic.com/images?q=tbn:ANd9GcQy4z6ehTsmt_9dLDVbEAGN5qCVXW49JavAMY6bXSsCwlhz8dgNd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28575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4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1.bp.blogspot.com/-UuwtbX-13mE/UMN0XQi_k5I/AAAAAAAAADc/296q6_VWN1w/s1600/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56992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325" y="0"/>
            <a:ext cx="74606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Estratégico Institucional (Formulación)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98072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Calibri" pitchFamily="34" charset="0"/>
              </a:rPr>
              <a:t>La formulación del Plan Estratégico </a:t>
            </a:r>
            <a:r>
              <a:rPr lang="pt-BR" sz="2800" dirty="0">
                <a:latin typeface="Calibri" pitchFamily="34" charset="0"/>
              </a:rPr>
              <a:t>Institucional surge como </a:t>
            </a:r>
            <a:r>
              <a:rPr lang="es-ES" sz="2800" dirty="0">
                <a:latin typeface="Calibri" pitchFamily="34" charset="0"/>
              </a:rPr>
              <a:t>resultado de un proceso de análisis </a:t>
            </a:r>
            <a:r>
              <a:rPr lang="es-ES" sz="2800" u="sng" dirty="0">
                <a:latin typeface="Calibri" pitchFamily="34" charset="0"/>
              </a:rPr>
              <a:t>(en el que deben participar todos los miembros de la Institución)</a:t>
            </a:r>
            <a:r>
              <a:rPr lang="es-ES" sz="2800" dirty="0">
                <a:latin typeface="Calibri" pitchFamily="34" charset="0"/>
              </a:rPr>
              <a:t> sobre el rumbo que debe recorrer la Institución dentro del proceso de cambios originados por la globalización y sus demandas.</a:t>
            </a:r>
          </a:p>
        </p:txBody>
      </p:sp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4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325" y="0"/>
            <a:ext cx="64091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Estratégico Institucional (Etapas)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764704"/>
            <a:ext cx="84249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Calibri" pitchFamily="34" charset="0"/>
              </a:rPr>
              <a:t>DISEÑO E IMPLEMENTACIÓN </a:t>
            </a:r>
          </a:p>
          <a:p>
            <a:endParaRPr lang="es-ES" sz="1400" b="1" dirty="0">
              <a:latin typeface="Calibri" pitchFamily="34" charset="0"/>
            </a:endParaRPr>
          </a:p>
          <a:p>
            <a:pPr algn="just"/>
            <a:r>
              <a:rPr lang="es-ES" sz="2800" dirty="0">
                <a:latin typeface="Calibri" pitchFamily="34" charset="0"/>
              </a:rPr>
              <a:t>Esta etapa consiste en realizar un análisis de la situación actual de la institución y tomarlo como punto de partida para definir: misión, visión, ejes estratégicos, objetivos estratégicos y demás elementos necesarios para el período correspondiente al Plan Estratégico Institucional.</a:t>
            </a:r>
          </a:p>
          <a:p>
            <a:endParaRPr lang="es-ES" sz="2800" dirty="0">
              <a:latin typeface="Calibri" pitchFamily="34" charset="0"/>
            </a:endParaRPr>
          </a:p>
          <a:p>
            <a:endParaRPr lang="es-ES" sz="2800" dirty="0">
              <a:latin typeface="Calibri" pitchFamily="34" charset="0"/>
            </a:endParaRPr>
          </a:p>
        </p:txBody>
      </p:sp>
      <p:pic>
        <p:nvPicPr>
          <p:cNvPr id="22530" name="Picture 2" descr="http://www.efficientix.com/images/Implementac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3744416" cy="2487640"/>
          </a:xfrm>
          <a:prstGeom prst="rect">
            <a:avLst/>
          </a:prstGeom>
          <a:noFill/>
        </p:spPr>
      </p:pic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ites.ieee.org/sb-utn/files/2011/12/MisionVision1.jpg"/>
          <p:cNvPicPr>
            <a:picLocks noChangeAspect="1" noChangeArrowheads="1"/>
          </p:cNvPicPr>
          <p:nvPr/>
        </p:nvPicPr>
        <p:blipFill>
          <a:blip r:embed="rId2" cstate="print"/>
          <a:srcRect t="14175" b="14951"/>
          <a:stretch>
            <a:fillRect/>
          </a:stretch>
        </p:blipFill>
        <p:spPr bwMode="auto">
          <a:xfrm>
            <a:off x="5940152" y="1988840"/>
            <a:ext cx="29464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325" y="0"/>
            <a:ext cx="89707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Estratégico Institucional </a:t>
            </a:r>
            <a:r>
              <a:rPr lang="es-MX" sz="25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(diseño e Implementación)</a:t>
            </a:r>
            <a:endParaRPr lang="es-MX" sz="25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692696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Calibri" pitchFamily="34" charset="0"/>
              </a:rPr>
              <a:t>Visión</a:t>
            </a:r>
          </a:p>
          <a:p>
            <a:pPr algn="just"/>
            <a:endParaRPr lang="es-ES" dirty="0">
              <a:latin typeface="Calibri" pitchFamily="34" charset="0"/>
            </a:endParaRPr>
          </a:p>
          <a:p>
            <a:pPr algn="just"/>
            <a:r>
              <a:rPr lang="es-ES" sz="2800" dirty="0">
                <a:latin typeface="Calibri" pitchFamily="34" charset="0"/>
              </a:rPr>
              <a:t>Aspiración de la institución. Describe el querer ser o alcanzar en un plazo establecido.</a:t>
            </a:r>
          </a:p>
          <a:p>
            <a:pPr algn="just"/>
            <a:endParaRPr lang="es-ES" sz="2800" dirty="0">
              <a:latin typeface="Calibri" pitchFamily="34" charset="0"/>
            </a:endParaRPr>
          </a:p>
          <a:p>
            <a:pPr algn="just"/>
            <a:endParaRPr lang="es-ES" sz="2800" dirty="0">
              <a:latin typeface="Calibri" pitchFamily="34" charset="0"/>
            </a:endParaRPr>
          </a:p>
          <a:p>
            <a:pPr algn="just"/>
            <a:r>
              <a:rPr lang="es-ES" sz="2800" b="1" dirty="0">
                <a:latin typeface="Calibri" pitchFamily="34" charset="0"/>
              </a:rPr>
              <a:t>Misión</a:t>
            </a:r>
          </a:p>
          <a:p>
            <a:pPr algn="just"/>
            <a:endParaRPr lang="es-ES" sz="2800" dirty="0">
              <a:latin typeface="Calibri" pitchFamily="34" charset="0"/>
            </a:endParaRPr>
          </a:p>
          <a:p>
            <a:pPr algn="just"/>
            <a:r>
              <a:rPr lang="es-ES" sz="2800" dirty="0">
                <a:latin typeface="Calibri" pitchFamily="34" charset="0"/>
              </a:rPr>
              <a:t>Razón de ser de la institución. Propósito general que orienta las decisiones y acciones, describe el deber ser, las necesidades que satisface y las funciones sustantivas, acorde a su Ley constitutiva. </a:t>
            </a:r>
          </a:p>
        </p:txBody>
      </p:sp>
      <p:pic>
        <p:nvPicPr>
          <p:cNvPr id="11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3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90872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Calibri" pitchFamily="34" charset="0"/>
              </a:rPr>
              <a:t>Eje estratégico </a:t>
            </a:r>
          </a:p>
          <a:p>
            <a:endParaRPr lang="es-ES" sz="2800" dirty="0">
              <a:latin typeface="Calibri" pitchFamily="34" charset="0"/>
            </a:endParaRPr>
          </a:p>
          <a:p>
            <a:r>
              <a:rPr lang="es-ES" sz="2800" dirty="0">
                <a:latin typeface="Calibri" pitchFamily="34" charset="0"/>
              </a:rPr>
              <a:t>Tema fundamental, transversal, que se ha identificado como imprescindible e ineludible abordar para lograr el cambio y desarrollo organizacional.</a:t>
            </a:r>
          </a:p>
          <a:p>
            <a:endParaRPr lang="es-ES" sz="2800" dirty="0">
              <a:latin typeface="Calibri" pitchFamily="34" charset="0"/>
            </a:endParaRPr>
          </a:p>
          <a:p>
            <a:endParaRPr lang="es-ES" sz="2800" dirty="0">
              <a:latin typeface="Calibri" pitchFamily="34" charset="0"/>
            </a:endParaRPr>
          </a:p>
          <a:p>
            <a:r>
              <a:rPr lang="es-ES" sz="2800" b="1" dirty="0">
                <a:latin typeface="Calibri" pitchFamily="34" charset="0"/>
              </a:rPr>
              <a:t>Objetivo estratégico</a:t>
            </a:r>
          </a:p>
          <a:p>
            <a:endParaRPr lang="es-ES" sz="2800" dirty="0">
              <a:latin typeface="Calibri" pitchFamily="34" charset="0"/>
            </a:endParaRPr>
          </a:p>
          <a:p>
            <a:r>
              <a:rPr lang="es-ES" sz="2800" dirty="0">
                <a:latin typeface="Calibri" pitchFamily="34" charset="0"/>
              </a:rPr>
              <a:t>Transformación que se aspira realizar a nivel de cada Eje Estratégico.</a:t>
            </a:r>
          </a:p>
        </p:txBody>
      </p:sp>
      <p:sp>
        <p:nvSpPr>
          <p:cNvPr id="9" name="8 Flecha doblada"/>
          <p:cNvSpPr/>
          <p:nvPr/>
        </p:nvSpPr>
        <p:spPr>
          <a:xfrm rot="5400000">
            <a:off x="6084168" y="2708920"/>
            <a:ext cx="1440160" cy="2016224"/>
          </a:xfrm>
          <a:prstGeom prst="bentArrow">
            <a:avLst>
              <a:gd name="adj1" fmla="val 28123"/>
              <a:gd name="adj2" fmla="val 30204"/>
              <a:gd name="adj3" fmla="val 26041"/>
              <a:gd name="adj4" fmla="val 3854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325" y="0"/>
            <a:ext cx="89707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 Estratégico Institucional </a:t>
            </a:r>
            <a:r>
              <a:rPr lang="es-MX" sz="25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(diseño e Implementación)</a:t>
            </a:r>
            <a:endParaRPr lang="es-MX" sz="25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15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2" cstate="print"/>
          <a:srcRect t="25177" r="58829" b="32979"/>
          <a:stretch>
            <a:fillRect/>
          </a:stretch>
        </p:blipFill>
        <p:spPr bwMode="auto">
          <a:xfrm>
            <a:off x="7092280" y="5589240"/>
            <a:ext cx="1839030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1537</Words>
  <Application>Microsoft Office PowerPoint</Application>
  <PresentationFormat>Presentación en pantalla (4:3)</PresentationFormat>
  <Paragraphs>223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Aharoni</vt:lpstr>
      <vt:lpstr>Arial</vt:lpstr>
      <vt:lpstr>Britannic Bold</vt:lpstr>
      <vt:lpstr>Calibri</vt:lpstr>
      <vt:lpstr>Copperplate Gothic Bold</vt:lpstr>
      <vt:lpstr>Trajan Pro</vt:lpstr>
      <vt:lpstr>Tema de Office</vt:lpstr>
      <vt:lpstr>Presentación de PowerPoint</vt:lpstr>
      <vt:lpstr>Presentación de PowerPoint</vt:lpstr>
      <vt:lpstr>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Editor</dc:creator>
  <cp:lastModifiedBy>Gerardo Banegas</cp:lastModifiedBy>
  <cp:revision>16</cp:revision>
  <dcterms:created xsi:type="dcterms:W3CDTF">2014-04-07T15:59:34Z</dcterms:created>
  <dcterms:modified xsi:type="dcterms:W3CDTF">2022-01-27T21:13:39Z</dcterms:modified>
</cp:coreProperties>
</file>