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904" r:id="rId2"/>
    <p:sldId id="364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  <p:sldId id="405" r:id="rId12"/>
    <p:sldId id="373" r:id="rId13"/>
    <p:sldId id="402" r:id="rId14"/>
    <p:sldId id="403" r:id="rId15"/>
    <p:sldId id="375" r:id="rId16"/>
    <p:sldId id="905" r:id="rId17"/>
  </p:sldIdLst>
  <p:sldSz cx="9144000" cy="6858000" type="screen4x3"/>
  <p:notesSz cx="6797675" cy="9926638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836917"/>
    <a:srgbClr val="7C0000"/>
    <a:srgbClr val="DCDFD9"/>
    <a:srgbClr val="CCCC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946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2828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41285-745D-4871-B8C6-D794C0B95470}" type="datetimeFigureOut">
              <a:rPr lang="es-MX" smtClean="0"/>
              <a:pPr/>
              <a:t>27/01/2022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62DBF-36D5-426C-9CB5-6ECB7D5D983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465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3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6451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14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6451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15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6451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4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6451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5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2789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6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27890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7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27890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8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27890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9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6451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10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27890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58D13-888D-49A5-A102-14BED1D1D1B5}" type="slidenum">
              <a:rPr lang="es-HN" smtClean="0"/>
              <a:pPr/>
              <a:t>13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6451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856A-DE54-41C9-89E4-5BC1AE5E19D9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6C97-0103-4FFE-B09B-88DB704896D3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FD98-391C-479C-9BF6-24B1941AE5E8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98B9-A333-4FB4-B36A-0059DEEA6396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976B-D3D7-485B-9033-A517A3C5225F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81EB-657A-46B0-A765-87F42DECF8F6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F4C2-531C-4E27-A877-DE7A2C0A23B4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330-D577-4618-951C-88F31F6B61BF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7C71D-E46C-4A02-8AF0-DFDF7AA74354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217C-F59E-45E6-8794-5105B62A6C16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05718-1130-46B1-AF24-0D67835A97D3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7D826EF-DC80-431C-8AE4-C6634BEAF0A1}" type="datetime1">
              <a:rPr lang="es-HN" smtClean="0"/>
              <a:pPr/>
              <a:t>27/1/2022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F79F05E-B19C-4885-9052-D07897732E75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0029F9F-03E7-4C2F-89BA-2FE69C7A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1</a:t>
            </a:fld>
            <a:endParaRPr lang="es-HN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E7098FB-CFF7-4692-9D32-C11403F0D3C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9792" y="2456892"/>
            <a:ext cx="3744416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7500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0325" y="0"/>
            <a:ext cx="747352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Elaboración – Formato del Plan (Elementos)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23528" y="620688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u="sng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PARTE 2: Seguimiento</a:t>
            </a:r>
          </a:p>
          <a:p>
            <a:pPr algn="ctr"/>
            <a:endParaRPr lang="es-MX" sz="2800" b="1" u="sng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s-MX" sz="2800" b="1" i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Parte sombreada en “gris” </a:t>
            </a:r>
            <a:r>
              <a:rPr lang="es-MX" sz="2800" i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(se obtiene del Plan)</a:t>
            </a:r>
          </a:p>
          <a:p>
            <a:pPr algn="ctr"/>
            <a:endParaRPr lang="es-MX" sz="2800" i="1" u="sng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>
                <a:latin typeface="Calibri" pitchFamily="34" charset="0"/>
              </a:rPr>
              <a:t>No.: </a:t>
            </a:r>
            <a:r>
              <a:rPr lang="es-MX" sz="2200" dirty="0">
                <a:latin typeface="Calibri" pitchFamily="34" charset="0"/>
              </a:rPr>
              <a:t>Número de identificación.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>
                <a:latin typeface="Calibri" pitchFamily="34" charset="0"/>
              </a:rPr>
              <a:t>Componente/Elemento/Actividad: </a:t>
            </a:r>
            <a:r>
              <a:rPr lang="es-MX" sz="2200" dirty="0">
                <a:latin typeface="Calibri" pitchFamily="34" charset="0"/>
              </a:rPr>
              <a:t>A implementar (infinitivo).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>
                <a:latin typeface="Calibri" pitchFamily="34" charset="0"/>
              </a:rPr>
              <a:t>P.O.: </a:t>
            </a:r>
            <a:r>
              <a:rPr lang="es-MX" sz="2200" dirty="0">
                <a:latin typeface="Calibri" pitchFamily="34" charset="0"/>
              </a:rPr>
              <a:t>Práctica/s Obligatoria/s relacionada/s.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>
                <a:latin typeface="Calibri" pitchFamily="34" charset="0"/>
              </a:rPr>
              <a:t>Plazo</a:t>
            </a:r>
            <a:r>
              <a:rPr lang="es-MX" sz="2400" dirty="0">
                <a:latin typeface="Calibri" pitchFamily="34" charset="0"/>
              </a:rPr>
              <a:t>: </a:t>
            </a:r>
            <a:r>
              <a:rPr lang="es-MX" sz="2200" dirty="0">
                <a:latin typeface="Calibri" pitchFamily="34" charset="0"/>
              </a:rPr>
              <a:t>Indicar la fecha de inicio/final de la actividad. Razonable.</a:t>
            </a:r>
            <a:endParaRPr lang="es-MX" sz="2200" b="1" dirty="0">
              <a:latin typeface="Calibri" pitchFamily="34" charset="0"/>
            </a:endParaRP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>
                <a:latin typeface="Calibri" pitchFamily="34" charset="0"/>
              </a:rPr>
              <a:t>Producto: </a:t>
            </a:r>
            <a:r>
              <a:rPr lang="es-MX" sz="2200" dirty="0">
                <a:latin typeface="Calibri" pitchFamily="34" charset="0"/>
              </a:rPr>
              <a:t>Es el resultado de la actividad. Debe ser demostrable.</a:t>
            </a:r>
          </a:p>
          <a:p>
            <a:pPr marL="261938" indent="-261938"/>
            <a:endParaRPr lang="es-MX" sz="1200" dirty="0">
              <a:latin typeface="Calibri" pitchFamily="34" charset="0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10</a:t>
            </a:fld>
            <a:endParaRPr lang="es-HN"/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3CBB75B-ABED-48EC-BDE4-DFAD4295F683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614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CuadroTexto">
            <a:extLst>
              <a:ext uri="{FF2B5EF4-FFF2-40B4-BE49-F238E27FC236}">
                <a16:creationId xmlns:a16="http://schemas.microsoft.com/office/drawing/2014/main" id="{D3A3DE5E-0101-4D2B-B9C2-F6A8C06DD483}"/>
              </a:ext>
            </a:extLst>
          </p:cNvPr>
          <p:cNvSpPr txBox="1"/>
          <p:nvPr/>
        </p:nvSpPr>
        <p:spPr>
          <a:xfrm>
            <a:off x="60325" y="0"/>
            <a:ext cx="747352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Elaboración – Formato del Plan (Elementos)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D1F1EF0F-9DC0-4702-83F0-4A39C6918C47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F5717A2C-DC63-455C-9D14-DD4BC96A1600}"/>
              </a:ext>
            </a:extLst>
          </p:cNvPr>
          <p:cNvSpPr txBox="1"/>
          <p:nvPr/>
        </p:nvSpPr>
        <p:spPr>
          <a:xfrm>
            <a:off x="251520" y="620688"/>
            <a:ext cx="8784976" cy="4687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1938" indent="-261938" algn="ctr"/>
            <a:r>
              <a:rPr lang="es-MX" sz="2800" b="1" i="1" u="sng" dirty="0">
                <a:solidFill>
                  <a:srgbClr val="00B050"/>
                </a:solidFill>
                <a:latin typeface="Calibri" pitchFamily="34" charset="0"/>
              </a:rPr>
              <a:t>Parte sombreada en “verde” </a:t>
            </a:r>
            <a:r>
              <a:rPr lang="es-MX" sz="2800" i="1" u="sng" dirty="0">
                <a:solidFill>
                  <a:srgbClr val="00B050"/>
                </a:solidFill>
                <a:latin typeface="Calibri" pitchFamily="34" charset="0"/>
              </a:rPr>
              <a:t>(se agrega)</a:t>
            </a:r>
          </a:p>
          <a:p>
            <a:pPr marL="261938" indent="-261938" algn="ctr"/>
            <a:endParaRPr lang="es-MX" sz="1000" i="1" u="sng" dirty="0">
              <a:solidFill>
                <a:srgbClr val="00B050"/>
              </a:solidFill>
              <a:latin typeface="Calibri" pitchFamily="34" charset="0"/>
            </a:endParaRP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Fuente de verificación: </a:t>
            </a:r>
            <a:r>
              <a:rPr lang="es-MX" sz="2200" dirty="0">
                <a:latin typeface="Calibri" pitchFamily="34" charset="0"/>
              </a:rPr>
              <a:t>Documento que evidencia el producto.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Seguimiento: </a:t>
            </a:r>
            <a:r>
              <a:rPr lang="es-MX" sz="2200" dirty="0">
                <a:latin typeface="Calibri" pitchFamily="34" charset="0"/>
              </a:rPr>
              <a:t>No Cumplido/Parcialmente Cumplido (Bajo/Medio/Alto)/ Cumplido.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Valor TAECII o ES: </a:t>
            </a:r>
            <a:r>
              <a:rPr lang="es-MX" sz="2200" dirty="0">
                <a:latin typeface="Calibri" pitchFamily="34" charset="0"/>
              </a:rPr>
              <a:t>Es el valor resultante del TAECCI o ES.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A implementar: </a:t>
            </a:r>
            <a:r>
              <a:rPr lang="es-MX" sz="2200" dirty="0">
                <a:latin typeface="Calibri" pitchFamily="34" charset="0"/>
              </a:rPr>
              <a:t>Es el valor que resta por implementar para alcanzar 5.</a:t>
            </a:r>
            <a:endParaRPr lang="es-MX" sz="2200" b="1" dirty="0">
              <a:latin typeface="Calibri" pitchFamily="34" charset="0"/>
            </a:endParaRP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Valor seguimiento: </a:t>
            </a:r>
            <a:r>
              <a:rPr lang="es-MX" sz="2200" dirty="0">
                <a:latin typeface="Calibri" pitchFamily="34" charset="0"/>
              </a:rPr>
              <a:t>Es el % de avance por el valor “a implementar”.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Valor actualizado: </a:t>
            </a:r>
            <a:r>
              <a:rPr lang="es-MX" sz="2200" dirty="0">
                <a:latin typeface="Calibri" pitchFamily="34" charset="0"/>
              </a:rPr>
              <a:t>Valor TAECII o ES + “Valor seguimiento”.</a:t>
            </a:r>
          </a:p>
          <a:p>
            <a:pPr marL="261938" indent="-261938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200" b="1" dirty="0">
                <a:latin typeface="Calibri" pitchFamily="34" charset="0"/>
              </a:rPr>
              <a:t>Comentarios: </a:t>
            </a:r>
            <a:r>
              <a:rPr lang="es-MX" sz="2200" dirty="0">
                <a:latin typeface="Calibri" pitchFamily="34" charset="0"/>
              </a:rPr>
              <a:t>Sobre todo cuando exista calificación “Parcialmente”.</a:t>
            </a:r>
          </a:p>
        </p:txBody>
      </p:sp>
    </p:spTree>
    <p:extLst>
      <p:ext uri="{BB962C8B-B14F-4D97-AF65-F5344CB8AC3E}">
        <p14:creationId xmlns:p14="http://schemas.microsoft.com/office/powerpoint/2010/main" val="68915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0325" y="0"/>
            <a:ext cx="413125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Seguimiento – Formato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12</a:t>
            </a:fld>
            <a:endParaRPr lang="es-HN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EB426A5-C843-444E-B0D2-7AFA08DC23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2" t="16384" r="4326" b="7969"/>
          <a:stretch/>
        </p:blipFill>
        <p:spPr>
          <a:xfrm>
            <a:off x="31010" y="1184672"/>
            <a:ext cx="9083675" cy="4980919"/>
          </a:xfrm>
          <a:prstGeom prst="rect">
            <a:avLst/>
          </a:prstGeom>
        </p:spPr>
      </p:pic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C994F6EE-81EA-4C9A-85E4-0F9C18E54468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045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0142" y="0"/>
            <a:ext cx="637225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Estimación del % de avance (Ejemplo)</a:t>
            </a:r>
            <a:endParaRPr lang="es-MX" sz="2400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51E87D6F-923C-42CC-93EC-5096FEE50D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74" t="15533" r="4315" b="18614"/>
          <a:stretch/>
        </p:blipFill>
        <p:spPr>
          <a:xfrm>
            <a:off x="80142" y="1023283"/>
            <a:ext cx="9019212" cy="5335314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0" y="4365104"/>
            <a:ext cx="9063858" cy="5760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0FD083C1-D1D8-454B-AC4E-1A3D96EDE96C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6255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5496" y="5589240"/>
            <a:ext cx="9073008" cy="100811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4" name="3 CuadroTexto"/>
          <p:cNvSpPr txBox="1"/>
          <p:nvPr/>
        </p:nvSpPr>
        <p:spPr>
          <a:xfrm>
            <a:off x="80142" y="0"/>
            <a:ext cx="415530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Actualización del TAECII</a:t>
            </a:r>
            <a:endParaRPr lang="es-MX" sz="2400" dirty="0"/>
          </a:p>
        </p:txBody>
      </p:sp>
      <p:sp>
        <p:nvSpPr>
          <p:cNvPr id="2" name="1 CuadroTexto"/>
          <p:cNvSpPr txBox="1"/>
          <p:nvPr/>
        </p:nvSpPr>
        <p:spPr>
          <a:xfrm>
            <a:off x="251520" y="692696"/>
            <a:ext cx="8712967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Los </a:t>
            </a:r>
            <a:r>
              <a:rPr lang="es-MX" sz="2200" b="1" dirty="0">
                <a:solidFill>
                  <a:srgbClr val="FF0000"/>
                </a:solidFill>
              </a:rPr>
              <a:t>porcentajes de avance </a:t>
            </a:r>
            <a:r>
              <a:rPr lang="es-MX" sz="2200" dirty="0"/>
              <a:t>obtenidos en cada PO, están referidos al </a:t>
            </a:r>
            <a:r>
              <a:rPr lang="es-MX" sz="2200" b="1" dirty="0">
                <a:solidFill>
                  <a:srgbClr val="FF0000"/>
                </a:solidFill>
              </a:rPr>
              <a:t>valor faltante </a:t>
            </a:r>
            <a:r>
              <a:rPr lang="es-MX" sz="2200" dirty="0"/>
              <a:t>establecido en el TAECII o ES para llegar a una </a:t>
            </a:r>
            <a:r>
              <a:rPr lang="es-MX" sz="2200" b="1" dirty="0">
                <a:solidFill>
                  <a:srgbClr val="FF0000"/>
                </a:solidFill>
              </a:rPr>
              <a:t>calificación máxima de 5 </a:t>
            </a:r>
            <a:r>
              <a:rPr lang="es-MX" sz="2200" dirty="0"/>
              <a:t>(excelente).</a:t>
            </a:r>
          </a:p>
          <a:p>
            <a:pPr algn="just"/>
            <a:endParaRPr lang="es-MX" sz="2200" dirty="0"/>
          </a:p>
          <a:p>
            <a:pPr algn="just"/>
            <a:r>
              <a:rPr lang="es-MX" sz="2200" dirty="0"/>
              <a:t>Con base en lo anterior, </a:t>
            </a:r>
            <a:r>
              <a:rPr lang="es-MX" sz="2200" b="1" dirty="0">
                <a:solidFill>
                  <a:srgbClr val="FF0000"/>
                </a:solidFill>
              </a:rPr>
              <a:t>se actualizará </a:t>
            </a:r>
            <a:r>
              <a:rPr lang="es-MX" sz="2200" dirty="0"/>
              <a:t>el TAECII o ES con el valor resultante de multiplicar el </a:t>
            </a:r>
            <a:r>
              <a:rPr lang="es-MX" sz="2200" b="1" dirty="0"/>
              <a:t>porcentaje de avance </a:t>
            </a:r>
            <a:r>
              <a:rPr lang="es-MX" sz="2200" dirty="0"/>
              <a:t>del seguimiento </a:t>
            </a:r>
            <a:r>
              <a:rPr lang="es-MX" sz="2200" b="1" dirty="0">
                <a:solidFill>
                  <a:srgbClr val="FF0000"/>
                </a:solidFill>
              </a:rPr>
              <a:t>por el valor faltante </a:t>
            </a:r>
            <a:r>
              <a:rPr lang="es-MX" sz="2200" dirty="0"/>
              <a:t>(1, 2, 3, etc.).</a:t>
            </a:r>
          </a:p>
          <a:p>
            <a:pPr algn="just"/>
            <a:endParaRPr lang="es-MX" sz="2200" dirty="0"/>
          </a:p>
          <a:p>
            <a:pPr algn="just"/>
            <a:r>
              <a:rPr lang="es-MX" sz="2200" b="1" dirty="0">
                <a:solidFill>
                  <a:srgbClr val="FF0000"/>
                </a:solidFill>
              </a:rPr>
              <a:t>Por ejemplo</a:t>
            </a:r>
            <a:r>
              <a:rPr lang="es-MX" sz="2200" dirty="0"/>
              <a:t>, si una </a:t>
            </a:r>
            <a:r>
              <a:rPr lang="es-MX" sz="2200" b="1" dirty="0">
                <a:solidFill>
                  <a:srgbClr val="FF0000"/>
                </a:solidFill>
              </a:rPr>
              <a:t>PO recibió una calificación de 3</a:t>
            </a:r>
            <a:r>
              <a:rPr lang="es-MX" sz="2200" dirty="0"/>
              <a:t> en el TAECII o ES, </a:t>
            </a:r>
            <a:r>
              <a:rPr lang="es-MX" sz="2200" b="1" dirty="0">
                <a:solidFill>
                  <a:srgbClr val="FF0000"/>
                </a:solidFill>
              </a:rPr>
              <a:t>el faltante </a:t>
            </a:r>
            <a:r>
              <a:rPr lang="es-MX" sz="2200" dirty="0"/>
              <a:t>para llegar a 5 (valor máximo o excelente) </a:t>
            </a:r>
            <a:r>
              <a:rPr lang="es-MX" sz="2200" b="1" dirty="0">
                <a:solidFill>
                  <a:srgbClr val="FF0000"/>
                </a:solidFill>
              </a:rPr>
              <a:t>es 2</a:t>
            </a:r>
            <a:r>
              <a:rPr lang="es-MX" sz="2200" dirty="0"/>
              <a:t>. Pero si posteriormente, </a:t>
            </a:r>
            <a:r>
              <a:rPr lang="es-MX" sz="2200" b="1" dirty="0">
                <a:solidFill>
                  <a:srgbClr val="FF0000"/>
                </a:solidFill>
              </a:rPr>
              <a:t>luego de realizar el seguimiento </a:t>
            </a:r>
            <a:r>
              <a:rPr lang="es-MX" sz="2200" dirty="0"/>
              <a:t>se observa un </a:t>
            </a:r>
            <a:r>
              <a:rPr lang="es-MX" sz="2200" b="1" dirty="0">
                <a:solidFill>
                  <a:srgbClr val="FF0000"/>
                </a:solidFill>
              </a:rPr>
              <a:t>avance del 80%</a:t>
            </a:r>
            <a:r>
              <a:rPr lang="es-MX" sz="2200" dirty="0"/>
              <a:t>, entonces </a:t>
            </a:r>
            <a:r>
              <a:rPr lang="es-MX" sz="2200" b="1" dirty="0">
                <a:solidFill>
                  <a:srgbClr val="FF0000"/>
                </a:solidFill>
              </a:rPr>
              <a:t>el valor a sumar </a:t>
            </a:r>
            <a:r>
              <a:rPr lang="es-MX" sz="2200" dirty="0"/>
              <a:t>a la calificación de 3 </a:t>
            </a:r>
            <a:r>
              <a:rPr lang="es-MX" sz="2200" b="1" dirty="0">
                <a:solidFill>
                  <a:srgbClr val="FF0000"/>
                </a:solidFill>
              </a:rPr>
              <a:t>será de 1.6 </a:t>
            </a:r>
            <a:r>
              <a:rPr lang="es-MX" sz="2200" dirty="0"/>
              <a:t>(2 * 80%). Por lo tanto la calificación de la PO relacionada se actualizará </a:t>
            </a:r>
            <a:r>
              <a:rPr lang="es-MX" sz="2200" b="1" dirty="0">
                <a:solidFill>
                  <a:srgbClr val="FF0000"/>
                </a:solidFill>
              </a:rPr>
              <a:t>finalmente a 4.46 </a:t>
            </a:r>
            <a:r>
              <a:rPr lang="es-MX" sz="2200" dirty="0"/>
              <a:t>(3 + 1.6).</a:t>
            </a:r>
          </a:p>
          <a:p>
            <a:pPr algn="just"/>
            <a:endParaRPr lang="es-MX" sz="2200" dirty="0"/>
          </a:p>
          <a:p>
            <a:pPr algn="ctr"/>
            <a:r>
              <a:rPr lang="es-MX" sz="2200" dirty="0"/>
              <a:t>Lo anterior </a:t>
            </a:r>
            <a:r>
              <a:rPr lang="es-MX" sz="2200" b="1" u="sng" dirty="0">
                <a:solidFill>
                  <a:srgbClr val="00B050"/>
                </a:solidFill>
              </a:rPr>
              <a:t>debe ser realizado por el COCOIN</a:t>
            </a:r>
            <a:r>
              <a:rPr lang="es-MX" sz="2200" dirty="0"/>
              <a:t>, tomando como insumo el “Seguimiento al Plan de Implementación”.</a:t>
            </a:r>
            <a:endParaRPr lang="es-HN" sz="22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14</a:t>
            </a:fld>
            <a:endParaRPr lang="es-HN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A9FCE169-509F-4A8C-808B-C4AE9876BD1A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30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0142" y="0"/>
            <a:ext cx="829425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Periodicidad y destinatarios </a:t>
            </a:r>
            <a:r>
              <a:rPr lang="es-MX" sz="2400" b="1" dirty="0"/>
              <a:t>(Seguimiento al Plan)</a:t>
            </a:r>
            <a:endParaRPr lang="es-MX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79512" y="620688"/>
            <a:ext cx="8528613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b="1" u="sng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Periodicidad del seguimiento</a:t>
            </a:r>
          </a:p>
          <a:p>
            <a:pPr algn="just"/>
            <a:endParaRPr lang="es-ES" sz="14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es-E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Unidad Organizacional             =     Mensual 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s-ES" sz="2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Unidad de Auditoría Interna   =     Trimestral</a:t>
            </a:r>
          </a:p>
          <a:p>
            <a:pPr algn="r"/>
            <a:endParaRPr lang="es-ES" b="1" u="sng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  <a:p>
            <a:pPr algn="r"/>
            <a:r>
              <a:rPr lang="es-ES" sz="2800" b="1" u="sng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Destinatarios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s-ES" sz="1400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  <a:p>
            <a:pPr marL="457200" indent="-457200" algn="r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MAE</a:t>
            </a:r>
          </a:p>
          <a:p>
            <a:pPr marL="457200" indent="-457200" algn="r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COCOIN.</a:t>
            </a:r>
          </a:p>
          <a:p>
            <a:pPr marL="457200" indent="-457200" algn="r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Jefes de Unidades Organizacionales relacionadas.</a:t>
            </a:r>
          </a:p>
          <a:p>
            <a:pPr marL="457200" indent="-457200" algn="r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Personal responsable por las actividades planificadas.</a:t>
            </a:r>
          </a:p>
          <a:p>
            <a:pPr marL="457200" indent="-457200" algn="r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ONADICI</a:t>
            </a:r>
            <a:r>
              <a:rPr lang="es-ES" sz="2800" dirty="0">
                <a:solidFill>
                  <a:srgbClr val="92D05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8" name="Picture 2" descr="http://us.123rf.com/400wm/400/400/gavrilichev/gavrilichev1010/gavrilichev101000257/8094356-electronico-del-correo-de-internet-ofrece-la-informacion-enviada-al-destinatario-al-instante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92896"/>
            <a:ext cx="1570207" cy="13908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15</a:t>
            </a:fld>
            <a:endParaRPr lang="es-HN" dirty="0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C62C1AC-7957-4B6A-A906-366A5CBF0228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497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84CD4B1-85FE-41E2-8716-A91BA9CB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16</a:t>
            </a:fld>
            <a:endParaRPr lang="es-HN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40782C9-CF6C-4488-8C65-62C4673AAE7E}"/>
              </a:ext>
            </a:extLst>
          </p:cNvPr>
          <p:cNvSpPr txBox="1">
            <a:spLocks/>
          </p:cNvSpPr>
          <p:nvPr/>
        </p:nvSpPr>
        <p:spPr>
          <a:xfrm>
            <a:off x="457200" y="1268760"/>
            <a:ext cx="8229600" cy="161277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es-HN" sz="3200" dirty="0">
                <a:latin typeface="Calibri" panose="020F0502020204030204" pitchFamily="34" charset="0"/>
                <a:cs typeface="Calibri" panose="020F0502020204030204" pitchFamily="34" charset="0"/>
              </a:rPr>
              <a:t>Esta presentación la puedes descargar en nuestra Plataforma Digital </a:t>
            </a:r>
            <a:r>
              <a:rPr lang="es-HN" sz="4400" dirty="0">
                <a:solidFill>
                  <a:srgbClr val="0099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www.onadici.gob.hn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C55AAA4-0942-419F-ABFA-D26F9DA72D4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9792" y="3212977"/>
            <a:ext cx="3744416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903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1403648" y="1988840"/>
            <a:ext cx="6336704" cy="2880320"/>
          </a:xfrm>
          <a:prstGeom prst="roundRect">
            <a:avLst>
              <a:gd name="adj" fmla="val 2141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>
              <a:defRPr/>
            </a:pPr>
            <a:r>
              <a:rPr lang="es-MX" sz="4000" b="1" dirty="0">
                <a:solidFill>
                  <a:srgbClr val="836917"/>
                </a:solidFill>
                <a:latin typeface="Trajan Pro" pitchFamily="18" charset="0"/>
              </a:rPr>
              <a:t>PLAN DE </a:t>
            </a:r>
          </a:p>
          <a:p>
            <a:pPr algn="ctr">
              <a:defRPr/>
            </a:pPr>
            <a:r>
              <a:rPr lang="es-MX" sz="4000" b="1" dirty="0">
                <a:solidFill>
                  <a:srgbClr val="836917"/>
                </a:solidFill>
                <a:latin typeface="Trajan Pro" pitchFamily="18" charset="0"/>
              </a:rPr>
              <a:t>IMPLEMENTACIÓN DEL </a:t>
            </a:r>
          </a:p>
          <a:p>
            <a:pPr algn="ctr">
              <a:defRPr/>
            </a:pPr>
            <a:r>
              <a:rPr lang="es-MX" sz="4000" b="1" dirty="0">
                <a:solidFill>
                  <a:srgbClr val="836917"/>
                </a:solidFill>
                <a:latin typeface="Trajan Pro" pitchFamily="18" charset="0"/>
              </a:rPr>
              <a:t>CONTROL INTERNO </a:t>
            </a:r>
          </a:p>
          <a:p>
            <a:pPr algn="ctr">
              <a:defRPr/>
            </a:pPr>
            <a:r>
              <a:rPr lang="es-MX" sz="4000" b="1" dirty="0">
                <a:solidFill>
                  <a:srgbClr val="836917"/>
                </a:solidFill>
                <a:latin typeface="Trajan Pro" pitchFamily="18" charset="0"/>
              </a:rPr>
              <a:t>INSTITUCIONAL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2</a:t>
            </a:fld>
            <a:endParaRPr lang="es-HN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AF2998A-7CA2-46DD-816D-163D00E65D9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77" y="0"/>
            <a:ext cx="1908212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 descr="E:\LOGOS\Logos 2014\Manual y Logo MODIFICADO\Logo gobierno de Honduras y Submarca Horizontal EN BLANCO.png">
            <a:extLst>
              <a:ext uri="{FF2B5EF4-FFF2-40B4-BE49-F238E27FC236}">
                <a16:creationId xmlns:a16="http://schemas.microsoft.com/office/drawing/2014/main" id="{ABBF4A8F-687A-433A-BF25-5DFCAC2BA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25177" r="58829" b="32979"/>
          <a:stretch>
            <a:fillRect/>
          </a:stretch>
        </p:blipFill>
        <p:spPr bwMode="auto">
          <a:xfrm>
            <a:off x="7092280" y="5472608"/>
            <a:ext cx="1839030" cy="1268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98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0325" y="0"/>
            <a:ext cx="848020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Plan de implementación del CII – </a:t>
            </a:r>
            <a:r>
              <a:rPr lang="es-MX" sz="2400" dirty="0"/>
              <a:t>Objetivo y alcance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9851" y="523220"/>
            <a:ext cx="8528613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Objetivo</a:t>
            </a:r>
          </a:p>
          <a:p>
            <a:pPr algn="just"/>
            <a:r>
              <a:rPr lang="es-ES" sz="2800" dirty="0">
                <a:latin typeface="Calibri" pitchFamily="34" charset="0"/>
              </a:rPr>
              <a:t>Comprender y utilizar una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herramienta gerencial </a:t>
            </a:r>
            <a:r>
              <a:rPr lang="es-ES" sz="2800" dirty="0">
                <a:latin typeface="Calibri" pitchFamily="34" charset="0"/>
              </a:rPr>
              <a:t>que sirva de orientación y seguimiento para la adecuada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implementación, mantenimiento y mejora del CII</a:t>
            </a:r>
            <a:r>
              <a:rPr lang="es-ES" sz="2800" dirty="0">
                <a:latin typeface="Calibri" pitchFamily="34" charset="0"/>
              </a:rPr>
              <a:t>.</a:t>
            </a:r>
            <a:endParaRPr lang="es-ES" sz="2800" b="1" dirty="0">
              <a:latin typeface="Calibri" pitchFamily="34" charset="0"/>
            </a:endParaRPr>
          </a:p>
          <a:p>
            <a:pPr algn="just"/>
            <a:endParaRPr lang="es-ES" sz="2800" dirty="0">
              <a:latin typeface="Calibri" pitchFamily="34" charset="0"/>
            </a:endParaRPr>
          </a:p>
          <a:p>
            <a:pPr algn="just"/>
            <a:endParaRPr lang="es-ES" sz="2800" dirty="0">
              <a:latin typeface="Calibri" pitchFamily="34" charset="0"/>
            </a:endParaRPr>
          </a:p>
          <a:p>
            <a:pPr algn="just"/>
            <a:endParaRPr lang="es-ES" sz="2800" dirty="0">
              <a:latin typeface="Calibri" pitchFamily="34" charset="0"/>
            </a:endParaRPr>
          </a:p>
          <a:p>
            <a:pPr algn="just"/>
            <a:endParaRPr lang="es-ES" sz="3600" dirty="0">
              <a:latin typeface="Calibri" pitchFamily="34" charset="0"/>
            </a:endParaRPr>
          </a:p>
          <a:p>
            <a:pPr algn="just"/>
            <a:r>
              <a:rPr lang="es-ES" sz="28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Alcance</a:t>
            </a:r>
          </a:p>
          <a:p>
            <a:pPr algn="just"/>
            <a:r>
              <a:rPr lang="es-ES" sz="2800" dirty="0">
                <a:latin typeface="Calibri" pitchFamily="34" charset="0"/>
              </a:rPr>
              <a:t>La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MAE</a:t>
            </a:r>
            <a:r>
              <a:rPr lang="es-ES" sz="2800" dirty="0">
                <a:latin typeface="Calibri" pitchFamily="34" charset="0"/>
              </a:rPr>
              <a:t>, el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COCOIN</a:t>
            </a:r>
            <a:r>
              <a:rPr lang="es-ES" sz="2800" dirty="0">
                <a:latin typeface="Calibri" pitchFamily="34" charset="0"/>
              </a:rPr>
              <a:t>, las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Unidades Organizacionales </a:t>
            </a:r>
            <a:r>
              <a:rPr lang="es-ES" sz="2800" dirty="0">
                <a:latin typeface="Calibri" pitchFamily="34" charset="0"/>
              </a:rPr>
              <a:t>y sus procesos relacionados.</a:t>
            </a:r>
          </a:p>
        </p:txBody>
      </p:sp>
      <p:pic>
        <p:nvPicPr>
          <p:cNvPr id="3074" name="Picture 2" descr="http://t0.gstatic.com/images?q=tbn:ANd9GcSjs5IKpU_eBlDEhNnwiZZvsRSnztzc4jfHFnPJtqVuSZ6rWfU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890" y="2384884"/>
            <a:ext cx="2409075" cy="20882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04F73334-236F-4642-B8E2-2CFCF541F6D3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16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0325" y="0"/>
            <a:ext cx="918392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Plan de implementación del CII – </a:t>
            </a:r>
            <a:r>
              <a:rPr lang="es-MX" sz="2400" dirty="0"/>
              <a:t>Medios y Responsables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79512" y="476672"/>
            <a:ext cx="8964488" cy="43396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Medios</a:t>
            </a:r>
          </a:p>
          <a:p>
            <a:pPr algn="just"/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Formatos</a:t>
            </a:r>
            <a:r>
              <a:rPr lang="es-ES" sz="2800" dirty="0">
                <a:latin typeface="Calibri" pitchFamily="34" charset="0"/>
              </a:rPr>
              <a:t> para el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Plan</a:t>
            </a:r>
            <a:r>
              <a:rPr lang="es-ES" sz="2800" dirty="0">
                <a:latin typeface="Calibri" pitchFamily="34" charset="0"/>
              </a:rPr>
              <a:t> de Implementación y el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Seguimiento</a:t>
            </a:r>
            <a:r>
              <a:rPr lang="es-ES" sz="2800" dirty="0">
                <a:latin typeface="Calibri" pitchFamily="34" charset="0"/>
              </a:rPr>
              <a:t>.</a:t>
            </a:r>
          </a:p>
          <a:p>
            <a:pPr algn="just"/>
            <a:endParaRPr lang="es-ES" sz="2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r>
              <a:rPr lang="es-ES" sz="28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Responsables</a:t>
            </a:r>
          </a:p>
          <a:p>
            <a:pPr algn="just"/>
            <a:r>
              <a:rPr lang="es-ES" sz="2800" i="1" dirty="0">
                <a:latin typeface="Calibri" pitchFamily="34" charset="0"/>
              </a:rPr>
              <a:t>COCOIN/Jefes de Unidades </a:t>
            </a:r>
            <a:r>
              <a:rPr lang="es-ES" sz="2600" dirty="0">
                <a:latin typeface="Calibri" pitchFamily="34" charset="0"/>
              </a:rPr>
              <a:t>= Plan de implementación </a:t>
            </a:r>
            <a:r>
              <a:rPr lang="es-ES" sz="2600" dirty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s-ES" sz="2600" b="1" dirty="0">
                <a:solidFill>
                  <a:srgbClr val="FF0000"/>
                </a:solidFill>
                <a:latin typeface="Calibri" pitchFamily="34" charset="0"/>
              </a:rPr>
              <a:t>elaboración y aseguramiento</a:t>
            </a:r>
            <a:r>
              <a:rPr lang="es-ES" sz="2600" dirty="0">
                <a:solidFill>
                  <a:srgbClr val="FF0000"/>
                </a:solidFill>
                <a:latin typeface="Calibri" pitchFamily="34" charset="0"/>
              </a:rPr>
              <a:t>)</a:t>
            </a:r>
            <a:r>
              <a:rPr lang="es-ES" sz="2600" dirty="0">
                <a:latin typeface="Calibri" pitchFamily="34" charset="0"/>
              </a:rPr>
              <a:t>.</a:t>
            </a:r>
          </a:p>
          <a:p>
            <a:pPr algn="just"/>
            <a:r>
              <a:rPr lang="es-ES" sz="2600" i="1" dirty="0">
                <a:latin typeface="Calibri" pitchFamily="34" charset="0"/>
              </a:rPr>
              <a:t>MAE </a:t>
            </a:r>
            <a:r>
              <a:rPr lang="es-ES" sz="2600" dirty="0">
                <a:latin typeface="Calibri" pitchFamily="34" charset="0"/>
              </a:rPr>
              <a:t>= </a:t>
            </a:r>
            <a:r>
              <a:rPr lang="es-ES" sz="2600" b="1" dirty="0">
                <a:solidFill>
                  <a:srgbClr val="FF0000"/>
                </a:solidFill>
                <a:latin typeface="Calibri" pitchFamily="34" charset="0"/>
              </a:rPr>
              <a:t>Aprobación</a:t>
            </a:r>
            <a:r>
              <a:rPr lang="es-ES" sz="2600" dirty="0">
                <a:latin typeface="Calibri" pitchFamily="34" charset="0"/>
              </a:rPr>
              <a:t> del Plan.</a:t>
            </a:r>
          </a:p>
          <a:p>
            <a:pPr algn="just"/>
            <a:r>
              <a:rPr lang="es-ES" sz="2800" i="1" dirty="0">
                <a:latin typeface="Calibri" pitchFamily="34" charset="0"/>
              </a:rPr>
              <a:t>Personal identificado en el Plan </a:t>
            </a:r>
            <a:r>
              <a:rPr lang="es-ES" sz="2600" dirty="0">
                <a:latin typeface="Calibri" pitchFamily="34" charset="0"/>
              </a:rPr>
              <a:t>= </a:t>
            </a:r>
            <a:r>
              <a:rPr lang="es-ES" sz="2600" b="1" dirty="0">
                <a:solidFill>
                  <a:srgbClr val="FF0000"/>
                </a:solidFill>
                <a:latin typeface="Calibri" pitchFamily="34" charset="0"/>
              </a:rPr>
              <a:t>Ejecución de las actividades</a:t>
            </a:r>
            <a:r>
              <a:rPr lang="es-ES" sz="2600" dirty="0">
                <a:latin typeface="Calibri" pitchFamily="34" charset="0"/>
              </a:rPr>
              <a:t>.</a:t>
            </a:r>
          </a:p>
          <a:p>
            <a:pPr algn="just"/>
            <a:r>
              <a:rPr lang="es-ES" sz="2800" i="1" dirty="0">
                <a:latin typeface="Calibri" pitchFamily="34" charset="0"/>
              </a:rPr>
              <a:t>UAI </a:t>
            </a:r>
            <a:r>
              <a:rPr lang="es-ES" sz="2800" dirty="0">
                <a:latin typeface="Calibri" pitchFamily="34" charset="0"/>
              </a:rPr>
              <a:t>= </a:t>
            </a:r>
            <a:r>
              <a:rPr lang="es-ES" sz="2600" b="1" dirty="0">
                <a:solidFill>
                  <a:srgbClr val="FF0000"/>
                </a:solidFill>
                <a:latin typeface="Calibri" pitchFamily="34" charset="0"/>
              </a:rPr>
              <a:t>Seguimiento</a:t>
            </a:r>
            <a:r>
              <a:rPr lang="es-ES" sz="2600" dirty="0">
                <a:latin typeface="Calibri" pitchFamily="34" charset="0"/>
              </a:rPr>
              <a:t> al Plan.</a:t>
            </a:r>
          </a:p>
          <a:p>
            <a:pPr algn="just"/>
            <a:r>
              <a:rPr lang="es-ES" sz="2800" i="1" dirty="0">
                <a:latin typeface="Calibri" pitchFamily="34" charset="0"/>
              </a:rPr>
              <a:t>COCOIN</a:t>
            </a:r>
            <a:r>
              <a:rPr lang="es-ES" sz="2800" dirty="0">
                <a:latin typeface="Calibri" pitchFamily="34" charset="0"/>
              </a:rPr>
              <a:t> = </a:t>
            </a:r>
            <a:r>
              <a:rPr lang="es-ES" sz="2600" b="1" dirty="0">
                <a:solidFill>
                  <a:srgbClr val="FF0000"/>
                </a:solidFill>
                <a:latin typeface="Calibri" pitchFamily="34" charset="0"/>
              </a:rPr>
              <a:t>Monitoreo</a:t>
            </a:r>
            <a:r>
              <a:rPr lang="es-ES" sz="2600" dirty="0">
                <a:latin typeface="Calibri" pitchFamily="34" charset="0"/>
              </a:rPr>
              <a:t> trimestral del Plan.</a:t>
            </a:r>
            <a:endParaRPr lang="es-ES" sz="2800" dirty="0">
              <a:latin typeface="Calibri" pitchFamily="34" charset="0"/>
            </a:endParaRPr>
          </a:p>
        </p:txBody>
      </p:sp>
      <p:sp>
        <p:nvSpPr>
          <p:cNvPr id="2" name="AutoShape 2" descr="data:image/jpeg;base64,/9j/4AAQSkZJRgABAQAAAQABAAD/2wCEAAkGBhAQERASEBAREBQSDxAWFBEUEBQREBAQFBAVFRUYFBQXHCYgFxkjGRUUHy8gIycpLCwsFR4xNjAqNSYrLCkBCQoKDgwOGA8PFywkHCUsKi0sKSkvKS8pKiwpKikqKSkpNSwsLCksKSkpLCksKSoqLCkpKSwsKSkpKSkpLCksKf/AABEIAMIBAwMBIgACEQEDEQH/xAAcAAEAAQUBAQAAAAAAAAAAAAAABQECAwQGBwj/xABHEAACAQIDBAYGBQgJBQEAAAABAgADEQQSIQUGMUETIlFhcZEHMoGhscEUM0JS0SMkYnJzgpKyNENTdIOis/DxFURjwuEW/8QAGQEBAQEBAQEAAAAAAAAAAAAAAAECAwQF/8QAIxEBAQACAQQCAgMAAAAAAAAAAAECEQMSITFBE1EEYRQiMv/aAAwDAQACEQMRAD8A9xiIgIiICIiAlCZG7wbfpYKi1arfTRUHrVHPBV79D4AEzx3eLeTHY25qu1OmeFFCVpgfpc3PefIQPaam2cOpytXoqew1UB8iZtJUBFwQQeYNwfbPljFtl5CZNj714rBvmoValE6Ep9hhxGZD1WBGvDnLpNvqWJxm4HpEp7SXJUAp4hVuUB6lRebU76+K8r852cikREBERAREQEREBERAREQEREBERAREQKRKykCkREC6IiAiIgIiDA8s31x30naBpE/k8MqqBy6RwGc+Nio/d75DbaZFQ2twk5gNm0G2jtVq9JazpWXo1cB1RKqsxYKdLkBRfsHeZxe8dfLjqdDL1empWUC90DjlztbXwmOvvY109tobDbBxGLq5adNspOtQqQijtuePgJ6Ht3cGlicOiplSrRpqtOp95VAGV7cQbezjJbDWyiy8uf4STwmLZRbqgeE45cttdZxyPEMG1fAYlWUNTq0agOU8QRyParC4vwIJn0vszHLXo0qyerVpo47gyg2984fa+7uHxv1yhiCcrA5XW/Yw1t3cJ22ydmU8NRp0aQISmtlBYsQLk8Tx4zthn1OWWOm3ERNskREBERAREQEREBERAREQEREBERASkrKQERECsREBERAREQOB3r3YxP8A1LD4zChmR0anilVgvUVdCQfW4LYDW6DtmjVSktwFBOYm51a5OuvGemGctvNsnDgl+no4Zzr+UdUR+/U3B7xOHLhb3jrx5Sdq5tcQeV/gJlSqObAe/wCMtfdbG8QmcHgyVEIIPMEkaSQ2budiGI6XLSHPrZ39gXT3zzTHK3w7W4z229iYfpXFjcLYtoLWvw9s6+a2BwKUVCoLDmeJJ7SZsz24Y9MebLLqpERNsqXlj4hF4so8WAni++uNL4/F6my1VQC5tZKSA6eN5z7eA8oH0E21KA41qQ8aij5zC+8OEHHFYcf49P8AGfP9h2Dyi0D6Iwe0KVYFqNRKoBsSjhwDa9iRz1E2JyPovw2TAK39pWqt5HIP5J10BERAREQEREBERAREQEpKykBERArERATnd7MC1ToyK1amAtS606r01Y6EXyMCTx5zopH7ZS6oex7fxKw+Npz5bZhbj5bw11TaCwO3jh6KUwufIts71GZm1vqWuTx5mYKu+1a9kpUySQAOuxJOg0BEgsZWNyL2t3zDsxvy9LXXP77GfIn5HLbrqe/4sJ6d5hsTiyAappqfuIhJHixJHlfxmjtGgKj53p0ywXLmZQWy3vbhwuT5zRxeJrD7bAG9tTytf4iRxxb82Pvnt6rrzXDU/SVq9Mf61h4Ow+ExU3xCn65/4yZHLtED1mY+Gh+Eo20E++/uPykl/ZY6LDbVrra7hx+ko+I1k/gcaKq34EcRe887G0l5kmdbulUzI7cASo49x/Gd+PO26cs8ZrboIiYMbiBTp1HPBKbsfBVJ+U9Di8C2piekr4h/v4mu3sNZre601CZjpN1VvxKgnxIuZdeQVlZbeXouYhRxYgDxOgjY913PwvR4HCLz6BGPi4zn+aTMx4eiEVVHBVVR4AWmSUIiICIiAiIgIiICIiAlIiAiIgViIgJp7VH5Ju7K38LAzcmLFU8yOvajDzBEmU3LFl1XlW1WtVqDsY+/WaWHxeSpTbUZXUk919fdJPbKZqpygnMqnTiTbX4TUGwsVU9XDVj+4QPM2nwMZfT6u57Tu3VZqFNkLHJXcHXWzKCPYbHykGah/wCTOhwmExdKkTXoHJYK6llbMo4N1TcEdv8AxIrHYXD3uK/RX+y4DD2MDfzUT6eXeSvHLq6R7P3+Q+cwFrmwJJ7L/ITZOEon/uA/6q5v/aZ8NilwodkOTMuU1KmUmxPBbWyHvnLpm+9dOr6izZuz2qVFTIbkgAEH58p3T7vvh8lTCHrqoD02PUrDn4H/AHpOL3c3vo0XZjVoNcaF6oQgm1yASbXt3Tq6O9nS+pWww/VdXP8AN8p6sMZh4ebLK5eUrg946THJUvQqc6dTqm/cToRIDfve1KeHxdFLFjQdL351EtoO4MNe2aO8W0xVQpV+lVu5MNUVQR2OqA+RnB7c2rS6FqQoVFYslndnuAGBNw7MToLcp13WNRE5hKZ5ptiOdj5Ey3pW+6fbp8ZNrpvdJJbdaj0uMwqcb4infwVgx9ymc7TZmNlFz2Ldj5KDOt3DwNZMZSqsrKqBzdlCm5psoyjjxPZMZckx8tTHfh7rEhE2s33vNRM6bRfuP7p/GZ/k4ez4ckpEj/8AqJ5qPObeGrZ1va03hzYZ3WN7s5YZYzdZYiJ2YIiICIiAiIgUiDEBERArERAREQPPGHQYzOBqhe3IaErr3WMlW3nqHiSPDL8xNLecdHiC3C5PtuFb5GdG27eHbUZluOTX+N54uXi5Msr0XUejDPGSdUQp20G9ZnPcSSPcZj+l0z90eIPzkQ9LErnL4ZwFq1lB6N7FEqsqNfvUK1+Gs1/p1uKke3/ieTL8fl9u05cE90aNzT3S1tmUzxCn2CQYxqc7j2H/AOyq4tfvge23ynO8WU8yt9cvtmrbm4JuNFP3QV/ltNSr6O8E3BHHhUb53m2uJb7Lk+DA/OZV2hVH2vNQYmWc9rrG+kRW9HK2PR1q9O99VKhhfsIAtNOr6Oq9gHx1eooOi1r1beAL2E7rZGMaoGz20I4C3GbteulNczsqD7zsEAHiZfmznbafHj9PPqHo3H2qlV/JF934yTw3o9or9inftYFz77yQxO/2z0v+crVI5UlNS/7w6vvnR7CZcXQp10uqVASAw69gxGovbiDNSc/J9s28eKFw26tNbXa3cqgCSWH2TRTgtz2kkyU2hhAlGswJutGoQeFiEJBkVuHWarRL1GNQkjrMbn7XDsnXH8TO+bpzvNj6i/HbQo4dc9U9GtibhGOg/VBnN4r0l4Vfqqdar35RTQ+1jf3Ts97R+Y4z+61v9MznPRhg1+jHMA3WfQgEese2d5+HhPN253mqu4e8rbSbFh6Qoig6KoVyzG5qA5iQPuDgOc7alTCiw0Ex4bA0qWbo6aU8xu2RFXM3abDU98zz04cWGH+Y5XK3zSIidGSIiAiIgIiICUlZSAiIgViIgIiIHHb8UwCrsOr1C3hdkPtsw8pyuJ3lx1E2XEP1bACyspA4cRwIne714UOigqGBuCNRcaHl4Tz/AHioKioyrYWC2udCo01Pd8J5uS3r1JXbCTp7vTMBtmjXo06uZQKiA2J1FxqD4G49k43bFQI9S/XA1XsYe3h3yH3Y2vTpK9OqwC5syG97ZvWBtw1APtMkNoVKNdSEceIcBvKcObkz94uvHhj9uO2xtupclcq+CgD4ay3Ze0qj06zu6PkUEDLlYcb5gOImfaG6ZJJNdh3FF+Ui3wYwqVbVOk6RQvC1tGMcHLvKTa8uGsd6TmPqGnVqplBCZbNexOZQeFpobK3j6ZsqCohOa3WBBC85ub141vznW6oiZB2F0118SJy+71QU6yX4BWH+WevH+1u3ny7Sadlidp1qCKWrtTWoxAINsxXlcC4nnVYmsSalRqg6WoSS5fOM7W6xOq8DO334s2z8IV+3iKwv2L1r+2wt7Zzm7W71bG1loUF1sCzH1KSDizHs7uZ0mpjJe0Ztt9t7dHdeptCutJLqi2NWpbSlTvy/SPADt7gZ9C4HBJRp06VNcqU0VVXsVRYTR3a3co4CgtGiO93Pr1XtqzfhyGklZtlo7d/o2J/u9b/TaQHo2QjBpf7o+LSc2rjKfR1EzAs1N1CjrG5UjgOHGRGwOkw9LJkA8TwFyeA8ZFS28i3wmJHbQqDzUyI3ApZaBH6TfGbePLvTfpcxp5TmVRlUrbUdp85TdIJlqdGoRRUNl4WFgf8AfjCJ+IiUIiICIiAiIgIiICIlICIiBWIiAiIgR+26Wan+8PeCPnPCNu7Wq9JkZ2boxbUk2YgE8fZ5T37aK3pv4X8jefNu1cSKlas44PWqMPAube6bwnfZWQbS7ZkXaQ7ZGqpJAGpJAA7STYTexG7uLS5OHqEDmgFVfOmTO10jbTap+97IrYhKgs6gjuJU8COXjIHNKioe2YvHje+l6q6TaGMpVUcOWTMFuwsfVtyPhOcpYqjn/JVg1u0ZSfeRNTatOrVpFaepJ1F9SotcD2keU536HWQ9am6+Km3nMXCY3tDe3vuxt3KO0dnYZa9c4dKVWs7MMoJszrbM2i8b3seE6nYH0DAUzSwNKpWubs6LmNRuRes1lPsNhyE5/wBFeG6bZuHzqrFXqHrAGxuNdedjO9p4BftNfuGg98xfIj32njKnBaOHHeTWqfJQfOZKWAqv671Kn6xyJ/CLSVppTW1gAf8AMfOZs8iouts/o6VRrgFabkADS4UkX7ZrbpYg1abO9mOc2NhoMxGkk9qN+Qrfsav8hkNuN9Q365/naETG2/6PW/ZN8JFbmfV1f2h/lWSm3D+b1/2TfCRe5n1b/rn5QOiiIlFbxKSsBERAREQEREBERAREQERECyq+VWNr2BNu2wkPs3eMVEV6gC50RgBdsoZQbFuZ17BJoiRNXYdM8FA/V6vwgV2ri+kw+IWgQ1RqFUU1uBeoUIUXPDW3GfNzGxK6XBsRcHUacp7vt3BHD0K9YObU6NR9QDqqkjXTnYTwKpRB4ideNKkNkgGvSuQLNfUgDqgkce8Cdbicc1NHcgjKjsDa3BSdDPPjSI4EjuvceRgVaigqD1ToVBKgjvANj5S5Y7F1K9hfsl0wjEdqkeRlwrqeY9unxm9o3sKPgPeSfhaZa75VY9gJ90toWtpwJ49oGnyluKOgHayj2XF/deUeseih7YIDsq1R5ZB8p2hrzhPRY/5n/jVfflM7UTyZeW44/eSrVXFvUUOAaFFQUPNWq3uAf0hNahvbXT+tYdzr+InZYnABzcjlNSpsNDy90yqJXfKq6MjBGDIy3FwesLfOZ93d4Vw6sjozAtcMtjzJ1BI7ZWvutSOuQDvAsfMTU/8AzP3Hce3N8YHQ4/ePD1aFVVYhmpkBWUqSZXc6qMji4vmOl9eM5s7FrLwdW8QVPmLyz6LWXjTPirA/gZdo9KlZ5psRsW21cPf6R0CYd8wYuKIcrUGoOhPq9vKelyoSsRKEREBERAREQEREBERAREpArLTKkywvA4/0r47otnVQNDWqUqY8C2dv8qGeEme0el/BPVwlJkFxSxF37gyMoPhcge2eNvh2HKdcPCVhMtIlxEtM6otIlrUxL5WmLkDvEDfprYAdgA90x1qZY2X7NOq58Epkn4zLeZdnYpEbFZwSWwVWklv7SqOfdYe+ZyuoR6N6JtcLb/y1fgk78JPN/RdjUpUCHYL+VqcTYaqnOei0sQG1BBHaDcec818txcacr0cyKZeBIrVq09DMWDpcZuVV0lmFSBZXw4sdJiw2FDDUTfrrpLcGkItw2CCsD3TfEoBLpUIiJQiIgIiICIiAiIgIiICUiIFDLGWZJaRAjseoysCAQQbg6gi3AieO7ybv1zVZ6FOmqcqYBt8dPhPZdo07qZztTCd0sHiuIpOmlSi6946w/Ga/Ro3qsL9nA+RnsmJ2Sr8VB9kgdobkUan2LeyamQ82fCESlGkQwv3/AAnVYvcWsn1Tt4cR5GR77Bxg0OHZ/wBJAQfI6fCbmaaRpM2dj7Pq1A1REDqahHGx0AGklcBuLiav1g6BeeYgtbuVfmRO72ZsWnQprTQaKOJ4k8yZM8pokcXhlNP1keke2xA8xpKbwbWq0aVNqFdqeZ2DMhyMR0ZI6y94noa4MHiB5S1tkUSQTSpkg3BNNSQe0G3GcldDgKpanTJNyaaEntJUTdUzSw50E20Miq1IoQ0JAyVeEYcSjS+kIGwJWUErKhERAREQEREBERAREQEREBKREBBiUJga+JGkiKtPWTFaRtZYGpklOiEy2i0ox9COyV6MdkvlYGI0F7IGFWZpWBiXCiXDDTMsvUSKrSpzZRZiSZlMgqRAEXgSGl0vSWTIsoyiXCWiXCVCIiAiIgIiICIiAiIgIiIFIiICUaIgYK00K0RIrXMREqKRESiolYiBesyCImResyiIkaisuERILhMiysSovEulYmkIiICIiAiIgIiICIiAiIg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2052" name="Picture 4" descr="http://3.bp.blogspot.com/_qbc6jiI5--o/TMYrLxMVBAI/AAAAAAAAACA/BxMFORVNfcE/s1600/relaciones-ensena-hijos-uso-responsable-internet-460x345-l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338902"/>
            <a:ext cx="2495892" cy="15875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4</a:t>
            </a:fld>
            <a:endParaRPr lang="es-HN" dirty="0"/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0EE597C5-31B6-448B-AF3E-3EBA119EDA07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62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3.bp.blogspot.com/_d0HR5UNkJAM/SVKVwuBIe5I/AAAAAAAAABQ/UO3_vi_3ceI/s400/Elaboraci%C3%B3n+de+inform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06" y="3068960"/>
            <a:ext cx="2316211" cy="23162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60325" y="0"/>
            <a:ext cx="627607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Proceso del Plan de Implementación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4DDAD8E7-2706-4C4D-B4D9-F06266333474}"/>
              </a:ext>
            </a:extLst>
          </p:cNvPr>
          <p:cNvGrpSpPr/>
          <p:nvPr/>
        </p:nvGrpSpPr>
        <p:grpSpPr>
          <a:xfrm>
            <a:off x="179512" y="836712"/>
            <a:ext cx="7561289" cy="2610843"/>
            <a:chOff x="179512" y="836712"/>
            <a:chExt cx="7561289" cy="2610843"/>
          </a:xfrm>
        </p:grpSpPr>
        <p:sp>
          <p:nvSpPr>
            <p:cNvPr id="2" name="1 CuadroTexto"/>
            <p:cNvSpPr txBox="1"/>
            <p:nvPr/>
          </p:nvSpPr>
          <p:spPr>
            <a:xfrm>
              <a:off x="179512" y="1935387"/>
              <a:ext cx="23557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800" b="1" dirty="0">
                  <a:solidFill>
                    <a:schemeClr val="accent3">
                      <a:lumMod val="50000"/>
                    </a:schemeClr>
                  </a:solidFill>
                  <a:latin typeface="Calibri" pitchFamily="34" charset="0"/>
                </a:rPr>
                <a:t>ELABORACIÓN</a:t>
              </a:r>
              <a:endParaRPr lang="es-HN" sz="28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10" name="9 CuadroTexto"/>
            <p:cNvSpPr txBox="1"/>
            <p:nvPr/>
          </p:nvSpPr>
          <p:spPr>
            <a:xfrm>
              <a:off x="3563888" y="836712"/>
              <a:ext cx="4176913" cy="26108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indent="-457200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s-MX" sz="2800" dirty="0">
                  <a:solidFill>
                    <a:schemeClr val="accent3">
                      <a:lumMod val="50000"/>
                    </a:schemeClr>
                  </a:solidFill>
                  <a:latin typeface="Calibri" pitchFamily="34" charset="0"/>
                </a:rPr>
                <a:t>Fuentes de información.</a:t>
              </a:r>
            </a:p>
            <a:p>
              <a:pPr marL="457200" indent="-457200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s-MX" sz="2800" dirty="0">
                  <a:solidFill>
                    <a:schemeClr val="accent3">
                      <a:lumMod val="50000"/>
                    </a:schemeClr>
                  </a:solidFill>
                  <a:latin typeface="Calibri" pitchFamily="34" charset="0"/>
                </a:rPr>
                <a:t>Formato.</a:t>
              </a:r>
            </a:p>
            <a:p>
              <a:pPr marL="457200" indent="-457200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s-MX" sz="2800" dirty="0">
                  <a:solidFill>
                    <a:schemeClr val="accent3">
                      <a:lumMod val="50000"/>
                    </a:schemeClr>
                  </a:solidFill>
                  <a:latin typeface="Calibri" pitchFamily="34" charset="0"/>
                </a:rPr>
                <a:t>Periodicidad.</a:t>
              </a:r>
            </a:p>
            <a:p>
              <a:pPr marL="457200" indent="-457200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s-MX" sz="2800" dirty="0">
                  <a:solidFill>
                    <a:schemeClr val="accent3">
                      <a:lumMod val="50000"/>
                    </a:schemeClr>
                  </a:solidFill>
                  <a:latin typeface="Calibri" pitchFamily="34" charset="0"/>
                </a:rPr>
                <a:t>Destinatarios.</a:t>
              </a:r>
            </a:p>
          </p:txBody>
        </p:sp>
        <p:sp>
          <p:nvSpPr>
            <p:cNvPr id="3" name="2 Abrir llave"/>
            <p:cNvSpPr/>
            <p:nvPr/>
          </p:nvSpPr>
          <p:spPr>
            <a:xfrm>
              <a:off x="2645051" y="999283"/>
              <a:ext cx="1080120" cy="2448272"/>
            </a:xfrm>
            <a:prstGeom prst="leftBrace">
              <a:avLst>
                <a:gd name="adj1" fmla="val 9635"/>
                <a:gd name="adj2" fmla="val 50000"/>
              </a:avLst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HN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9AA44EF8-87E7-4294-A4DB-C026F0C07A28}"/>
              </a:ext>
            </a:extLst>
          </p:cNvPr>
          <p:cNvGrpSpPr/>
          <p:nvPr/>
        </p:nvGrpSpPr>
        <p:grpSpPr>
          <a:xfrm>
            <a:off x="2926374" y="3663579"/>
            <a:ext cx="5945009" cy="2677656"/>
            <a:chOff x="2926374" y="3663579"/>
            <a:chExt cx="5945009" cy="2677656"/>
          </a:xfrm>
        </p:grpSpPr>
        <p:sp>
          <p:nvSpPr>
            <p:cNvPr id="9" name="8 CuadroTexto"/>
            <p:cNvSpPr txBox="1"/>
            <p:nvPr/>
          </p:nvSpPr>
          <p:spPr>
            <a:xfrm>
              <a:off x="2926374" y="4743699"/>
              <a:ext cx="23162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800" b="1" dirty="0">
                  <a:solidFill>
                    <a:schemeClr val="tx2"/>
                  </a:solidFill>
                  <a:latin typeface="Calibri" pitchFamily="34" charset="0"/>
                </a:rPr>
                <a:t>SEGUIMIENTO</a:t>
              </a:r>
              <a:endParaRPr lang="es-HN" sz="2800" b="1" dirty="0">
                <a:solidFill>
                  <a:schemeClr val="tx2"/>
                </a:solidFill>
                <a:latin typeface="Calibri" pitchFamily="34" charset="0"/>
              </a:endParaRPr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6213796" y="3663579"/>
              <a:ext cx="2657587" cy="26776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indent="-45720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s-MX" sz="2800" dirty="0">
                  <a:solidFill>
                    <a:schemeClr val="tx2"/>
                  </a:solidFill>
                  <a:latin typeface="Calibri" pitchFamily="34" charset="0"/>
                </a:rPr>
                <a:t>Formato</a:t>
              </a:r>
              <a:r>
                <a:rPr lang="es-HN" sz="2800" dirty="0">
                  <a:solidFill>
                    <a:schemeClr val="tx2"/>
                  </a:solidFill>
                  <a:latin typeface="Calibri" pitchFamily="34" charset="0"/>
                </a:rPr>
                <a:t>.</a:t>
              </a:r>
            </a:p>
            <a:p>
              <a:pPr marL="457200" indent="-45720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s-MX" sz="2800" dirty="0">
                  <a:solidFill>
                    <a:schemeClr val="tx2"/>
                  </a:solidFill>
                  <a:latin typeface="Calibri" pitchFamily="34" charset="0"/>
                </a:rPr>
                <a:t>Seguimiento.</a:t>
              </a:r>
              <a:endParaRPr lang="es-HN" sz="2800" dirty="0">
                <a:solidFill>
                  <a:schemeClr val="tx2"/>
                </a:solidFill>
                <a:latin typeface="Calibri" pitchFamily="34" charset="0"/>
              </a:endParaRPr>
            </a:p>
            <a:p>
              <a:pPr marL="457200" indent="-45720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s-MX" sz="2800" dirty="0">
                  <a:solidFill>
                    <a:schemeClr val="tx2"/>
                  </a:solidFill>
                  <a:latin typeface="Calibri" pitchFamily="34" charset="0"/>
                </a:rPr>
                <a:t>Periodicidad.</a:t>
              </a:r>
            </a:p>
            <a:p>
              <a:pPr marL="457200" indent="-457200">
                <a:lnSpc>
                  <a:spcPct val="150000"/>
                </a:lnSpc>
                <a:buFont typeface="Wingdings" pitchFamily="2" charset="2"/>
                <a:buChar char="Ø"/>
              </a:pPr>
              <a:r>
                <a:rPr lang="es-MX" sz="2800" dirty="0">
                  <a:solidFill>
                    <a:schemeClr val="tx2"/>
                  </a:solidFill>
                  <a:latin typeface="Calibri" pitchFamily="34" charset="0"/>
                </a:rPr>
                <a:t>Destinatarios.</a:t>
              </a:r>
            </a:p>
          </p:txBody>
        </p:sp>
        <p:sp>
          <p:nvSpPr>
            <p:cNvPr id="12" name="11 Abrir llave"/>
            <p:cNvSpPr/>
            <p:nvPr/>
          </p:nvSpPr>
          <p:spPr>
            <a:xfrm>
              <a:off x="5302638" y="3807595"/>
              <a:ext cx="1080120" cy="2429108"/>
            </a:xfrm>
            <a:prstGeom prst="leftBrace">
              <a:avLst>
                <a:gd name="adj1" fmla="val 13542"/>
                <a:gd name="adj2" fmla="val 50000"/>
              </a:avLst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HN">
                <a:solidFill>
                  <a:schemeClr val="tx2"/>
                </a:solidFill>
              </a:endParaRPr>
            </a:p>
          </p:txBody>
        </p:sp>
      </p:grpSp>
      <p:sp>
        <p:nvSpPr>
          <p:cNvPr id="4" name="AutoShape 2" descr="data:image/jpeg;base64,/9j/4AAQSkZJRgABAQAAAQABAAD/2wCEAAkGBhISEBQUEhAVFBUUFxAUFBUUFRQQFBQUFBQVFBQUFBQXHCYeFxkjGRUUHy8gIycpLCwsFR4xNTAqNSYrLCkBCQoKDgwOGg8PGikcHBwpKSkpKSkpKSkpKSkpKSkpKSkpKSkpLCksKSkpLCkpLCkpKSkpLCwsKSwpKSksKSwpKf/AABEIAOEA4QMBIgACEQEDEQH/xAAcAAABBQEBAQAAAAAAAAAAAAAAAwQFBgcCAQj/xABDEAABAwICBwUFBQYFBAMAAAABAAIDBBEFIQYSMUFRYXEHEyKBoTJCcpGxFCNSgsFDYpKi0fAWJDNjshVzwvEIF+H/xAAaAQACAwEBAAAAAAAAAAAAAAAAAQIDBAUG/8QAKhEAAgIBBAEDAwQDAAAAAAAAAAECAxEEITFBEiIyURNhoQUUI9FCcYH/2gAMAwEAAhEDEQA/ANmQhCgMEIQgAQhCABC8c8AEkgAZknIADaSdyz/Srtgp6e7KYfaJBlrbIWn4tr/LLmgDQSbC5yA2nYB1VWxjtLw+nJaZxK8e5D96fNw8I+awfSTTetrT9/O4s3RN+7iH5Bt87qNoilkZr2I9szzlBTNb+9I4vP8AC2w9VTMf7S8TeDq1boxwiayP1Av6qKizSVTECCkPAth2llTNlLVTOO+8r/6pxJKTtJPUk/VVQkxvuFYqSoDmhAI9cSNhI6Ej6LgY1UxnwVMzfhlkHpdLPYmU7UDJ7De0jEo7f5t7xwkDZf8AkLq20nbNMwAzU7JBvLCYnfI3Cy5gUgGXYUpN42BI2/Be0+hqLAyGFx92Yao/jF2/RWuOQOALSCDsIIIPQjIr5fgKvmhOLSRmzJCBvF7tPkclhet8Pci1U+XBsyFE0uPA27wW/eGzzG5SjHgi4IIOwjMLZXdCxZiyqUJR5OkIQrSAIQhAAhCEACEIQAIQhAAhCEACh9JdKqehj15n5m+pG3OR5/dHDmclE6ddoEVAzUZaSocPCzcwfjktsHAbT6rDsUxOWokdLNIXvdtJ9ABuA4BAE7pVp9U1xIce7h3RMJseBeffPXLkqpI1KByCMkhkZM3NK0ZXU8aTp8nIAmogu3tySdOlnBIZDV9PdIYXVlrtUlSlRHtUHVxapuExFpc64um0uxNcMrtYWO1PXNSGMipCidlZM5WpekKAPWMs4jmrVosfGFXdS7uqsOAMs8LhapYbRsqNBv4VWsb0tnoPvIXAi/iY7NjuII3dRmrGw3Z5LO+0WW0ZCr0zf1Fgus9rNU0J7QqbEo/Ae7mAu+FxGsOJYffbzGzeArQvkfBap8T2vY4se03a5pLSDxBW+6Ado7asCGoIZPsacmtm6cH8t+7gvRZOWXtCEJgCEIQAIQhAAhCEACpXaV2iMw6HUZZ1TID3bdoYNnev5A7BvPK6mNNNLYsOpHzyZn2YmXsZJD7Lem8ncAvlzFcYlqpnzzP15JCS4/QAbmgZAbgEAPnV75XukkeXveS5znG5JO8lOCVDwPsnrJuaQxzdKbk175dtl5oA6exN+7sU511yWpAOqUp20JjAU8jcgYlO1RdZHkpaVMZmJgyGhlLHXVhpqgObdQNVGu8Oq9U2JyQInJBdEGRXTHXXoFikMesGYKs2Cx5gquUp2XVpwdq4uvWJf7NdPBaYn+BZl2jVG5aRE7wrKO0KW8tlRo1mxFtz9BXKFTEMhFiCRa1iMiDuIKhqFylWr0JzjbeznT/7U0U9Q779o8Lj+2aP/MDbx28VfF8u0dQ5jw5ri1zSHNcMiCMwQVvPZ/pqzEKckkCaKzZm7L8JGj8LreRuE0BaUIQmIEIQgAXj3gAkkAAEknIADMknovVmfbjpf9npBSxutJUg61trYB7X8R8PTWQBk/afpucRrC5pPcRXZA3i2/ikI4uIv0sFVY1xZdMQIXjcnTHpmwpywoGK6y97xcBCQxdkqcRvTNu1OI3JAOmbU6iemkaXiKBijimsqcpCQJiIypYo9wsVKztUfMxAiUwmruLFSbgqpDKWm4VkoasPCQyQpn7FbsLOxVCEK2YOdnQLlfqK2TNVDLFr2Ysh02lvMVrE7/Aeix/Sx95is2gX8hbf7SOpFINeo6lKkIjdd4wC73WZltKV0T0jkoKtk7LkA2kb+OM+039RwICQebplK3NMD6xoK5k0TJY3azJGte08QRcJdZH2IaVZPopHbNaSC/DbIwf8h+Za4mIEIQgDxxtmTYDaTwXytp9pF9ur5p73aTqRDcImeFluubvzLfO1XGjTYXOWmz5QIGdZLhxHRgcvmJ1PzQIRe5EZXrmLlqBCoTiNybApaMoGOLqYwLRiesD/ALOGucyx7vWDXvvf2Acjs4jzUHrKV0axw0tSyQEgXs+23VO8cwQCOiTGNHNLSWuBBBIIIsQRtBBzBHBKwla7pRohHisP2in1W1rGgvAIDallrtPDWItZ3keIyPu3McWuaWuaS1zXDVc0jIgg7DySWGsjHDCnLDkmjXJwxyYCm5JSDJdgrh+xAxnMEymCfSprI1Ahi8JWkqyx1929D2pEhMRcKKpD2ggq3YO3wtKy7Bqktfls4LTtHJgYgub+oR/jz9zTQ9yXrp/uysk0jdeV3VaXik3hKzDHT94Vk0C9ZbfwM4CpOmGSjKcXKmAzVAXcMR7ZN52pdz7JvKboAXwTFH01RFOz2onteOdjm08iLjzX1NQVrJomSsN2yNY9p5OAIXycAt37Fsb72hdC4+KnfYf9uS7m/wA2uEwNBQhCBGK//IHEi6Wmp2nJjXzOHN51G+jXfNY86y0HtVru9xWo/wBssiH5GgH+bW+apM1NdAiPc1eLqSMg5pNAhQJWNIBKxuQMVQuxZGqgZonZlpY5hEJd44gTFf3473fEemZHIkbldNO9CmYlD9spAPtDW+Ngy75oGw/7gGw7xlwKwulndG9r2O1XMIc0jcRsW26D6YBzRK3IEhs8f4H7yOR2hUt+Evs/wyePJfcyFptkdoyscjffcJZr1qXajoI2Rpr6QXv4p2NGRG+ZoG+3tDfa/FZW1WsihQOXjivAV4QlkYlIm0gTt4TaQIAbSBNnhO3tSD2piOYJNV11oWhFZrRuHArOrK36B1FnOHELLq4+VTLKniSLNjEtgVnmLG7ir5jL7tKomIbSsGj2Zot4G9CM+ieVNZrZAJLC2azipNkAG5dhGMjmwuO1LGPJLSHNJvKYDVxstA7FsW7vEe7Jynjez8zPG36O+az+RSmiWIdxXU0l7ak0RPwlwDvQlMD6luhddyhAj5Zx95lrKh/4ppz5d44D0skI6TJeOrRrOPEk/M3XgrSgAloWkZhR8+DfhUj9oXBlvvQIhfsL721UPpXtzI/VTIl5LtrxwSHggWvSrXqVfQxu3W5j+ibf9IJdZh1rkWA9o8gOKMhgbNKmdGscNNNre0x3hkb+Jv8AUbR/+q96I9mEIjbJVN13kX7su8Ld9ja2seO5W6LRCge0tNLHbZk0NI6EBZZ3xfpxk2R00sZ4HGh+kbbNaXa0UnsOOe3cVRe07QX7HL38Df8ALynYNkLznq/Ad3mNwVtfoe6G32cXj2GIBrXt4PYR7R5HM81YcMlZUQupqloe17S3PLWHDiHD5ghSpsyvF/8ACu6rx9SPncFerW6jsbp2O/15iPyA262Tqh7PKFhzh1z/ALjnP9MgnK1ReBwpclkxdwyTdwX0JL2fYdI2xpIxfey8ZHMFp2rNdPezR1G0zwvMkFwHa3txXNhrEZObew1uYvxUozyQlW4lBcEjIE5e1JPCsKhmQp3RGfVnHNQrwn+jz7Ts6qFqzBr7Eo7NF9xVnhKoWIt8RWiVrbtVExiKziuRpJb4Ndq2G+C+0VIzGyisLdZ6lahq7KMY2K4Ll6VwVIQlIuGyFuY2jMdRmF3IkSgD6I/xq38XqELEP8Qu/e+aExERK7VJG8Ej5Gy8icTtS2P0xZWVEf4Zp2+Qkdb0SIFhb5pAKhy9DlwF6EAdly9D1yE9wqgfPII4xck25N4knogBTDqJ8rgxouTe3lvPLmrtguAspvETrybL7mjfq/1UjhOjjKdlmm7j7bztdbdyHJKSU2a5d+o8sxjwdXT6bxxKXI+ocWtk7MFSEOIhpNjkc1V3Os7buTmCoKxqTRvkky7UdeDvTuqpw4azfaFjcbTz6qpUtUQczdWDD66+9aqrejNbX2iYpqgTM1Tk8Dfl52UVNUMY8tc7VcNxy8xxUjGy51hkeP8AXimOleBmqh1mC00dy0fi4t89y2zTsjlcr8mOpqufjL2v8C0FSDvStTCyWN0bwHMe1zHDi1wsVSNH61xYCTY53vfI3sQrPS1ZttussLcmu2hJmJaY6FTUMpBBfE6/dy2yI/C/8Lxw37Qqy4L6eq6GOohdFK3WY8WI/UcCNxWA6aaISUE+o7xRvuYpM7OA2tPB4vmPNbYTycyyvxKtI1OMGNp2dQkpAlMK/wBeP4m/VWS9rKlyahUxXCpePQ5q+1TPD5BU7Ho9q89p5YmdCxbFThdaQKdcLhQE4s66m6eW7V6CD2MDEHBJEpaRIPKmRE5EiUs5JPbfIbTkOu5AD7/o7vxD5FC2j/BI5+v9UJiMy7TMN7nFqv8AfeJG9JGtcbeZPyVZDVqHbtherUwTgZSRujPxRm49H+iy8FREdILgFwXWTcyFxsE0shkdQAyOs35rTtGcLZTR7PE4NLjvF87D9VQ6FjYoy92wfVXrA8T72COTYXNBPUZG3yVGubrrSj3ybdAoysbl1wWN78r8kyMwXIrBe27+80i9w6ritnZaI3FonZujNjtsdnz3JPCMXEngcNWRu0HeOLeIUi+O4UBiuGG+s3wuGYIyIPJSWHsyuWVui0NlLVO4HUG9rKg4LpCS4R1Fg7Y2TYDwDuB57FfsG8IsnFOMkSTUolrp5BZPI3cFEskFk5gmXShZg51leSv6Y4Lq/wCZjFmAkztbt/7gA9fnxXOE1Yc3LYrVrg+dwRtBG8Eb1V34Ead5czOIm4G+O+48W81XbD1ece+S6meY+EuuP6LBTOyVe7TMNbNhdRcAuib3zDva6M3NurdYeasNLHdoUJ2hOczC6s8YXj5kD9Sro5SM9mNz5wkXeF/68fxN+q5eUrhbfv4/ib9VdJ+lmJcmwTw3YOgVNx2Lar4xl2joPoqxj9JtK83U8SOjLgzesbmU8w2W7UlicVnJHD5LEhehqeUYJ8j+Ups8p1M1M5FeVnLinujtF31ZTxD9pNC3yLxf0uo1z1d+xfCzNirH28MDJJT1I1G+rvRMD6L1m8ELiyECKZ2t4J9owyQtF3QFszejcpB/CSfJfPBIAX1xLEHNLXC7XAtcOIcLEfIr5Q00wd1HWTU7vccdU/ijd4mO82keqWBETLNcp3QQZpjCFM0bQBfzV0EQbG+MVWYjGxubuq0HCIHR0sAtYiNhI4Xz/VZe2UGXWdmNYF3w3z9AtlfZ4BFiHC4I2Fp2W8rLma6WcHT0Md2xFswIz+aULcrg3HLYkZachMZe8jdrMPVpzaeoXMxk6ecEmL8EOZrbV5QYpHN4R4JBtY7K/wAJ94J4YOKTi0NSTIGtwLXvZuf1SuESVlL7LXSxj3Tu+E7uinaSaxAPHzPLorTRQNsBYDK9+X9/RWwTewpJLcgKDTSJ5DXXifs1ZBqgngHbFYaavuLn/wBpPE9G4J2kPYCq6/BqmkPg1pohsbfxs+EnaOSskpQ3IxcZ7FwjrSSAM+JUhDUAixVTwvEmvF2nPeDk4Hg4HYp7D5BtPkrqZtlV1aSJBoDLAez9OSh+0SAvwqrDdvcvd1DSHuHyBU4bOFrbVVdKNJ4IqCoEsjdYxTRtZca7nuYWBoaM73PDJak1F4+TDJZWfg+dXFO8HH38fxBNI4HHIAk24EqY0ZwuZ07LQSHPcxx9bKc2vFmVco1ink8KY4rT6zSpii0eqHfsy34iGqSboa9w8cjR0u5efr09r4ize7Irsw7HqexKr7H6rgV9Fnsro3G8pkk5a2oP5c/VTGG6EUEGcVHE0j3i0Pd/E65XdorlFeoxTkm9jBsMwCpqAO5ppZOYYdX+I5KxUXYvXS5yOigH7zjI7+Fn9VuIZYW2DgMkaq0YKzMsO7B6ZtjPUyycQwCJvzzPqrzoxodSUId9mh1C+we4uc9zgMxcuPElSoalwE8CBCEIAFkvb1oj3kLK6MeKG0c1hmYifC/8rjbo7ktaSVVSskY6ORocx7XMe07HNcLEHyKAPjiKUBTFLIC09CldO9D34dWPhNyw+OF59+Ik6vmNh5hQME5aclNSwRaPAbFXjQbHTcQOd4Tfu7+67aWjkc8uKp8kzX5nwnfwKIZO7cHNcLtIItxGaotrU44LqrHCWTaA26bvhvkV5DWAtaTscGuH5gClftQ3m49QuL47naUiKq8KB+oIyIPIp3R4s9nhmu4bpBtHxAbeozUk2NrhdpB6LiWkFtieGPKY+o4Wkhw8QOYIzy6qxwPFrDO9r9FUcKoHg3adW5zb7pPMKxNL2e0Bz1clbBYHJvGGSnfZ5E/3tTyKQEZqEjrxvy6pzHXNHvD5hXxZmksnWI4HDIQ62q4bHN8LvmE1jiljNv8AUbsuLB3mNhS0tdw6Wv8A3ZLR1IACg0m8rYtTklh7nMGPZua1jtZv4hbWA26ueadz4DSTu7807HF9tYlovcZeLnlbyTOGBrn59bjaDxBT+hJicQc2Oydw+Mc+IWupZWJbnO1Cw8oVpsHhZ7NPG3nqtBTxrLbLDpkujl/XbfgUXWlRS4MmT0IuFzrcwkzUDcHO6MJ+qAF14k2vNthHI2P0K9Lj/eRQGTu681lx3g6dcl6BcoAVjSi8aLBeoAEIQgAQhCAIHS7Q6nxCJrZow5zCXRuuQWkjMXG42GXILPZOzKjaSO4zGRuXLYEyxDDg/MbfqoyWQMnPZ/SDZA36/qkJNEYB7MLR5ALSjhXJJPwMHaqnGRJNGZVcLo25C4aLDkFBvxYE2vY/L0Wvz6IsftUZP2Y07trVQ6Gao6hpYM2ZiD25teR0UrR6Wbpm32eJu3zG9W3/AOpqfdceZQ3sept7j6n9UvoSJ/uUc4RjdOcxKzzcGn5OslK3S+kaSO+DjwZ4/UZeqdU/ZNRN2t1uqkqfs+ombIW/IKaokN6pMgsPxdk5OrdrR7zhtPAAFS9IKdpDs3u4kbDxA3eqmYNHadnsxNHknraFo2MHyVsasFE73LjgiHV0b9set+W5XcZjOyE/KymRScGhdinPJWeKKvN9EfBAwbIwE5c0EWOzkCnIh5roRDiVNLBBtvkaRMIyJuB7JsQbcDxSuoOCXDBwXobyQLAhbkvdUpeyEwEO55I7jol7Ll7gNpA6m31QAkYuf6r2KIDYlAhIAQhCABCEIAEIQgAQhCAOHxpPV5Jde3QAh3Z4L3uCl/NACBiIgXQhHFdvcBtIHUgfVMpsdpme1URDl3jSfkDdA0vgd92F1qDgoOfTijb+21vgY536KPn7SqcX1Y5XeTWfUlRc4rsmqpvhMttl75qhT9px9ynA+J5d6AKNqO0epOwxs6Mv6uJUXbEsWmsZpy9ssYqtP6g31qsjo4M/42UZJpC+X9pLL0Ekn0Cg74omtLLtm5TYjEz25Y2/E9o9LphPpdRt21DT8Ic/6BZDDT1Tx4KOc34tEY+byE6g0XxB/wCwjYOL5R/4AlVvVLotWkj3I0ObtDpR7Ikf0aG/UqPqO01vuU/m9/6AfqqxF2f1jvbqIWDg1j5D83EJ5D2ZD9pWSnkxrI/0KreqfRJUVIdT9pcxvqiIdGud+uajajtEqd84b0EbfU5qUg7NaQe13snxyvPoLBSdJoHRtPhpIyeJaHerrqH15y4yScao9Gf1GnsjzY1T3E7mvc/ys26veiGir3Bs9XrXNiyJxNxvDpAd/wC6fPgrNh+CRQ5tjaDyaBbpYKQWuuEuZmS25P0wQIQhXmUEIQgAQhCABCEIAEIQgAQhCABVHSPRWpfd0FXM7ae6fK8Do1wIHkfmrchJrJKMnF5Rh1bT1DXlj6adzxt+7e/zDth+aIsGrX+zRvHxlkf1K3BzAdov1Td9C3dksc6bP8WjdHVrtYMmptDa923uY+rnPP8AKE9h7Opz7dWG8o4v1cVpX2HmvfsgVP0bXyyf7ldFCi7NIvfnnf8AmDB/KE+g7PKJu2DX+Nz5PqVchCOC91QmtO+2QeoZXqXRamj9imjb0Y0fopFlBbYAOmSkUXU1po9kHdIZiiXbaJOV7qqxUx+CDtfyICkC6FOOCXDF0ArFUvgrdrEmwDglA2y9QrVFLgqcm+QQhCkIEIQgAQhCABCEIAEIQgAQhCABCEIAEIQgAQhCYAUFeISA8K5KEKuRZE8XTV6hJDkdBCEK0qBCEIAEIQgAQhCABCEIAEIQgAQhC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7" name="AutoShape 4" descr="data:image/jpeg;base64,/9j/4AAQSkZJRgABAQAAAQABAAD/2wCEAAkGBhISEBQUEhAVFBUUFxAUFBUUFRQQFBQUFBQVFBQUFBQXHCYeFxkjGRUUHy8gIycpLCwsFR4xNTAqNSYrLCkBCQoKDgwOGg8PGikcHBwpKSkpKSkpKSkpKSkpKSkpKSkpKSkpLCksKSkpLCkpLCkpKSkpLCwsKSwpKSksKSwpKf/AABEIAOEA4QMBIgACEQEDEQH/xAAcAAABBQEBAQAAAAAAAAAAAAAAAwQFBgcCAQj/xABDEAABAwICBwUFBQYFBAMAAAABAAIDBBEFIQYSMUFRYXEHEyKBoTJCcpGxFCNSgsFDYpKi0fAWJDNjshVzwvEIF+H/xAAaAQACAwEBAAAAAAAAAAAAAAAAAQIDBAUG/8QAKhEAAgIBBAEDAwQDAAAAAAAAAAECAxEEITFBEiIyURNhoQUUI9FCcYH/2gAMAwEAAhEDEQA/ANmQhCgMEIQgAQhCABC8c8AEkgAZknIADaSdyz/Srtgp6e7KYfaJBlrbIWn4tr/LLmgDQSbC5yA2nYB1VWxjtLw+nJaZxK8e5D96fNw8I+awfSTTetrT9/O4s3RN+7iH5Bt87qNoilkZr2I9szzlBTNb+9I4vP8AC2w9VTMf7S8TeDq1boxwiayP1Av6qKizSVTECCkPAth2llTNlLVTOO+8r/6pxJKTtJPUk/VVQkxvuFYqSoDmhAI9cSNhI6Ej6LgY1UxnwVMzfhlkHpdLPYmU7UDJ7De0jEo7f5t7xwkDZf8AkLq20nbNMwAzU7JBvLCYnfI3Cy5gUgGXYUpN42BI2/Be0+hqLAyGFx92Yao/jF2/RWuOQOALSCDsIIIPQjIr5fgKvmhOLSRmzJCBvF7tPkclhet8Pci1U+XBsyFE0uPA27wW/eGzzG5SjHgi4IIOwjMLZXdCxZiyqUJR5OkIQrSAIQhAAhCEACEIQAIQhAAhCEACh9JdKqehj15n5m+pG3OR5/dHDmclE6ddoEVAzUZaSocPCzcwfjktsHAbT6rDsUxOWokdLNIXvdtJ9ABuA4BAE7pVp9U1xIce7h3RMJseBeffPXLkqpI1KByCMkhkZM3NK0ZXU8aTp8nIAmogu3tySdOlnBIZDV9PdIYXVlrtUlSlRHtUHVxapuExFpc64um0uxNcMrtYWO1PXNSGMipCidlZM5WpekKAPWMs4jmrVosfGFXdS7uqsOAMs8LhapYbRsqNBv4VWsb0tnoPvIXAi/iY7NjuII3dRmrGw3Z5LO+0WW0ZCr0zf1Fgus9rNU0J7QqbEo/Ae7mAu+FxGsOJYffbzGzeArQvkfBap8T2vY4se03a5pLSDxBW+6Ado7asCGoIZPsacmtm6cH8t+7gvRZOWXtCEJgCEIQAIQhAAhCEACpXaV2iMw6HUZZ1TID3bdoYNnev5A7BvPK6mNNNLYsOpHzyZn2YmXsZJD7Lem8ncAvlzFcYlqpnzzP15JCS4/QAbmgZAbgEAPnV75XukkeXveS5znG5JO8lOCVDwPsnrJuaQxzdKbk175dtl5oA6exN+7sU511yWpAOqUp20JjAU8jcgYlO1RdZHkpaVMZmJgyGhlLHXVhpqgObdQNVGu8Oq9U2JyQInJBdEGRXTHXXoFikMesGYKs2Cx5gquUp2XVpwdq4uvWJf7NdPBaYn+BZl2jVG5aRE7wrKO0KW8tlRo1mxFtz9BXKFTEMhFiCRa1iMiDuIKhqFylWr0JzjbeznT/7U0U9Q779o8Lj+2aP/MDbx28VfF8u0dQ5jw5ri1zSHNcMiCMwQVvPZ/pqzEKckkCaKzZm7L8JGj8LreRuE0BaUIQmIEIQgAXj3gAkkAAEknIADMknovVmfbjpf9npBSxutJUg61trYB7X8R8PTWQBk/afpucRrC5pPcRXZA3i2/ikI4uIv0sFVY1xZdMQIXjcnTHpmwpywoGK6y97xcBCQxdkqcRvTNu1OI3JAOmbU6iemkaXiKBijimsqcpCQJiIypYo9wsVKztUfMxAiUwmruLFSbgqpDKWm4VkoasPCQyQpn7FbsLOxVCEK2YOdnQLlfqK2TNVDLFr2Ysh02lvMVrE7/Aeix/Sx95is2gX8hbf7SOpFINeo6lKkIjdd4wC73WZltKV0T0jkoKtk7LkA2kb+OM+039RwICQebplK3NMD6xoK5k0TJY3azJGte08QRcJdZH2IaVZPopHbNaSC/DbIwf8h+Za4mIEIQgDxxtmTYDaTwXytp9pF9ur5p73aTqRDcImeFluubvzLfO1XGjTYXOWmz5QIGdZLhxHRgcvmJ1PzQIRe5EZXrmLlqBCoTiNybApaMoGOLqYwLRiesD/ALOGucyx7vWDXvvf2Acjs4jzUHrKV0axw0tSyQEgXs+23VO8cwQCOiTGNHNLSWuBBBIIIsQRtBBzBHBKwla7pRohHisP2in1W1rGgvAIDallrtPDWItZ3keIyPu3McWuaWuaS1zXDVc0jIgg7DySWGsjHDCnLDkmjXJwxyYCm5JSDJdgrh+xAxnMEymCfSprI1Ahi8JWkqyx1929D2pEhMRcKKpD2ggq3YO3wtKy7Bqktfls4LTtHJgYgub+oR/jz9zTQ9yXrp/uysk0jdeV3VaXik3hKzDHT94Vk0C9ZbfwM4CpOmGSjKcXKmAzVAXcMR7ZN52pdz7JvKboAXwTFH01RFOz2onteOdjm08iLjzX1NQVrJomSsN2yNY9p5OAIXycAt37Fsb72hdC4+KnfYf9uS7m/wA2uEwNBQhCBGK//IHEi6Wmp2nJjXzOHN51G+jXfNY86y0HtVru9xWo/wBssiH5GgH+bW+apM1NdAiPc1eLqSMg5pNAhQJWNIBKxuQMVQuxZGqgZonZlpY5hEJd44gTFf3473fEemZHIkbldNO9CmYlD9spAPtDW+Ngy75oGw/7gGw7xlwKwulndG9r2O1XMIc0jcRsW26D6YBzRK3IEhs8f4H7yOR2hUt+Evs/wyePJfcyFptkdoyscjffcJZr1qXajoI2Rpr6QXv4p2NGRG+ZoG+3tDfa/FZW1WsihQOXjivAV4QlkYlIm0gTt4TaQIAbSBNnhO3tSD2piOYJNV11oWhFZrRuHArOrK36B1FnOHELLq4+VTLKniSLNjEtgVnmLG7ir5jL7tKomIbSsGj2Zot4G9CM+ieVNZrZAJLC2azipNkAG5dhGMjmwuO1LGPJLSHNJvKYDVxstA7FsW7vEe7Jynjez8zPG36O+az+RSmiWIdxXU0l7ak0RPwlwDvQlMD6luhddyhAj5Zx95lrKh/4ppz5d44D0skI6TJeOrRrOPEk/M3XgrSgAloWkZhR8+DfhUj9oXBlvvQIhfsL721UPpXtzI/VTIl5LtrxwSHggWvSrXqVfQxu3W5j+ibf9IJdZh1rkWA9o8gOKMhgbNKmdGscNNNre0x3hkb+Jv8AUbR/+q96I9mEIjbJVN13kX7su8Ld9ja2seO5W6LRCge0tNLHbZk0NI6EBZZ3xfpxk2R00sZ4HGh+kbbNaXa0UnsOOe3cVRe07QX7HL38Df8ALynYNkLznq/Ad3mNwVtfoe6G32cXj2GIBrXt4PYR7R5HM81YcMlZUQupqloe17S3PLWHDiHD5ghSpsyvF/8ACu6rx9SPncFerW6jsbp2O/15iPyA262Tqh7PKFhzh1z/ALjnP9MgnK1ReBwpclkxdwyTdwX0JL2fYdI2xpIxfey8ZHMFp2rNdPezR1G0zwvMkFwHa3txXNhrEZObew1uYvxUozyQlW4lBcEjIE5e1JPCsKhmQp3RGfVnHNQrwn+jz7Ts6qFqzBr7Eo7NF9xVnhKoWIt8RWiVrbtVExiKziuRpJb4Ndq2G+C+0VIzGyisLdZ6lahq7KMY2K4Ll6VwVIQlIuGyFuY2jMdRmF3IkSgD6I/xq38XqELEP8Qu/e+aExERK7VJG8Ej5Gy8icTtS2P0xZWVEf4Zp2+Qkdb0SIFhb5pAKhy9DlwF6EAdly9D1yE9wqgfPII4xck25N4knogBTDqJ8rgxouTe3lvPLmrtguAspvETrybL7mjfq/1UjhOjjKdlmm7j7bztdbdyHJKSU2a5d+o8sxjwdXT6bxxKXI+ocWtk7MFSEOIhpNjkc1V3Os7buTmCoKxqTRvkky7UdeDvTuqpw4azfaFjcbTz6qpUtUQczdWDD66+9aqrejNbX2iYpqgTM1Tk8Dfl52UVNUMY8tc7VcNxy8xxUjGy51hkeP8AXimOleBmqh1mC00dy0fi4t89y2zTsjlcr8mOpqufjL2v8C0FSDvStTCyWN0bwHMe1zHDi1wsVSNH61xYCTY53vfI3sQrPS1ZttussLcmu2hJmJaY6FTUMpBBfE6/dy2yI/C/8Lxw37Qqy4L6eq6GOohdFK3WY8WI/UcCNxWA6aaISUE+o7xRvuYpM7OA2tPB4vmPNbYTycyyvxKtI1OMGNp2dQkpAlMK/wBeP4m/VWS9rKlyahUxXCpePQ5q+1TPD5BU7Ho9q89p5YmdCxbFThdaQKdcLhQE4s66m6eW7V6CD2MDEHBJEpaRIPKmRE5EiUs5JPbfIbTkOu5AD7/o7vxD5FC2j/BI5+v9UJiMy7TMN7nFqv8AfeJG9JGtcbeZPyVZDVqHbtherUwTgZSRujPxRm49H+iy8FREdILgFwXWTcyFxsE0shkdQAyOs35rTtGcLZTR7PE4NLjvF87D9VQ6FjYoy92wfVXrA8T72COTYXNBPUZG3yVGubrrSj3ybdAoysbl1wWN78r8kyMwXIrBe27+80i9w6ritnZaI3FonZujNjtsdnz3JPCMXEngcNWRu0HeOLeIUi+O4UBiuGG+s3wuGYIyIPJSWHsyuWVui0NlLVO4HUG9rKg4LpCS4R1Fg7Y2TYDwDuB57FfsG8IsnFOMkSTUolrp5BZPI3cFEskFk5gmXShZg51leSv6Y4Lq/wCZjFmAkztbt/7gA9fnxXOE1Yc3LYrVrg+dwRtBG8Eb1V34Ead5czOIm4G+O+48W81XbD1ece+S6meY+EuuP6LBTOyVe7TMNbNhdRcAuib3zDva6M3NurdYeasNLHdoUJ2hOczC6s8YXj5kD9Sro5SM9mNz5wkXeF/68fxN+q5eUrhbfv4/ib9VdJ+lmJcmwTw3YOgVNx2Lar4xl2joPoqxj9JtK83U8SOjLgzesbmU8w2W7UlicVnJHD5LEhehqeUYJ8j+Ups8p1M1M5FeVnLinujtF31ZTxD9pNC3yLxf0uo1z1d+xfCzNirH28MDJJT1I1G+rvRMD6L1m8ELiyECKZ2t4J9owyQtF3QFszejcpB/CSfJfPBIAX1xLEHNLXC7XAtcOIcLEfIr5Q00wd1HWTU7vccdU/ijd4mO82keqWBETLNcp3QQZpjCFM0bQBfzV0EQbG+MVWYjGxubuq0HCIHR0sAtYiNhI4Xz/VZe2UGXWdmNYF3w3z9AtlfZ4BFiHC4I2Fp2W8rLma6WcHT0Md2xFswIz+aULcrg3HLYkZachMZe8jdrMPVpzaeoXMxk6ecEmL8EOZrbV5QYpHN4R4JBtY7K/wAJ94J4YOKTi0NSTIGtwLXvZuf1SuESVlL7LXSxj3Tu+E7uinaSaxAPHzPLorTRQNsBYDK9+X9/RWwTewpJLcgKDTSJ5DXXifs1ZBqgngHbFYaavuLn/wBpPE9G4J2kPYCq6/BqmkPg1pohsbfxs+EnaOSskpQ3IxcZ7FwjrSSAM+JUhDUAixVTwvEmvF2nPeDk4Hg4HYp7D5BtPkrqZtlV1aSJBoDLAez9OSh+0SAvwqrDdvcvd1DSHuHyBU4bOFrbVVdKNJ4IqCoEsjdYxTRtZca7nuYWBoaM73PDJak1F4+TDJZWfg+dXFO8HH38fxBNI4HHIAk24EqY0ZwuZ07LQSHPcxx9bKc2vFmVco1ink8KY4rT6zSpii0eqHfsy34iGqSboa9w8cjR0u5efr09r4ize7Irsw7HqexKr7H6rgV9Fnsro3G8pkk5a2oP5c/VTGG6EUEGcVHE0j3i0Pd/E65XdorlFeoxTkm9jBsMwCpqAO5ppZOYYdX+I5KxUXYvXS5yOigH7zjI7+Fn9VuIZYW2DgMkaq0YKzMsO7B6ZtjPUyycQwCJvzzPqrzoxodSUId9mh1C+we4uc9zgMxcuPElSoalwE8CBCEIAFkvb1oj3kLK6MeKG0c1hmYifC/8rjbo7ktaSVVSskY6ORocx7XMe07HNcLEHyKAPjiKUBTFLIC09CldO9D34dWPhNyw+OF59+Ik6vmNh5hQME5aclNSwRaPAbFXjQbHTcQOd4Tfu7+67aWjkc8uKp8kzX5nwnfwKIZO7cHNcLtIItxGaotrU44LqrHCWTaA26bvhvkV5DWAtaTscGuH5gClftQ3m49QuL47naUiKq8KB+oIyIPIp3R4s9nhmu4bpBtHxAbeozUk2NrhdpB6LiWkFtieGPKY+o4Wkhw8QOYIzy6qxwPFrDO9r9FUcKoHg3adW5zb7pPMKxNL2e0Bz1clbBYHJvGGSnfZ5E/3tTyKQEZqEjrxvy6pzHXNHvD5hXxZmksnWI4HDIQ62q4bHN8LvmE1jiljNv8AUbsuLB3mNhS0tdw6Wv8A3ZLR1IACg0m8rYtTklh7nMGPZua1jtZv4hbWA26ueadz4DSTu7807HF9tYlovcZeLnlbyTOGBrn59bjaDxBT+hJicQc2Oydw+Mc+IWupZWJbnO1Cw8oVpsHhZ7NPG3nqtBTxrLbLDpkujl/XbfgUXWlRS4MmT0IuFzrcwkzUDcHO6MJ+qAF14k2vNthHI2P0K9Lj/eRQGTu681lx3g6dcl6BcoAVjSi8aLBeoAEIQgAQhCAIHS7Q6nxCJrZow5zCXRuuQWkjMXG42GXILPZOzKjaSO4zGRuXLYEyxDDg/MbfqoyWQMnPZ/SDZA36/qkJNEYB7MLR5ALSjhXJJPwMHaqnGRJNGZVcLo25C4aLDkFBvxYE2vY/L0Wvz6IsftUZP2Y07trVQ6Gao6hpYM2ZiD25teR0UrR6Wbpm32eJu3zG9W3/AOpqfdceZQ3sept7j6n9UvoSJ/uUc4RjdOcxKzzcGn5OslK3S+kaSO+DjwZ4/UZeqdU/ZNRN2t1uqkqfs+ombIW/IKaokN6pMgsPxdk5OrdrR7zhtPAAFS9IKdpDs3u4kbDxA3eqmYNHadnsxNHknraFo2MHyVsasFE73LjgiHV0b9set+W5XcZjOyE/KymRScGhdinPJWeKKvN9EfBAwbIwE5c0EWOzkCnIh5roRDiVNLBBtvkaRMIyJuB7JsQbcDxSuoOCXDBwXobyQLAhbkvdUpeyEwEO55I7jol7Ll7gNpA6m31QAkYuf6r2KIDYlAhIAQhCABCEIAEIQgAQhCAOHxpPV5Jde3QAh3Z4L3uCl/NACBiIgXQhHFdvcBtIHUgfVMpsdpme1URDl3jSfkDdA0vgd92F1qDgoOfTijb+21vgY536KPn7SqcX1Y5XeTWfUlRc4rsmqpvhMttl75qhT9px9ynA+J5d6AKNqO0epOwxs6Mv6uJUXbEsWmsZpy9ssYqtP6g31qsjo4M/42UZJpC+X9pLL0Ekn0Cg74omtLLtm5TYjEz25Y2/E9o9LphPpdRt21DT8Ic/6BZDDT1Tx4KOc34tEY+byE6g0XxB/wCwjYOL5R/4AlVvVLotWkj3I0ObtDpR7Ikf0aG/UqPqO01vuU/m9/6AfqqxF2f1jvbqIWDg1j5D83EJ5D2ZD9pWSnkxrI/0KreqfRJUVIdT9pcxvqiIdGud+uajajtEqd84b0EbfU5qUg7NaQe13snxyvPoLBSdJoHRtPhpIyeJaHerrqH15y4yScao9Gf1GnsjzY1T3E7mvc/ys26veiGir3Bs9XrXNiyJxNxvDpAd/wC6fPgrNh+CRQ5tjaDyaBbpYKQWuuEuZmS25P0wQIQhXmUEIQgAQhCABCEIAEIQgAQhCABVHSPRWpfd0FXM7ae6fK8Do1wIHkfmrchJrJKMnF5Rh1bT1DXlj6adzxt+7e/zDth+aIsGrX+zRvHxlkf1K3BzAdov1Td9C3dksc6bP8WjdHVrtYMmptDa923uY+rnPP8AKE9h7Opz7dWG8o4v1cVpX2HmvfsgVP0bXyyf7ldFCi7NIvfnnf8AmDB/KE+g7PKJu2DX+Nz5PqVchCOC91QmtO+2QeoZXqXRamj9imjb0Y0fopFlBbYAOmSkUXU1po9kHdIZiiXbaJOV7qqxUx+CDtfyICkC6FOOCXDF0ArFUvgrdrEmwDglA2y9QrVFLgqcm+QQhCkIEIQgAQhCABCEIAEIQgAQhCABCEIAEIQgAQhCYAUFeISA8K5KEKuRZE8XTV6hJDkdBCEK0qBCEIAEIQgAQhCABCEIAEIQgAQhC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52C0AB7-68EF-44E0-A357-C5445CC41B06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617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44008" y="2132856"/>
            <a:ext cx="4338150" cy="43204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8" name="7 CuadroTexto"/>
          <p:cNvSpPr txBox="1"/>
          <p:nvPr/>
        </p:nvSpPr>
        <p:spPr>
          <a:xfrm>
            <a:off x="60325" y="0"/>
            <a:ext cx="634500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Elaboración - Fuentes de información</a:t>
            </a:r>
          </a:p>
        </p:txBody>
      </p:sp>
      <p:sp>
        <p:nvSpPr>
          <p:cNvPr id="13" name="12 Flecha abajo"/>
          <p:cNvSpPr/>
          <p:nvPr/>
        </p:nvSpPr>
        <p:spPr>
          <a:xfrm>
            <a:off x="1979712" y="1647964"/>
            <a:ext cx="576064" cy="68175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Flecha abajo"/>
          <p:cNvSpPr/>
          <p:nvPr/>
        </p:nvSpPr>
        <p:spPr>
          <a:xfrm>
            <a:off x="6444208" y="1667128"/>
            <a:ext cx="576064" cy="68175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Flecha abajo"/>
          <p:cNvSpPr/>
          <p:nvPr/>
        </p:nvSpPr>
        <p:spPr>
          <a:xfrm>
            <a:off x="7668344" y="2852936"/>
            <a:ext cx="427348" cy="916940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abajo"/>
          <p:cNvSpPr/>
          <p:nvPr/>
        </p:nvSpPr>
        <p:spPr>
          <a:xfrm>
            <a:off x="5436096" y="2852936"/>
            <a:ext cx="427348" cy="916940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Flecha abajo"/>
          <p:cNvSpPr/>
          <p:nvPr/>
        </p:nvSpPr>
        <p:spPr>
          <a:xfrm>
            <a:off x="2987824" y="2852936"/>
            <a:ext cx="427348" cy="9169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Flecha abajo"/>
          <p:cNvSpPr/>
          <p:nvPr/>
        </p:nvSpPr>
        <p:spPr>
          <a:xfrm>
            <a:off x="827584" y="2852936"/>
            <a:ext cx="427348" cy="9169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Rectángulo"/>
          <p:cNvSpPr/>
          <p:nvPr/>
        </p:nvSpPr>
        <p:spPr>
          <a:xfrm>
            <a:off x="251520" y="1033572"/>
            <a:ext cx="8496944" cy="73924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Rectángulo"/>
          <p:cNvSpPr/>
          <p:nvPr/>
        </p:nvSpPr>
        <p:spPr>
          <a:xfrm>
            <a:off x="323528" y="2348880"/>
            <a:ext cx="3888432" cy="5232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Elipse"/>
          <p:cNvSpPr/>
          <p:nvPr/>
        </p:nvSpPr>
        <p:spPr>
          <a:xfrm>
            <a:off x="4860032" y="3789040"/>
            <a:ext cx="1656184" cy="93610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Elipse"/>
          <p:cNvSpPr/>
          <p:nvPr/>
        </p:nvSpPr>
        <p:spPr>
          <a:xfrm>
            <a:off x="7092280" y="3789040"/>
            <a:ext cx="1656184" cy="93610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Elipse"/>
          <p:cNvSpPr/>
          <p:nvPr/>
        </p:nvSpPr>
        <p:spPr>
          <a:xfrm>
            <a:off x="2411760" y="3789040"/>
            <a:ext cx="1656184" cy="9361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reflection blurRad="6350" stA="50000" endA="300" endPos="55000" dir="5400000" sy="-100000" algn="bl" rotWithShape="0"/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Elipse"/>
          <p:cNvSpPr/>
          <p:nvPr/>
        </p:nvSpPr>
        <p:spPr>
          <a:xfrm>
            <a:off x="251520" y="3789040"/>
            <a:ext cx="1656184" cy="9361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reflection blurRad="6350" stA="50000" endA="300" endPos="55000" dir="5400000" sy="-100000" algn="bl" rotWithShape="0"/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Rectángulo"/>
          <p:cNvSpPr/>
          <p:nvPr/>
        </p:nvSpPr>
        <p:spPr>
          <a:xfrm>
            <a:off x="4860032" y="2348880"/>
            <a:ext cx="388843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CuadroTexto"/>
          <p:cNvSpPr txBox="1"/>
          <p:nvPr/>
        </p:nvSpPr>
        <p:spPr>
          <a:xfrm>
            <a:off x="3419872" y="109832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solidFill>
                  <a:schemeClr val="bg1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MONITOREO</a:t>
            </a:r>
            <a:endParaRPr lang="es-HN" sz="2800" b="1" dirty="0">
              <a:solidFill>
                <a:schemeClr val="bg1"/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611560" y="2329716"/>
            <a:ext cx="3329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alibri" pitchFamily="34" charset="0"/>
                <a:ea typeface="Verdana" pitchFamily="34" charset="0"/>
                <a:cs typeface="Verdana" pitchFamily="34" charset="0"/>
              </a:rPr>
              <a:t>Continuo </a:t>
            </a:r>
            <a:r>
              <a:rPr lang="es-ES" sz="2800" dirty="0">
                <a:latin typeface="Calibri" pitchFamily="34" charset="0"/>
                <a:ea typeface="Verdana" pitchFamily="34" charset="0"/>
                <a:cs typeface="Verdana" pitchFamily="34" charset="0"/>
              </a:rPr>
              <a:t>(Antes)</a:t>
            </a:r>
            <a:endParaRPr lang="es-HN" sz="2800" dirty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67544" y="4005064"/>
            <a:ext cx="1844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alibri" pitchFamily="34" charset="0"/>
                <a:ea typeface="Verdana" pitchFamily="34" charset="0"/>
                <a:cs typeface="Verdana" pitchFamily="34" charset="0"/>
              </a:rPr>
              <a:t>CI previo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2411760" y="4005064"/>
            <a:ext cx="1862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alibri" pitchFamily="34" charset="0"/>
                <a:ea typeface="Verdana" pitchFamily="34" charset="0"/>
                <a:cs typeface="Verdana" pitchFamily="34" charset="0"/>
              </a:rPr>
              <a:t>Supervisión</a:t>
            </a:r>
            <a:endParaRPr lang="es-HN" sz="2400" dirty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014110" y="4038163"/>
            <a:ext cx="1358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Calibri" pitchFamily="34" charset="0"/>
                <a:ea typeface="Verdana" pitchFamily="34" charset="0"/>
                <a:cs typeface="Verdana" pitchFamily="34" charset="0"/>
              </a:rPr>
              <a:t>TAECII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6876256" y="3861048"/>
            <a:ext cx="210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Calibri" pitchFamily="34" charset="0"/>
                <a:ea typeface="Verdana" pitchFamily="34" charset="0"/>
                <a:cs typeface="Verdana" pitchFamily="34" charset="0"/>
              </a:rPr>
              <a:t>Evaluación </a:t>
            </a:r>
          </a:p>
          <a:p>
            <a:pPr algn="ctr"/>
            <a:r>
              <a:rPr lang="es-ES" sz="2400" b="1" dirty="0">
                <a:latin typeface="Calibri" pitchFamily="34" charset="0"/>
                <a:ea typeface="Verdana" pitchFamily="34" charset="0"/>
                <a:cs typeface="Verdana" pitchFamily="34" charset="0"/>
              </a:rPr>
              <a:t>separada</a:t>
            </a:r>
            <a:endParaRPr lang="es-HN" sz="2400" b="1" dirty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148064" y="2348880"/>
            <a:ext cx="3329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latin typeface="Calibri" pitchFamily="34" charset="0"/>
                <a:ea typeface="Verdana" pitchFamily="34" charset="0"/>
                <a:cs typeface="Verdana" pitchFamily="34" charset="0"/>
              </a:rPr>
              <a:t>Puntual </a:t>
            </a:r>
            <a:r>
              <a:rPr lang="es-ES" sz="2800" dirty="0">
                <a:latin typeface="Calibri" pitchFamily="34" charset="0"/>
                <a:ea typeface="Verdana" pitchFamily="34" charset="0"/>
                <a:cs typeface="Verdana" pitchFamily="34" charset="0"/>
              </a:rPr>
              <a:t>(Después)</a:t>
            </a:r>
            <a:endParaRPr lang="es-HN" sz="2800" dirty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860032" y="5703638"/>
            <a:ext cx="388843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latin typeface="Calibri" pitchFamily="34" charset="0"/>
                <a:ea typeface="Verdana" pitchFamily="34" charset="0"/>
                <a:cs typeface="Verdana" pitchFamily="34" charset="0"/>
              </a:rPr>
              <a:t>Plan de implementación</a:t>
            </a:r>
          </a:p>
        </p:txBody>
      </p:sp>
      <p:sp>
        <p:nvSpPr>
          <p:cNvPr id="34" name="33 Flecha abajo"/>
          <p:cNvSpPr/>
          <p:nvPr/>
        </p:nvSpPr>
        <p:spPr>
          <a:xfrm>
            <a:off x="7668344" y="4725144"/>
            <a:ext cx="427348" cy="91694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Flecha abajo"/>
          <p:cNvSpPr/>
          <p:nvPr/>
        </p:nvSpPr>
        <p:spPr>
          <a:xfrm>
            <a:off x="5436096" y="4725144"/>
            <a:ext cx="427348" cy="91694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6</a:t>
            </a:fld>
            <a:endParaRPr lang="es-HN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73E8F046-4CF6-4962-B929-34900004EFF9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443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0325" y="0"/>
            <a:ext cx="747352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Elaboración – Formato del Plan (Elementos)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5496" y="620688"/>
            <a:ext cx="9083674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u="sng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PARTE 1: Elaboración</a:t>
            </a:r>
          </a:p>
          <a:p>
            <a:endParaRPr lang="es-MX" sz="1400" b="1" u="sng" dirty="0">
              <a:latin typeface="Calibri" pitchFamily="34" charset="0"/>
            </a:endParaRP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No</a:t>
            </a:r>
            <a:r>
              <a:rPr lang="es-MX" sz="2400" b="1" dirty="0">
                <a:latin typeface="Calibri" pitchFamily="34" charset="0"/>
              </a:rPr>
              <a:t>.: </a:t>
            </a:r>
            <a:r>
              <a:rPr lang="es-MX" sz="2400" dirty="0">
                <a:latin typeface="Calibri" pitchFamily="34" charset="0"/>
              </a:rPr>
              <a:t>Número de identificación.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Componente/Elemento/Actividad: </a:t>
            </a:r>
            <a:r>
              <a:rPr lang="es-MX" sz="2400" dirty="0">
                <a:latin typeface="Calibri" pitchFamily="34" charset="0"/>
              </a:rPr>
              <a:t>A implementar (infinitivo).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P.O.: </a:t>
            </a:r>
            <a:r>
              <a:rPr lang="es-MX" sz="2400" dirty="0">
                <a:latin typeface="Calibri" pitchFamily="34" charset="0"/>
              </a:rPr>
              <a:t>Práctica/s Obligatoria/s relacionada/s.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Insumos: </a:t>
            </a:r>
            <a:r>
              <a:rPr lang="es-MX" sz="2400" dirty="0">
                <a:latin typeface="Calibri" pitchFamily="34" charset="0"/>
              </a:rPr>
              <a:t>Recursos necesarios para el desarrollo de la actividad. </a:t>
            </a:r>
            <a:r>
              <a:rPr lang="es-MX" sz="2800" b="1" dirty="0">
                <a:latin typeface="Calibri" pitchFamily="34" charset="0"/>
              </a:rPr>
              <a:t> 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Plazo</a:t>
            </a:r>
            <a:r>
              <a:rPr lang="es-MX" sz="2800" dirty="0">
                <a:latin typeface="Calibri" pitchFamily="34" charset="0"/>
              </a:rPr>
              <a:t>: </a:t>
            </a:r>
            <a:r>
              <a:rPr lang="es-MX" sz="2400" dirty="0">
                <a:latin typeface="Calibri" pitchFamily="34" charset="0"/>
              </a:rPr>
              <a:t>Indicar la fecha de inicio/final de la actividad. Razonable.</a:t>
            </a:r>
            <a:endParaRPr lang="es-MX" sz="2400" b="1" dirty="0">
              <a:latin typeface="Calibri" pitchFamily="34" charset="0"/>
            </a:endParaRP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Producto: </a:t>
            </a:r>
            <a:r>
              <a:rPr lang="es-MX" sz="2400" dirty="0">
                <a:latin typeface="Calibri" pitchFamily="34" charset="0"/>
              </a:rPr>
              <a:t>Es el resultado de la actividad. Debe ser demostrable.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es-MX" sz="2800" b="1" dirty="0">
                <a:latin typeface="Calibri" pitchFamily="34" charset="0"/>
              </a:rPr>
              <a:t>Responsable</a:t>
            </a:r>
            <a:r>
              <a:rPr lang="es-MX" sz="2400" dirty="0">
                <a:latin typeface="Calibri" pitchFamily="34" charset="0"/>
              </a:rPr>
              <a:t>: Cargo / Nombre y apellido / Firma del responsable.</a:t>
            </a:r>
          </a:p>
          <a:p>
            <a:pPr marL="342900" indent="-342900">
              <a:buFont typeface="Arial" pitchFamily="34" charset="0"/>
              <a:buChar char="•"/>
            </a:pPr>
            <a:endParaRPr lang="es-MX" sz="2400" dirty="0">
              <a:latin typeface="Calibri" pitchFamily="34" charset="0"/>
            </a:endParaRPr>
          </a:p>
          <a:p>
            <a:pPr algn="ctr"/>
            <a:r>
              <a:rPr lang="es-MX" sz="2800" b="1" u="sng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PARTE 2</a:t>
            </a:r>
          </a:p>
          <a:p>
            <a:endParaRPr lang="es-MX" sz="2400" dirty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i="1" dirty="0">
                <a:latin typeface="Calibri" pitchFamily="34" charset="0"/>
              </a:rPr>
              <a:t>A ser utilizada para la parte de “</a:t>
            </a:r>
            <a:r>
              <a:rPr lang="es-MX" sz="2400" b="1" i="1" dirty="0">
                <a:latin typeface="Calibri" pitchFamily="34" charset="0"/>
              </a:rPr>
              <a:t>Seguimiento</a:t>
            </a:r>
            <a:r>
              <a:rPr lang="es-MX" sz="2400" i="1" dirty="0">
                <a:latin typeface="Calibri" pitchFamily="34" charset="0"/>
              </a:rPr>
              <a:t>”.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7</a:t>
            </a:fld>
            <a:endParaRPr lang="es-HN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E614B8D-26CE-4DDC-92F5-0F6473E43078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F80EA9E1-86DF-4D93-A9EB-6AC249CB3D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63" t="16362" r="1963" b="9358"/>
          <a:stretch/>
        </p:blipFill>
        <p:spPr>
          <a:xfrm>
            <a:off x="6453058" y="543294"/>
            <a:ext cx="2295406" cy="1258657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A1DC41B-E9E6-45A0-8558-AEC10E411BF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62" t="16384" r="4326" b="7969"/>
          <a:stretch/>
        </p:blipFill>
        <p:spPr>
          <a:xfrm>
            <a:off x="6453058" y="4919788"/>
            <a:ext cx="2439422" cy="139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29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0325" y="0"/>
            <a:ext cx="397576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Elaboración – Formato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8</a:t>
            </a:fld>
            <a:endParaRPr lang="es-HN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DD39846-CCCE-456E-B5D0-B37C0878429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63" t="16362" r="1963" b="9358"/>
          <a:stretch/>
        </p:blipFill>
        <p:spPr>
          <a:xfrm>
            <a:off x="60325" y="1023283"/>
            <a:ext cx="9083675" cy="5148917"/>
          </a:xfrm>
          <a:prstGeom prst="rect">
            <a:avLst/>
          </a:prstGeom>
        </p:spPr>
      </p:pic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94D4E759-E4E8-42D2-B5AB-BD8D283978A9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298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s.123rf.com/400wm/400/400/gavrilichev/gavrilichev1010/gavrilichev101000257/8094356-electronico-del-correo-de-internet-ofrece-la-informacion-enviada-al-destinatario-al-instant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276872"/>
            <a:ext cx="1690986" cy="14978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80142" y="0"/>
            <a:ext cx="815960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s-HN"/>
            </a:defPPr>
            <a:lvl1pPr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s-MX" dirty="0"/>
              <a:t>Periodicidad y destinatarios </a:t>
            </a:r>
            <a:r>
              <a:rPr lang="es-MX" sz="2400" b="1" dirty="0"/>
              <a:t>(Elaboración del Plan)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07693" y="542855"/>
            <a:ext cx="8528613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800" b="1" u="sng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Periodicidad</a:t>
            </a:r>
          </a:p>
          <a:p>
            <a:pPr algn="just"/>
            <a:endParaRPr lang="es-ES" sz="1400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r"/>
            <a:r>
              <a:rPr lang="es-ES" sz="28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Debe ser actualizado</a:t>
            </a:r>
            <a:r>
              <a:rPr lang="es-ES" sz="28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s-ES" sz="2800" b="1" dirty="0">
                <a:solidFill>
                  <a:srgbClr val="FF0000"/>
                </a:solidFill>
                <a:latin typeface="Calibri" pitchFamily="34" charset="0"/>
              </a:rPr>
              <a:t>semestralmente</a:t>
            </a:r>
            <a:r>
              <a:rPr lang="es-ES" sz="2800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, para disponer de una herramienta gerencial clara, precisa y orientadora.</a:t>
            </a:r>
            <a:endParaRPr lang="es-ES" sz="28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endParaRPr lang="es-ES" sz="2800" dirty="0">
              <a:latin typeface="Calibri" pitchFamily="34" charset="0"/>
            </a:endParaRPr>
          </a:p>
          <a:p>
            <a:pPr algn="just"/>
            <a:r>
              <a:rPr lang="es-ES" sz="2800" b="1" u="sng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Destinatarios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s-ES" sz="140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MAE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COCOIN.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Jefes de Unidades Organizacionales relacionadas.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Personal responsable por las actividades planificadas.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UAI.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ONADICI.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F05E-B19C-4885-9052-D07897732E75}" type="slidenum">
              <a:rPr lang="es-HN" smtClean="0"/>
              <a:pPr/>
              <a:t>9</a:t>
            </a:fld>
            <a:endParaRPr lang="es-HN"/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B8B30A31-E346-45EF-96B8-5E5AEEA478F3}"/>
              </a:ext>
            </a:extLst>
          </p:cNvPr>
          <p:cNvCxnSpPr>
            <a:cxnSpLocks/>
          </p:cNvCxnSpPr>
          <p:nvPr/>
        </p:nvCxnSpPr>
        <p:spPr>
          <a:xfrm>
            <a:off x="107504" y="476672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438313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4411</TotalTime>
  <Words>782</Words>
  <Application>Microsoft Office PowerPoint</Application>
  <PresentationFormat>Presentación en pantalla (4:3)</PresentationFormat>
  <Paragraphs>139</Paragraphs>
  <Slides>16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Aharoni</vt:lpstr>
      <vt:lpstr>Arial</vt:lpstr>
      <vt:lpstr>Calibri</vt:lpstr>
      <vt:lpstr>Georgia</vt:lpstr>
      <vt:lpstr>Trajan Pro</vt:lpstr>
      <vt:lpstr>Trebuchet MS</vt:lpstr>
      <vt:lpstr>Wingdings</vt:lpstr>
      <vt:lpstr>Transmisión de listas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</dc:creator>
  <cp:lastModifiedBy>Gerardo Banegas</cp:lastModifiedBy>
  <cp:revision>289</cp:revision>
  <cp:lastPrinted>2013-03-15T20:23:44Z</cp:lastPrinted>
  <dcterms:created xsi:type="dcterms:W3CDTF">2013-02-14T16:43:57Z</dcterms:created>
  <dcterms:modified xsi:type="dcterms:W3CDTF">2022-01-27T21:37:03Z</dcterms:modified>
</cp:coreProperties>
</file>