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61" r:id="rId5"/>
    <p:sldId id="262" r:id="rId6"/>
    <p:sldId id="263" r:id="rId7"/>
    <p:sldId id="271" r:id="rId8"/>
    <p:sldId id="268" r:id="rId9"/>
    <p:sldId id="272" r:id="rId10"/>
    <p:sldId id="273" r:id="rId11"/>
    <p:sldId id="274" r:id="rId12"/>
    <p:sldId id="276" r:id="rId13"/>
    <p:sldId id="277" r:id="rId14"/>
    <p:sldId id="278" r:id="rId15"/>
    <p:sldId id="281" r:id="rId16"/>
    <p:sldId id="282" r:id="rId17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6316"/>
    <a:srgbClr val="6F69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8ED7F-0E8B-4AB4-95DC-0639EBE55006}" type="datetimeFigureOut">
              <a:rPr lang="es-ES" smtClean="0"/>
              <a:pPr/>
              <a:t>27/01/2022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964065-3D8A-41D2-BA05-12E4F8A9BC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5926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64065-3D8A-41D2-BA05-12E4F8A9BC9B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64065-3D8A-41D2-BA05-12E4F8A9BC9B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pPr/>
              <a:t>27/1/2022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pPr/>
              <a:t>27/1/2022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pPr/>
              <a:t>27/1/2022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pPr/>
              <a:t>27/1/2022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pPr/>
              <a:t>27/1/2022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pPr/>
              <a:t>27/1/2022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pPr/>
              <a:t>27/1/2022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pPr/>
              <a:t>27/1/2022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pPr/>
              <a:t>27/1/2022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pPr/>
              <a:t>27/1/2022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HN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pPr/>
              <a:t>27/1/2022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226C7-E0BA-4655-B2E0-FB0C7D3A53AE}" type="datetimeFigureOut">
              <a:rPr lang="es-HN" smtClean="0"/>
              <a:pPr/>
              <a:t>27/1/2022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C9492-7ECA-479D-A147-F0C74CB904D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BCFDCF8-FB53-4FDA-95F5-FCAAE3A0DDC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99792" y="2456892"/>
            <a:ext cx="3744416" cy="19442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o 24">
            <a:extLst>
              <a:ext uri="{FF2B5EF4-FFF2-40B4-BE49-F238E27FC236}">
                <a16:creationId xmlns:a16="http://schemas.microsoft.com/office/drawing/2014/main" id="{893F0FFD-1E88-4AC5-A913-63E9DA8044BB}"/>
              </a:ext>
            </a:extLst>
          </p:cNvPr>
          <p:cNvGrpSpPr/>
          <p:nvPr/>
        </p:nvGrpSpPr>
        <p:grpSpPr>
          <a:xfrm>
            <a:off x="611560" y="980728"/>
            <a:ext cx="7776864" cy="4805372"/>
            <a:chOff x="683568" y="1359932"/>
            <a:chExt cx="7776864" cy="4805372"/>
          </a:xfrm>
        </p:grpSpPr>
        <p:sp>
          <p:nvSpPr>
            <p:cNvPr id="31" name="30 Rectángulo"/>
            <p:cNvSpPr/>
            <p:nvPr/>
          </p:nvSpPr>
          <p:spPr bwMode="auto">
            <a:xfrm>
              <a:off x="683568" y="1359932"/>
              <a:ext cx="7776864" cy="480537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MX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  <p:grpSp>
          <p:nvGrpSpPr>
            <p:cNvPr id="4" name="22 Grupo"/>
            <p:cNvGrpSpPr/>
            <p:nvPr/>
          </p:nvGrpSpPr>
          <p:grpSpPr>
            <a:xfrm>
              <a:off x="1115616" y="1916832"/>
              <a:ext cx="1872208" cy="576064"/>
              <a:chOff x="827584" y="1772816"/>
              <a:chExt cx="1872208" cy="432048"/>
            </a:xfrm>
            <a:solidFill>
              <a:schemeClr val="bg1"/>
            </a:solidFill>
          </p:grpSpPr>
          <p:sp>
            <p:nvSpPr>
              <p:cNvPr id="2" name="1 Rectángulo redondeado"/>
              <p:cNvSpPr/>
              <p:nvPr/>
            </p:nvSpPr>
            <p:spPr bwMode="auto">
              <a:xfrm>
                <a:off x="827584" y="1772816"/>
                <a:ext cx="1872208" cy="432048"/>
              </a:xfrm>
              <a:prstGeom prst="round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MX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3" name="2 CuadroTexto"/>
              <p:cNvSpPr txBox="1"/>
              <p:nvPr/>
            </p:nvSpPr>
            <p:spPr>
              <a:xfrm>
                <a:off x="1072932" y="1880828"/>
                <a:ext cx="1338828" cy="300083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s-MX" sz="2000" u="none" dirty="0"/>
                  <a:t>Inicio o fin</a:t>
                </a:r>
              </a:p>
            </p:txBody>
          </p:sp>
        </p:grpSp>
        <p:grpSp>
          <p:nvGrpSpPr>
            <p:cNvPr id="5" name="29 Grupo"/>
            <p:cNvGrpSpPr/>
            <p:nvPr/>
          </p:nvGrpSpPr>
          <p:grpSpPr>
            <a:xfrm>
              <a:off x="6334329" y="3645491"/>
              <a:ext cx="1872208" cy="936104"/>
              <a:chOff x="827584" y="3356992"/>
              <a:chExt cx="1872208" cy="936104"/>
            </a:xfrm>
            <a:solidFill>
              <a:schemeClr val="bg1"/>
            </a:solidFill>
          </p:grpSpPr>
          <p:sp>
            <p:nvSpPr>
              <p:cNvPr id="7" name="6 Conector fuera de página"/>
              <p:cNvSpPr/>
              <p:nvPr/>
            </p:nvSpPr>
            <p:spPr bwMode="auto">
              <a:xfrm>
                <a:off x="827584" y="3356992"/>
                <a:ext cx="1872208" cy="936104"/>
              </a:xfrm>
              <a:prstGeom prst="flowChartOffpageConnector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MX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12" name="11 CuadroTexto"/>
              <p:cNvSpPr txBox="1"/>
              <p:nvPr/>
            </p:nvSpPr>
            <p:spPr>
              <a:xfrm>
                <a:off x="1100182" y="3441194"/>
                <a:ext cx="1311578" cy="707886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s-MX" sz="2000" u="none" dirty="0"/>
                  <a:t>Conector</a:t>
                </a:r>
              </a:p>
              <a:p>
                <a:r>
                  <a:rPr lang="es-MX" sz="2000" u="none" dirty="0"/>
                  <a:t>de página</a:t>
                </a:r>
              </a:p>
            </p:txBody>
          </p:sp>
        </p:grpSp>
        <p:grpSp>
          <p:nvGrpSpPr>
            <p:cNvPr id="6" name="24 Grupo"/>
            <p:cNvGrpSpPr/>
            <p:nvPr/>
          </p:nvGrpSpPr>
          <p:grpSpPr>
            <a:xfrm>
              <a:off x="925358" y="3625456"/>
              <a:ext cx="1905881" cy="1099688"/>
              <a:chOff x="3923928" y="2420888"/>
              <a:chExt cx="1800200" cy="936104"/>
            </a:xfrm>
          </p:grpSpPr>
          <p:sp>
            <p:nvSpPr>
              <p:cNvPr id="10" name="9 Proceso"/>
              <p:cNvSpPr/>
              <p:nvPr/>
            </p:nvSpPr>
            <p:spPr bwMode="auto">
              <a:xfrm>
                <a:off x="3923928" y="2420888"/>
                <a:ext cx="1800200" cy="936104"/>
              </a:xfrm>
              <a:prstGeom prst="flowChartProcess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MX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14" name="13 CuadroTexto"/>
              <p:cNvSpPr txBox="1"/>
              <p:nvPr/>
            </p:nvSpPr>
            <p:spPr>
              <a:xfrm>
                <a:off x="4035621" y="2708920"/>
                <a:ext cx="1632364" cy="34059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s-MX" sz="2000" u="none" dirty="0"/>
                  <a:t>Procedimiento</a:t>
                </a:r>
              </a:p>
            </p:txBody>
          </p:sp>
        </p:grpSp>
        <p:grpSp>
          <p:nvGrpSpPr>
            <p:cNvPr id="13" name="27 Grupo"/>
            <p:cNvGrpSpPr/>
            <p:nvPr/>
          </p:nvGrpSpPr>
          <p:grpSpPr>
            <a:xfrm>
              <a:off x="3743908" y="3625456"/>
              <a:ext cx="1800200" cy="1008112"/>
              <a:chOff x="5292080" y="4005064"/>
              <a:chExt cx="1800200" cy="1008112"/>
            </a:xfrm>
            <a:solidFill>
              <a:schemeClr val="bg1"/>
            </a:solidFill>
          </p:grpSpPr>
          <p:sp>
            <p:nvSpPr>
              <p:cNvPr id="11" name="10 Documento"/>
              <p:cNvSpPr/>
              <p:nvPr/>
            </p:nvSpPr>
            <p:spPr bwMode="auto">
              <a:xfrm>
                <a:off x="5292080" y="4005064"/>
                <a:ext cx="1800200" cy="1008112"/>
              </a:xfrm>
              <a:prstGeom prst="flowChartDocumen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MX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16" name="15 CuadroTexto"/>
              <p:cNvSpPr txBox="1"/>
              <p:nvPr/>
            </p:nvSpPr>
            <p:spPr>
              <a:xfrm>
                <a:off x="5436096" y="4229857"/>
                <a:ext cx="1495922" cy="40011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s-MX" sz="2000" u="none" dirty="0"/>
                  <a:t>Documento</a:t>
                </a:r>
              </a:p>
            </p:txBody>
          </p:sp>
        </p:grpSp>
        <p:grpSp>
          <p:nvGrpSpPr>
            <p:cNvPr id="17" name="28 Grupo"/>
            <p:cNvGrpSpPr/>
            <p:nvPr/>
          </p:nvGrpSpPr>
          <p:grpSpPr>
            <a:xfrm>
              <a:off x="3599892" y="1488156"/>
              <a:ext cx="1944216" cy="1575407"/>
              <a:chOff x="2519772" y="4005064"/>
              <a:chExt cx="1944216" cy="1575407"/>
            </a:xfrm>
            <a:solidFill>
              <a:schemeClr val="bg1"/>
            </a:solidFill>
          </p:grpSpPr>
          <p:sp>
            <p:nvSpPr>
              <p:cNvPr id="18" name="17 Decisión"/>
              <p:cNvSpPr/>
              <p:nvPr/>
            </p:nvSpPr>
            <p:spPr bwMode="auto">
              <a:xfrm>
                <a:off x="2519772" y="4005064"/>
                <a:ext cx="1944216" cy="1575407"/>
              </a:xfrm>
              <a:prstGeom prst="flowChartDecision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MX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22" name="21 CuadroTexto"/>
              <p:cNvSpPr txBox="1"/>
              <p:nvPr/>
            </p:nvSpPr>
            <p:spPr>
              <a:xfrm>
                <a:off x="2915816" y="4509120"/>
                <a:ext cx="1170513" cy="40011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s-MX" sz="2000" u="none" dirty="0"/>
                  <a:t>Decisión</a:t>
                </a:r>
              </a:p>
            </p:txBody>
          </p:sp>
        </p:grpSp>
        <p:grpSp>
          <p:nvGrpSpPr>
            <p:cNvPr id="19" name="26 Grupo"/>
            <p:cNvGrpSpPr/>
            <p:nvPr/>
          </p:nvGrpSpPr>
          <p:grpSpPr>
            <a:xfrm>
              <a:off x="6300195" y="1556792"/>
              <a:ext cx="1656185" cy="1368153"/>
              <a:chOff x="7668342" y="3078080"/>
              <a:chExt cx="1146589" cy="1071000"/>
            </a:xfrm>
            <a:solidFill>
              <a:schemeClr val="bg1"/>
            </a:solidFill>
          </p:grpSpPr>
          <p:sp>
            <p:nvSpPr>
              <p:cNvPr id="21" name="20 Elipse"/>
              <p:cNvSpPr/>
              <p:nvPr/>
            </p:nvSpPr>
            <p:spPr bwMode="auto">
              <a:xfrm>
                <a:off x="7668342" y="3078080"/>
                <a:ext cx="1146589" cy="1071000"/>
              </a:xfrm>
              <a:prstGeom prst="ellips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MX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24" name="23 CuadroTexto"/>
              <p:cNvSpPr txBox="1"/>
              <p:nvPr/>
            </p:nvSpPr>
            <p:spPr>
              <a:xfrm>
                <a:off x="7867747" y="3359920"/>
                <a:ext cx="797627" cy="554138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2000" u="none" dirty="0"/>
                  <a:t>Conector</a:t>
                </a:r>
              </a:p>
              <a:p>
                <a:pPr algn="ctr"/>
                <a:r>
                  <a:rPr lang="es-MX" sz="2000" u="none" dirty="0"/>
                  <a:t>interno</a:t>
                </a:r>
              </a:p>
            </p:txBody>
          </p:sp>
        </p:grpSp>
        <p:grpSp>
          <p:nvGrpSpPr>
            <p:cNvPr id="23" name="3079 Grupo"/>
            <p:cNvGrpSpPr/>
            <p:nvPr/>
          </p:nvGrpSpPr>
          <p:grpSpPr>
            <a:xfrm>
              <a:off x="3851920" y="4869160"/>
              <a:ext cx="1728192" cy="1152128"/>
              <a:chOff x="3779912" y="4869160"/>
              <a:chExt cx="1728192" cy="1152128"/>
            </a:xfrm>
          </p:grpSpPr>
          <p:cxnSp>
            <p:nvCxnSpPr>
              <p:cNvPr id="15" name="14 Conector recto de flecha"/>
              <p:cNvCxnSpPr/>
              <p:nvPr/>
            </p:nvCxnSpPr>
            <p:spPr bwMode="auto">
              <a:xfrm>
                <a:off x="3851920" y="5949280"/>
                <a:ext cx="1584176" cy="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</p:cxnSp>
          <p:sp>
            <p:nvSpPr>
              <p:cNvPr id="20" name="19 CuadroTexto"/>
              <p:cNvSpPr txBox="1"/>
              <p:nvPr/>
            </p:nvSpPr>
            <p:spPr>
              <a:xfrm>
                <a:off x="4092967" y="5261138"/>
                <a:ext cx="1055097" cy="400110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s-MX" sz="2000" u="none" dirty="0"/>
                  <a:t>Sentido</a:t>
                </a:r>
              </a:p>
            </p:txBody>
          </p:sp>
          <p:cxnSp>
            <p:nvCxnSpPr>
              <p:cNvPr id="3073" name="3072 Conector recto de flecha"/>
              <p:cNvCxnSpPr/>
              <p:nvPr/>
            </p:nvCxnSpPr>
            <p:spPr bwMode="auto">
              <a:xfrm flipV="1">
                <a:off x="3779912" y="4869160"/>
                <a:ext cx="0" cy="1152128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</p:cxnSp>
          <p:cxnSp>
            <p:nvCxnSpPr>
              <p:cNvPr id="36" name="35 Conector recto de flecha"/>
              <p:cNvCxnSpPr/>
              <p:nvPr/>
            </p:nvCxnSpPr>
            <p:spPr bwMode="auto">
              <a:xfrm>
                <a:off x="5508104" y="4869160"/>
                <a:ext cx="0" cy="1139467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</p:cxnSp>
          <p:cxnSp>
            <p:nvCxnSpPr>
              <p:cNvPr id="3079" name="3078 Conector recto de flecha"/>
              <p:cNvCxnSpPr/>
              <p:nvPr/>
            </p:nvCxnSpPr>
            <p:spPr bwMode="auto">
              <a:xfrm flipH="1">
                <a:off x="3923928" y="4941168"/>
                <a:ext cx="1495922" cy="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</p:cxnSp>
        </p:grpSp>
      </p:grp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7C1BE324-BDDA-4536-A02D-3BA72B074249}"/>
              </a:ext>
            </a:extLst>
          </p:cNvPr>
          <p:cNvCxnSpPr>
            <a:cxnSpLocks/>
          </p:cNvCxnSpPr>
          <p:nvPr/>
        </p:nvCxnSpPr>
        <p:spPr>
          <a:xfrm>
            <a:off x="55778" y="535947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74C51CE1-C85A-4D54-B479-EC165D1935DA}"/>
              </a:ext>
            </a:extLst>
          </p:cNvPr>
          <p:cNvSpPr txBox="1"/>
          <p:nvPr/>
        </p:nvSpPr>
        <p:spPr>
          <a:xfrm>
            <a:off x="35496" y="12727"/>
            <a:ext cx="728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Símbolos mínimos sugeridos</a:t>
            </a:r>
          </a:p>
        </p:txBody>
      </p:sp>
    </p:spTree>
    <p:extLst>
      <p:ext uri="{BB962C8B-B14F-4D97-AF65-F5344CB8AC3E}">
        <p14:creationId xmlns:p14="http://schemas.microsoft.com/office/powerpoint/2010/main" val="3835117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E0DCF7D0-1703-48B0-9495-4EAA4F20D99E}"/>
              </a:ext>
            </a:extLst>
          </p:cNvPr>
          <p:cNvGrpSpPr/>
          <p:nvPr/>
        </p:nvGrpSpPr>
        <p:grpSpPr>
          <a:xfrm>
            <a:off x="305999" y="1484784"/>
            <a:ext cx="8532002" cy="4648745"/>
            <a:chOff x="251520" y="1916832"/>
            <a:chExt cx="8532002" cy="464874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51520" y="1916832"/>
              <a:ext cx="8532002" cy="46487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3" name="22 Conector recto de flecha"/>
            <p:cNvCxnSpPr>
              <a:cxnSpLocks/>
            </p:cNvCxnSpPr>
            <p:nvPr/>
          </p:nvCxnSpPr>
          <p:spPr>
            <a:xfrm flipH="1">
              <a:off x="3131840" y="3068960"/>
              <a:ext cx="3744416" cy="21602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24 Conector recto de flecha"/>
            <p:cNvCxnSpPr>
              <a:cxnSpLocks/>
            </p:cNvCxnSpPr>
            <p:nvPr/>
          </p:nvCxnSpPr>
          <p:spPr>
            <a:xfrm flipV="1">
              <a:off x="3203848" y="3429000"/>
              <a:ext cx="3672408" cy="7200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2A084BFD-C65E-46F7-AF98-BB095D810689}"/>
              </a:ext>
            </a:extLst>
          </p:cNvPr>
          <p:cNvCxnSpPr>
            <a:cxnSpLocks/>
          </p:cNvCxnSpPr>
          <p:nvPr/>
        </p:nvCxnSpPr>
        <p:spPr>
          <a:xfrm>
            <a:off x="142562" y="940073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3DAD3DFC-AD9C-4DB1-8AAD-7C065F240A0B}"/>
              </a:ext>
            </a:extLst>
          </p:cNvPr>
          <p:cNvSpPr txBox="1"/>
          <p:nvPr/>
        </p:nvSpPr>
        <p:spPr>
          <a:xfrm>
            <a:off x="35496" y="12727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Modelo sugerido de estructura para presentación de procedimientos</a:t>
            </a:r>
          </a:p>
        </p:txBody>
      </p:sp>
    </p:spTree>
    <p:extLst>
      <p:ext uri="{BB962C8B-B14F-4D97-AF65-F5344CB8AC3E}">
        <p14:creationId xmlns:p14="http://schemas.microsoft.com/office/powerpoint/2010/main" val="422437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>
            <a:extLst>
              <a:ext uri="{FF2B5EF4-FFF2-40B4-BE49-F238E27FC236}">
                <a16:creationId xmlns:a16="http://schemas.microsoft.com/office/drawing/2014/main" id="{7E87CC4F-C070-44D4-9574-D96B0A7AED8F}"/>
              </a:ext>
            </a:extLst>
          </p:cNvPr>
          <p:cNvGrpSpPr/>
          <p:nvPr/>
        </p:nvGrpSpPr>
        <p:grpSpPr>
          <a:xfrm>
            <a:off x="251520" y="908720"/>
            <a:ext cx="9238030" cy="1744454"/>
            <a:chOff x="251520" y="1052736"/>
            <a:chExt cx="9238030" cy="1744454"/>
          </a:xfrm>
        </p:grpSpPr>
        <p:grpSp>
          <p:nvGrpSpPr>
            <p:cNvPr id="5" name="6 Grupo"/>
            <p:cNvGrpSpPr/>
            <p:nvPr/>
          </p:nvGrpSpPr>
          <p:grpSpPr>
            <a:xfrm>
              <a:off x="1403394" y="1052736"/>
              <a:ext cx="8086156" cy="1744454"/>
              <a:chOff x="1403394" y="1052736"/>
              <a:chExt cx="8086156" cy="1744454"/>
            </a:xfrm>
          </p:grpSpPr>
          <p:sp>
            <p:nvSpPr>
              <p:cNvPr id="37" name="36 Rectángulo redondeado"/>
              <p:cNvSpPr/>
              <p:nvPr/>
            </p:nvSpPr>
            <p:spPr bwMode="auto">
              <a:xfrm>
                <a:off x="1403394" y="1052736"/>
                <a:ext cx="7489086" cy="1728192"/>
              </a:xfrm>
              <a:prstGeom prst="roundRect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MX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35" name="34 CuadroTexto"/>
              <p:cNvSpPr txBox="1"/>
              <p:nvPr/>
            </p:nvSpPr>
            <p:spPr>
              <a:xfrm>
                <a:off x="2267744" y="1196752"/>
                <a:ext cx="7221806" cy="1600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7800" indent="-177800">
                  <a:buFontTx/>
                  <a:buChar char="-"/>
                </a:pPr>
                <a:r>
                  <a:rPr lang="es-MX" sz="2800" u="none" dirty="0">
                    <a:solidFill>
                      <a:srgbClr val="FF0000"/>
                    </a:solidFill>
                    <a:latin typeface="Calibri" pitchFamily="34" charset="0"/>
                  </a:rPr>
                  <a:t>Comprensible, sencilla y concisa (sin ser insuficiente), evitando “testamentos”.</a:t>
                </a:r>
              </a:p>
              <a:p>
                <a:pPr marL="457200" indent="-457200">
                  <a:buFontTx/>
                  <a:buChar char="-"/>
                </a:pPr>
                <a:endParaRPr lang="es-MX" sz="1400" u="none" dirty="0">
                  <a:solidFill>
                    <a:srgbClr val="FF0000"/>
                  </a:solidFill>
                  <a:latin typeface="Calibri" pitchFamily="34" charset="0"/>
                </a:endParaRPr>
              </a:p>
              <a:p>
                <a:pPr marL="177800" indent="-177800"/>
                <a:r>
                  <a:rPr lang="es-MX" sz="2800" u="none" dirty="0">
                    <a:solidFill>
                      <a:srgbClr val="FF0000"/>
                    </a:solidFill>
                    <a:latin typeface="Calibri" pitchFamily="34" charset="0"/>
                  </a:rPr>
                  <a:t>-	“Redacciones muy densas no se leen”.</a:t>
                </a:r>
              </a:p>
            </p:txBody>
          </p:sp>
        </p:grpSp>
        <p:grpSp>
          <p:nvGrpSpPr>
            <p:cNvPr id="6" name="4 Grupo"/>
            <p:cNvGrpSpPr/>
            <p:nvPr/>
          </p:nvGrpSpPr>
          <p:grpSpPr>
            <a:xfrm>
              <a:off x="251520" y="1484784"/>
              <a:ext cx="2004679" cy="1080120"/>
              <a:chOff x="540060" y="1484784"/>
              <a:chExt cx="1727684" cy="936104"/>
            </a:xfrm>
            <a:solidFill>
              <a:schemeClr val="bg1"/>
            </a:solidFill>
          </p:grpSpPr>
          <p:sp>
            <p:nvSpPr>
              <p:cNvPr id="3" name="2 Rectángulo redondeado"/>
              <p:cNvSpPr/>
              <p:nvPr/>
            </p:nvSpPr>
            <p:spPr bwMode="auto">
              <a:xfrm>
                <a:off x="540060" y="1484784"/>
                <a:ext cx="1727684" cy="936104"/>
              </a:xfrm>
              <a:prstGeom prst="round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MX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2" name="1 CuadroTexto"/>
              <p:cNvSpPr txBox="1"/>
              <p:nvPr/>
            </p:nvSpPr>
            <p:spPr>
              <a:xfrm>
                <a:off x="590554" y="1681645"/>
                <a:ext cx="1625081" cy="453457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s-MX" sz="2800" u="none" dirty="0">
                    <a:latin typeface="Calibri" pitchFamily="34" charset="0"/>
                  </a:rPr>
                  <a:t>Redacción</a:t>
                </a:r>
              </a:p>
            </p:txBody>
          </p:sp>
        </p:grp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B88526DE-4CA0-4D5A-9A86-1C008D12090E}"/>
              </a:ext>
            </a:extLst>
          </p:cNvPr>
          <p:cNvGrpSpPr/>
          <p:nvPr/>
        </p:nvGrpSpPr>
        <p:grpSpPr>
          <a:xfrm>
            <a:off x="539552" y="2996952"/>
            <a:ext cx="8353182" cy="2534801"/>
            <a:chOff x="539552" y="3284984"/>
            <a:chExt cx="8353182" cy="2534801"/>
          </a:xfrm>
        </p:grpSpPr>
        <p:grpSp>
          <p:nvGrpSpPr>
            <p:cNvPr id="4" name="5 Grupo"/>
            <p:cNvGrpSpPr/>
            <p:nvPr/>
          </p:nvGrpSpPr>
          <p:grpSpPr>
            <a:xfrm>
              <a:off x="1403648" y="3284984"/>
              <a:ext cx="7489086" cy="2534801"/>
              <a:chOff x="1403648" y="3429000"/>
              <a:chExt cx="7489086" cy="2534801"/>
            </a:xfrm>
          </p:grpSpPr>
          <p:sp>
            <p:nvSpPr>
              <p:cNvPr id="38" name="37 Rectángulo redondeado"/>
              <p:cNvSpPr/>
              <p:nvPr/>
            </p:nvSpPr>
            <p:spPr bwMode="auto">
              <a:xfrm>
                <a:off x="1403648" y="3429001"/>
                <a:ext cx="7489086" cy="2534800"/>
              </a:xfrm>
              <a:prstGeom prst="roundRect">
                <a:avLst/>
              </a:prstGeom>
              <a:noFill/>
              <a:ln w="952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MX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34" name="33 CuadroTexto"/>
              <p:cNvSpPr txBox="1"/>
              <p:nvPr/>
            </p:nvSpPr>
            <p:spPr>
              <a:xfrm>
                <a:off x="2267745" y="3429000"/>
                <a:ext cx="6357710" cy="24622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7800" indent="-177800">
                  <a:buFontTx/>
                  <a:buChar char="-"/>
                </a:pPr>
                <a:r>
                  <a:rPr lang="es-MX" sz="2800" u="none" dirty="0">
                    <a:solidFill>
                      <a:srgbClr val="0070C0"/>
                    </a:solidFill>
                    <a:latin typeface="Calibri" pitchFamily="34" charset="0"/>
                  </a:rPr>
                  <a:t>Una actividad puede detonar un riesgo para los objetivos del procedimiento.</a:t>
                </a:r>
              </a:p>
              <a:p>
                <a:pPr marL="457200" indent="-457200">
                  <a:buFontTx/>
                  <a:buChar char="-"/>
                </a:pPr>
                <a:endParaRPr lang="es-MX" sz="1400" u="none" dirty="0">
                  <a:solidFill>
                    <a:srgbClr val="0070C0"/>
                  </a:solidFill>
                  <a:latin typeface="Calibri" pitchFamily="34" charset="0"/>
                </a:endParaRPr>
              </a:p>
              <a:p>
                <a:pPr marL="177800" indent="-177800"/>
                <a:r>
                  <a:rPr lang="es-MX" sz="2800" u="none" dirty="0">
                    <a:solidFill>
                      <a:srgbClr val="0070C0"/>
                    </a:solidFill>
                    <a:latin typeface="Calibri" pitchFamily="34" charset="0"/>
                  </a:rPr>
                  <a:t>-	Siempre evaluar si existen actividades para controlar los riesgos que pudieran afectar los objetivos.</a:t>
                </a:r>
              </a:p>
            </p:txBody>
          </p:sp>
        </p:grpSp>
        <p:grpSp>
          <p:nvGrpSpPr>
            <p:cNvPr id="7" name="3 Grupo"/>
            <p:cNvGrpSpPr/>
            <p:nvPr/>
          </p:nvGrpSpPr>
          <p:grpSpPr>
            <a:xfrm>
              <a:off x="539552" y="4077072"/>
              <a:ext cx="1727684" cy="936104"/>
              <a:chOff x="539552" y="4221088"/>
              <a:chExt cx="1727684" cy="936104"/>
            </a:xfrm>
          </p:grpSpPr>
          <p:sp>
            <p:nvSpPr>
              <p:cNvPr id="36" name="35 Rectángulo redondeado"/>
              <p:cNvSpPr/>
              <p:nvPr/>
            </p:nvSpPr>
            <p:spPr bwMode="auto">
              <a:xfrm>
                <a:off x="539552" y="4221088"/>
                <a:ext cx="1727684" cy="936104"/>
              </a:xfrm>
              <a:prstGeom prst="round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MX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33" name="32 CuadroTexto"/>
              <p:cNvSpPr txBox="1"/>
              <p:nvPr/>
            </p:nvSpPr>
            <p:spPr>
              <a:xfrm>
                <a:off x="755576" y="4417948"/>
                <a:ext cx="1277081" cy="52322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s-MX" sz="2800" u="none" dirty="0">
                    <a:latin typeface="Calibri" pitchFamily="34" charset="0"/>
                  </a:rPr>
                  <a:t>Riesgos</a:t>
                </a:r>
              </a:p>
            </p:txBody>
          </p:sp>
        </p:grpSp>
      </p:grp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9F7C9581-D138-4C26-AA2A-B78153158392}"/>
              </a:ext>
            </a:extLst>
          </p:cNvPr>
          <p:cNvCxnSpPr>
            <a:cxnSpLocks/>
          </p:cNvCxnSpPr>
          <p:nvPr/>
        </p:nvCxnSpPr>
        <p:spPr>
          <a:xfrm>
            <a:off x="55778" y="535947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76E2239-BDA0-42DF-BF72-B9CE74296898}"/>
              </a:ext>
            </a:extLst>
          </p:cNvPr>
          <p:cNvSpPr txBox="1"/>
          <p:nvPr/>
        </p:nvSpPr>
        <p:spPr>
          <a:xfrm>
            <a:off x="35496" y="12727"/>
            <a:ext cx="728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Redacción de procedimientos</a:t>
            </a:r>
          </a:p>
        </p:txBody>
      </p:sp>
    </p:spTree>
    <p:extLst>
      <p:ext uri="{BB962C8B-B14F-4D97-AF65-F5344CB8AC3E}">
        <p14:creationId xmlns:p14="http://schemas.microsoft.com/office/powerpoint/2010/main" val="29079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encrypted-tbn2.gstatic.com/images?q=tbn:ANd9GcQpXAE1oythWVXHI4u8KvXH-aHekXujhOijbBWnQkvn7wZ8ap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0" y="2532703"/>
            <a:ext cx="3672408" cy="2003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107503" y="875304"/>
            <a:ext cx="8856983" cy="144655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800" b="1" u="none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Talleres de discusión</a:t>
            </a:r>
          </a:p>
          <a:p>
            <a:pPr algn="ctr"/>
            <a:endParaRPr lang="es-MX" sz="1200" u="none" dirty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 algn="ctr"/>
            <a:r>
              <a:rPr lang="es-MX" sz="2400" u="none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Necesarios para perfeccionar el procedimiento y lograr el compromiso de quienes deben aplicarlo. </a:t>
            </a:r>
            <a:r>
              <a:rPr lang="es-MX" sz="2400" i="1" u="none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Presentación y retroalimentación.</a:t>
            </a:r>
            <a:endParaRPr lang="es-MX" sz="2800" i="1" u="none" dirty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6774" y="4746996"/>
            <a:ext cx="8856983" cy="144655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800" b="1" u="none" dirty="0">
                <a:solidFill>
                  <a:srgbClr val="A50021"/>
                </a:solidFill>
                <a:latin typeface="Calibri" pitchFamily="34" charset="0"/>
              </a:rPr>
              <a:t>Talleres de validación</a:t>
            </a:r>
          </a:p>
          <a:p>
            <a:pPr algn="ctr"/>
            <a:endParaRPr lang="es-MX" sz="1200" u="none" dirty="0">
              <a:solidFill>
                <a:srgbClr val="A50021"/>
              </a:solidFill>
              <a:latin typeface="Calibri" pitchFamily="34" charset="0"/>
            </a:endParaRPr>
          </a:p>
          <a:p>
            <a:pPr algn="ctr"/>
            <a:r>
              <a:rPr lang="es-MX" sz="2400" u="none" dirty="0">
                <a:solidFill>
                  <a:srgbClr val="A50021"/>
                </a:solidFill>
                <a:latin typeface="Calibri" pitchFamily="34" charset="0"/>
              </a:rPr>
              <a:t>Útiles para poner en prueba los procedimientos y actividades propuesta. </a:t>
            </a:r>
            <a:r>
              <a:rPr lang="es-MX" sz="2400" i="1" u="none" dirty="0">
                <a:solidFill>
                  <a:srgbClr val="A50021"/>
                </a:solidFill>
                <a:latin typeface="Calibri" pitchFamily="34" charset="0"/>
              </a:rPr>
              <a:t>Ajustes y firmas de conformidad.</a:t>
            </a:r>
            <a:endParaRPr lang="es-MX" sz="2800" i="1" u="none" dirty="0">
              <a:solidFill>
                <a:srgbClr val="663300"/>
              </a:solidFill>
              <a:latin typeface="Calibri" pitchFamily="34" charset="0"/>
            </a:endParaRP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47B3B0F2-88A4-43DA-B31B-363850D017C9}"/>
              </a:ext>
            </a:extLst>
          </p:cNvPr>
          <p:cNvCxnSpPr>
            <a:cxnSpLocks/>
          </p:cNvCxnSpPr>
          <p:nvPr/>
        </p:nvCxnSpPr>
        <p:spPr>
          <a:xfrm>
            <a:off x="55778" y="535947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67D824D0-A26B-4AF6-9524-D34710E7B005}"/>
              </a:ext>
            </a:extLst>
          </p:cNvPr>
          <p:cNvSpPr txBox="1"/>
          <p:nvPr/>
        </p:nvSpPr>
        <p:spPr>
          <a:xfrm>
            <a:off x="35496" y="12727"/>
            <a:ext cx="728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Talleres de discusión y validación</a:t>
            </a:r>
          </a:p>
        </p:txBody>
      </p:sp>
    </p:spTree>
    <p:extLst>
      <p:ext uri="{BB962C8B-B14F-4D97-AF65-F5344CB8AC3E}">
        <p14:creationId xmlns:p14="http://schemas.microsoft.com/office/powerpoint/2010/main" val="403523538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http://ultraefectivo.com/tutoriales/wp-content/uploads/2010/07/noticia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2776" y="3400831"/>
            <a:ext cx="3098620" cy="2940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data:image/jpeg;base64,/9j/4AAQSkZJRgABAQAAAQABAAD/2wCEAAkGBwgHBgkIBwgKCgkLDRYPDQwMDRsUFRAWIB0iIiAdHx8kKDQsJCYxJx8fLT0tMTU3Ojo6Iys/RD84QzQ5OjcBCgoKDQwNGg8PGjclHyU3Nzc3Nzc3Nzc3Nzc3Nzc3Nzc3Nzc3Nzc3Nzc3Nzc3Nzc3Nzc3Nzc3Nzc3Nzc3Nzc3N//AABEIAJ0ApQMBIgACEQEDEQH/xAAcAAEAAgIDAQAAAAAAAAAAAAAABgcEBQECAwj/xABBEAABAwMCBAQEBAQDBgcBAAABAgMEAAURBiESEzFBByJRYRQycYEjQlJiFZGhsSVTwRY0coLR4TNDVHODovAk/8QAGQEBAQEBAQEAAAAAAAAAAAAAAAECBAMF/8QAJxEAAgIBAwMDBQEAAAAAAAAAAAECEQMSITEEQVEysfAFFCOhwRP/2gAMAwEAAhEDEQA/ALxpSlAKUro44ltBWtSUoSMlSjgAUB3pWju2rbFaYSZcy5xg0vPL5awsuEdkgdah73iznLsTT0xyMk7qccSlZHskZH2JrcMc5+lWYlOMPU6LMpWq0/qC36htyJ1reDjStlJ/M2rulQ7GsudPjW+G7LnPtsR2k8TjjisBIrBsyc0yKqS5eJl6vsh6Noq3AMN7Kmyh39knYffJ9qj8q7a4gXW2R16oVMmzJCUphMNpO2dyRw/L27dM1jXG6FF+UrqgkgZxnviu1bApSlAKUpQClKUApSlAKUpUApSlUA9Kp7xn1k2lUewWx5t50O8U1BHEjYeVtXruckewz1q33FBDalq2CQSa+Sr4+Jdzm3OKn8N2a6sd8ZVlP96sY6nXYzKWngkVgsjci4NNulIfeUpbjwSPKMFSuEDYbA4qbKDPwLjKFOMRTFyAU5aQFnAzjdxzYn0z3wMVBLJd1YbntKSy4yvPm+XI/wBMHFSFOpmHGMwoPLVxcSeN4raSr1Sggf1Jr7XU9NPI8a6VLRV81vfL80cfRdThxxyfdN6m64u13S8X5NJcI0qx3CQ7b57sGaycLeYWUheBncf6GtTqvW961UxFYuT4DTCB5GxwpcX+tQ9f6D71lph3XVk9UCzNLknizIkE+QHuVL7D+9ZR09bf4VLNuSxIjRwUy9QTVqSwFfpYbG6z2B3zXD9RyYnlqHPdruzfRQyKDb47J+DUsaynwbc1BtTEeG22McSE8Sz6nJ7k98VstKa1i6damTkW96bqKQCPjZTgKGknpwjqffpnGM4rCtvh9qK4wHbg1DDENttTnOlr5XGkZJIHXoPSo5DbbefZQ87yGlqAW6UFXLSepwOuPSvnJR7HVufTvhjIflaSivzpKXpjxU+95sqSXCVAEdtiNvTFSytBovTsHTVjZhW5ZdQr8Rb5GC8oj5j9sYFZd+vkGxxkvTlqKnFcDLLaeJx5f6UJ7mtoptM0rCtjsx+MHp0ZMVxZyGAviKB+4jbP02+vWvSbPiQGg7Oksx2ycBbqwkE+m9UGTSuEqC0hSTkHcGuaAUpSgFKUoBSlKAUpSgOjzYdZW2rotJSce9fLV7tMrSl2l2y5xl8halctWMhxI+VST39/SvqioJ4y3CPA0Y8l+GzKdkrDLIeRxJQogkq9iADj3rUJyxy1RMTgpxplBaZs9zvNybjWuEqY6DxKQVcKAPVROwqy1eFV7ltJ/iN6hR2eIc1thCtk9/MfbPbFQvQWsXtKS3ghtK2ZCVKc8hK1qS2oNpHsVlOatzVsWdd06Ys1wLnw053/ABPk+QLKWisp9klQP8q8/ucsE4RdJl/wxyak1uSOw2+yxLQLfZm4yoSAULS0oLCiRvxEdSe+a937Vbv4e1FNtYcjRSlxiMG08KVJ+XhHQGtfpW5WeUJluskdMZq3PqjqbS2EAqTsSkDcjO2TWexdG3b1JtawhDrTLbqMueZxKs5IHoCnGa4t7PeiNXHWkm2zo8W/6ZlwbfMWGBKcfbdSCrbCggkY9d6rnUfhq9bNWQYkU8dquMoNsuZwWh1UhX0SDg9wPWrMbtlwvUrUcDUjBbtzrqPhHubnKRuChJylPDgZOMk5z0rE8RhAlOafi3J1SLSXnJDykbl3loHA2kjqVFfQbnG1ekXTpEasn8ZLTcdttgjlNpCE8JzsNq0MLToj36Xf7zO+Lkbpi8YCW4bXokZ2JHVXetN4VspfbvF3YYEKLLlFpm3oGAwG8pyofrPfHpWXetKXHU1xdRfrnwWNC/woELKC+n1eUev0FdPKMGLctcSbrMVatBxU3KUk8L05YIjR/qr8x9h/Wtjp7RzcSSLnfJjt3u5358jdDPs2jokfTepBb4EO1Q0RYEdqNGbHlQ2MAVlJWlfyqB+hqkOQMVzSlUClKUApSlAKUpQClKUAqD+Mwb/2AnlbHMUFN8CuHPKPEPN7YGd6nFdXEJWgoWkKSoYIIyCKA+dodnsN8s7EWEw03cVREOfFwwvhjvHYNv8AEog8R24hjBI6ZFXRaJMpnTUCRc21iX8M0H0OFKVBZwDkkgA5PrUC1xHjaE1dCu1rjfCQLjFfjy/h04AXjKVD0OSD9jUo0fMmv+HFvkst/GTxA8iHVZ5qwMDJPqR1rmyo9I8GfabLZWdQXO6xGAi5vYblefPCNiNug4gAa0WuNNuXW+QLncLtDttqt+FBxPkfKs5I4zsBtt99jW11PqKRYYMCKyhqXfJygxGZA4W1OY3Ud9kj69wKredLs1iunxmt569T3xCtoUYgsRT7k4TkegH271McG3Ybos2JqbTuoFPwLbc2Jb5bV+Gw8UuEYwSlWxB9wa1WrUM3rRYulqbPxFsdE1hDo86XGSeNCt/m2UDvuf51pdIyjrzUUa/fw1m2wbMSllLWON51QxgkAeVI7e9SrW18gaZ07LWrgD8lK0x2EjzPOqz277nJNZaSlSF7GL4SNvvWKXeJDzKv4vMXMDLOeFkq2KfrkVv9RW27XQNM268qtkffnKaZCnVdMBKjsnv271DfDybA0No6NE1Pco8KS8tTyY7qxzEJOMZT1B7/AHrev+JukGHG0qu6VBYOFobUpII7EgdfaupcUYZkQ9BWJrzzGpFydI8zlwkLeyfXBPCPsK3yRCtcQ8IYiRWhk4whCagyPEd/UEpcDRFoemuj5pcr8Jhoep7/AG2zWHc7LBU5ztZXJ3UE9ohRiIUGorBPTIGw67cWSewNUhK7brzTd0vCbVb7k2/JUklJSDwKI/KFdCfb2NSWqr1JpaPqmzokWWO1AvlqALbbPkCh8wGOqd908QChjcDNbrww1sdTQlwbllq8QxwvpUOEujOOIDsexHY0BOqUpVApSlAKUpQClKUApSlAR/XducuukrtDjsoefcjq5KFJzlYGRj39KgHhZre2Q7Mix32S1bpcVaktmSeWlSCcgEnooEkYP1q3iN6q7xvmwINoZjJt8N25TyUodcZSpTaB8xBIzncAfWsZIqS3KnRna+0o1rWNDlWe5stzoZJZcS5xoUlWMjKTtuAQaq5XhRq4Pcv4JhQzgrElPD/1/pW4s+nHdKuOvPWxu8xXMcxcVxTElgeqMHf6Zya1WqLvdbby5endV3ORZpJ4Uccg8yO4Bu0sHcHG4PcfTNc+LJGa/G7R6zxuPqRO511ieFmjY9qadal3deVBAP51HJcUOoQOg9cAVBNPvaovDd51UxyJk23pCi/LRxrQMFRDKPlBAGen03qEPvPy31OyHnHnlndbiitSj23O5q5PDF1m2+GF+kqUnjaMhTqSMFOG8AEfYV6VpV9zzuzm26Ggx9cWr+IOuXEz7c9KkuSgFcx4FI4gP/kyB22rU3xtpPg65GQ2hLtsuxjO5G4Ul0jPruCK30vU1shR9BXxyQnkJQuO8rqpCSykKzj0UlOR7VjR9IOa1vt6lRbk7G0zJmodcaDX+9OBAypOccIz3/6UjbZXSR20hJeh6VgQbeExkPo43VMZK5Dh6+ZIySB+RsEjAypNS2zaVeWG1zSqM0nJS03gOb9dxs3nvw5We6zUohWmBBWXYsZCHOBLfH1UEpGAkE9B7CsKdeXGpLseDE+JUwAXlKdDaU57ZPU16tqPIhjlN1EzUiDZ4QCUtRYyD22AJP8AfNVZ4oWSVp29x9a6ey2rmp+KCPl4thxH9qgMH7Hvmp842VzVl1fxNsuCOBxHFxBleP7Hf717MQW5Vtl2K4pXIZ5RaUtaDhxtWcDPcgelZUrdG54lGN3v89meulL/ABtSWONdIuwdT5285Lax8yT7g1uKo3Rc+R4f69k6auTiv4fKdCULUfKCf/DcH1GEn/tV4jpW0eJzSlKoFKUqAUpSqBSlKA4zXz94vT2rn4hsxPiG22IbbbK3FHCUHJWon7Efyq9LwLiqE4i0GOiUocKHJGSlv92B1x6bV8/aqsNltNzcjyLpN1Bfnl5cjx8Nt8xR341AFRP7Rv06VmStUFs7JYrW+nOI/wCJj6hhz+/DWAvR69fXFqZbIht9u6u3B5BT8T6cDexPfzHH3rL0h4bxbNGbu+sGVOv8WWregcYB6jj7E9dieEdzUmmXibduBhlHLjrH4cePk8xP2wVjp+lvf5ldK4un+n48E9cW7OrL1c8sdMkeNotmkNJPNN22CJ0pLnA7NWkOKQe4Scbq/Y2CfXHWtpJ8PtO3a4uXXhkpTLwqQwzIKGXz+9I679RXraNK7JcuKuHy8PIQrJ4f0qUAAE/sQEp9eLrUgkSoVpipDimmGUjhQhIx9kpH+ldzpHNFOTpcmlt2g9M225KnxbY0HCeJDat22j3KEnZJPtW2uF1g2xbDcp0NKeVwoASa11yuUh/lxQlyGia0RHfVspLn6VDtmoxKfkOQI6LmhchEaRynFH5m8+VSV/Y5Brwnmq0ju6fo9e83t+/lm+vtxnwb4OVKaQwmLzQy9gIWQrChnscYxXg65b72pMqPahImgDnxnHOUvh7HB2VWQ1AcQI0q8uNJRbCtPNdxwut4HCo5OxHvWErUlw1C6pnRcRBZyUrvEtspZSB/lp6uH+lFCUm2+CzzQxJKK3Xdbe3nk9VuW3TsGS5fC1HbmuDlW9nLhJ6AJSN1KPtW1slznyiXbpCatkd0hENh10F9f/EBsM9gMn1qOoiwtNyXH0Fy6XtRCHrjPJVy1H8qABknHRtsZO2cDesJc18TPi3nVuSkLCSpZ3SevB5c8P8A7LWVK24lV7RioqkcWTJLJK2efjjpz46zM3yOn8eBkPEHctE9f+U4P0Jrf+FupDqPSrC5C+KbEwxIJO6iBsr7jH9akbamLvbVIdQFNPtlDrasHGRhSTgkZHQ1Sugn3dEeJj9hlHhjSVmOSeh6lpf36feq/JgvmlcA5rmqBSlKAUpSgFKUoCrfGvVF6sjEeFbkGPFloVzJqd1ZHVCf0nG+euOlQ6zQLj4c3G3X+U1DuMGRHC3lMedTSFdVJJ9MjzDbfBxtV06v09H1PYpFsk+UrGWnO7axulX/AO7Zql7LepEG3vaav5dZNqdUCW0grZQDs4j9XATkjoptRznFQF6RZEK82xt9hSJMOSgKScZCh968mI0W0Mf/AM7DilOuJSte61uKO3EpR3P1NVTp69O6JnOEt/4G68kTY7XmENxfyvN+rK+o+46irNvLsj4aNcra4XW2TzFttnIeaPXHqcbipJ0jeOKlJRO8+9txmnHWEc5Md4NycHBbT64713nWqDdGXHFoStTzXCl3ukdQU+lah+TEfvUR+3OIfE5BalNJOcoxso+mOlcSosKwwOde7ooW+OrMdknHfKU4G6z6CvNScnVWjrlCOKKknpfz+/ozI0Z662l+3XJC25MdXAH+HqofKtP9K1M/UkK3XFVvtEZy9ahcbSl1qPshJT+ZxWeFH96FOoNY/MX7FYlD5SMTJKff/LSf5717IkWjS8Fdu05Hjths8LryyS2hf7lfM45+1OST6da2oJHNPNKVpbIwXrCt8t3TxBuCZJChybZHz8OlXZIR8ziq9pl/lFY5IRCjxnAgMAjCVdkuqTnf0abyr1IraSGm9QW/msDl3BhPLWCrlLAPVCiniUgHY8IIV0BxUV4C0U+VTXKZOBgR1Ntn+kVo/dxX862eRJ7owi9QDNi/hy2ElDyFHhWkYyUK4eJSexKU4J2GRUZSOWFYSW+SngVxfhFpJ/KrhzyUnbDaMuK2yRWysU5dtkJGOGMGwS0E8oNt/rDZIDSBueJZK1elbaZYkPSG5cWS1GhBKnS6nAU0CMq5e2EFW5LhyrfAx2A89JSgy6/AWeHloCw2U8PKHugeVoHbhSSVEZJqovEm7RtVa5iNaZQp2U2UsJeT0ecCspKfYb7+3tXtrvW7c9s6X0cyUWxSy26ttJK5aieg7kE5yTur6dZ74U6AGmooud0bSbs8nAT/AOnQfy/8R7n7VGCfw0vJjMiSUl8Np5hR8vFjfHtmvalKoFKUoBSlKAUpSgFVN4x6efiSI+srOgGTE4USkcPEFo6BSh3GCUn2PtVs15yGm32HGX0JW04kpWhQyFA9RQFB2yQw29DbioEiBKaWLcl1WQtsn8W3uH1B3QTuDw9jUq8Pb2LBdG9My5C3bRNRz7NLd8p4Sd2VZ6KByMdiPcVDbzZG9MX6Xpe7OlqzT1B+DMVt8M6PkdCvb5Fe2DXtMMu6W2Tbbkj4a9QnwvIVgtyseVxPbgeAwT0Cwk/mrILunMLgQn3rHb47k1Y8iCQ2lRJ6qOOg61EZLdm07IRetc3hqbeACpls/Kz6hlr+XmO/uK2nh3qX/azS6XHypE1rLEoJPCoKHRQ9Mjeqef0uXtYzLLMU+/c47MlwOSn/APfVYyyEk9Bg777kHpiqtittvcti36mi65s8hVlW8l1hwpehrdDSloOwKinKgkjfy7nGK1PAW1o4uMPNNZDaQI6m2jnf0it+5/EV9aq6BcpujL/AnwYE6KW2G2pTUtsoElYH4g32wSdvTAq63kw9S2mPerM5zGHMOLaQ2FErHU8GwU4DgefITjONqJkMC0XBcKW2Y6eNPATy0pLaOX3KEEgJRncvObqxtmtvebc0/wAq5W0F1tZ40hhsLPEei0Jxw8R/zF54QNq1sC3PT1rbipbUjjy6tRLjKVjutXV9wemyE/asrUOrLLoaCWpUp2XOX+IGOZxOuE9z2Qnb0AHYVQeiLbBtME3DUr7DEdkh0MKdJabWOilKVu657q9sDvVY6s1lefEC4iw6ajvpgLOC2lOFPD9Th/Kj2P39KyY9l1X4pTUT7w4q32dByynHlA78Ceqj+5X/AGq2tMaYtWmIfw1pipb4t3HTutw+qj3oCOeHnhvB0ulM2aUy7sRgu/lZ9Qgf69fpU96UpQClKUApSlAKUpQClKUApSlARPxH0k3qywLjoAE5jLkVZ283dJPoRt/Wqftj717gqjyGl/7QWlpTa23PKudDHztE/wCYjqPpX0Xiqr8VNGSvik6s00lSLhGUHJDbWylBP/mJHcjuO49ehlAhXhNfTZtb/DuSC9EuSuTzDtxqJy2sj1JP/wBjU18btOh6JD1GwyVuQFpTKSlXCVsk+o3GD37cXtVRXebEfuDF4tyUR33Vh52KgYDD6SDlB7oUcKHpuK+j1Xuyz9JNT7xJjt2+dFy4HlAJUFJ8w9+4oh2KXYM+5Wa02q2w5N4W/LdnuRnHlLDCPkaQtZ2A2Uo9M496sXw+05J0FapUvUd5YajugLcj7BppXdXEep7bVo3PEe3wg3Y/DixfEPKyEEMlKc/q4fmV9VYrJg+HV81LJRcde3Z490wWF7JHoeyf+Xf3oQx734kz7w+bJ4e25xZxwiSG8ED9qTgJH7lY+lbHRnhW1GkC66sd/iNwUeMsOHjQlXqon5z/AEqwLPZbbZIojWuGzGa7htO6j6k9Saz8ChThKQkAAYAGAB2rtSlUClKUApSlAKUpQClKUApSlAKUpQCuD0rmlAVR4heFCbk87dNNhDUtxXE7EUrhbcPdST+U+3Q+1ajTvgvOklt3U1w5LSNkxo6+NQT6cR2T9hV3da46VKBqrBp21aejCPaYbbCceZfVa/dSjua21KVQKUpQClKUApSlAKUpQClKUB//2Q=="/>
          <p:cNvSpPr>
            <a:spLocks noChangeAspect="1" noChangeArrowheads="1"/>
          </p:cNvSpPr>
          <p:nvPr/>
        </p:nvSpPr>
        <p:spPr bwMode="auto">
          <a:xfrm>
            <a:off x="155575" y="-998538"/>
            <a:ext cx="2190750" cy="208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22604" y="2798058"/>
            <a:ext cx="640871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s-MX" sz="2800" u="none" dirty="0">
                <a:latin typeface="Calibri" pitchFamily="34" charset="0"/>
              </a:rPr>
              <a:t>Definir una política de actualización del Manual </a:t>
            </a:r>
            <a:r>
              <a:rPr lang="es-MX" sz="2000" i="1" u="none" dirty="0">
                <a:latin typeface="Calibri" pitchFamily="34" charset="0"/>
              </a:rPr>
              <a:t>(mediante complemento, al cabo de un % de modificaciones, por fecha o mediante evaluaciones).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22604" y="1070158"/>
            <a:ext cx="8676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es-MX" sz="2800" u="none" dirty="0">
                <a:latin typeface="Calibri" pitchFamily="34" charset="0"/>
              </a:rPr>
              <a:t>Designar un responsable de reunir las propuestas o ajustes.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13AFAFA5-4CD9-4EDE-8C87-2735F9421301}"/>
              </a:ext>
            </a:extLst>
          </p:cNvPr>
          <p:cNvCxnSpPr>
            <a:cxnSpLocks/>
          </p:cNvCxnSpPr>
          <p:nvPr/>
        </p:nvCxnSpPr>
        <p:spPr>
          <a:xfrm>
            <a:off x="55778" y="535947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6DE21395-9403-4401-9EB3-9DF5240052FF}"/>
              </a:ext>
            </a:extLst>
          </p:cNvPr>
          <p:cNvSpPr txBox="1"/>
          <p:nvPr/>
        </p:nvSpPr>
        <p:spPr>
          <a:xfrm>
            <a:off x="35496" y="12727"/>
            <a:ext cx="728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Actualización y políticas</a:t>
            </a:r>
          </a:p>
        </p:txBody>
      </p:sp>
    </p:spTree>
    <p:extLst>
      <p:ext uri="{BB962C8B-B14F-4D97-AF65-F5344CB8AC3E}">
        <p14:creationId xmlns:p14="http://schemas.microsoft.com/office/powerpoint/2010/main" val="145612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395536" y="215837"/>
            <a:ext cx="8208912" cy="7128792"/>
            <a:chOff x="2123728" y="367498"/>
            <a:chExt cx="4896544" cy="6157846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23728" y="367498"/>
              <a:ext cx="4896544" cy="6157846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sp>
          <p:nvSpPr>
            <p:cNvPr id="2" name="1 Rectángulo"/>
            <p:cNvSpPr/>
            <p:nvPr/>
          </p:nvSpPr>
          <p:spPr>
            <a:xfrm>
              <a:off x="6084168" y="548680"/>
              <a:ext cx="720080" cy="50405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4" name="3 Rectángulo"/>
            <p:cNvSpPr/>
            <p:nvPr/>
          </p:nvSpPr>
          <p:spPr>
            <a:xfrm>
              <a:off x="2339752" y="548680"/>
              <a:ext cx="720080" cy="50405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</p:grpSp>
    </p:spTree>
  </p:cSld>
  <p:clrMapOvr>
    <a:masterClrMapping/>
  </p:clrMapOvr>
  <p:transition>
    <p:strips dir="r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C809D0-7AF1-4208-9DA5-9DD118616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161277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HN" dirty="0"/>
              <a:t>Esta presentación la puedes descargar en nuestra Plataforma Digital </a:t>
            </a:r>
            <a:r>
              <a:rPr lang="es-HN" sz="4400" dirty="0">
                <a:solidFill>
                  <a:schemeClr val="accent5"/>
                </a:solidFill>
              </a:rPr>
              <a:t>www.onadici.gob.hn</a:t>
            </a:r>
            <a:endParaRPr lang="es-HN" dirty="0">
              <a:solidFill>
                <a:schemeClr val="accent5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1ED3D62-082D-46E8-B985-9F338C3F58B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99792" y="3212977"/>
            <a:ext cx="3744416" cy="1944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2822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E:\LOGOS\Logos 2014\Manual y Logo MODIFICADO\Logo gobierno de Honduras y Submarca Horizontal EN BLANCO.png"/>
          <p:cNvPicPr>
            <a:picLocks noChangeAspect="1" noChangeArrowheads="1"/>
          </p:cNvPicPr>
          <p:nvPr/>
        </p:nvPicPr>
        <p:blipFill>
          <a:blip r:embed="rId2" cstate="print"/>
          <a:srcRect t="25177" r="58829" b="32979"/>
          <a:stretch>
            <a:fillRect/>
          </a:stretch>
        </p:blipFill>
        <p:spPr bwMode="auto">
          <a:xfrm>
            <a:off x="7092280" y="5472608"/>
            <a:ext cx="1839030" cy="1268760"/>
          </a:xfrm>
          <a:prstGeom prst="rect">
            <a:avLst/>
          </a:prstGeom>
          <a:noFill/>
        </p:spPr>
      </p:pic>
      <p:sp>
        <p:nvSpPr>
          <p:cNvPr id="9" name="AutoShape 15"/>
          <p:cNvSpPr>
            <a:spLocks noChangeArrowheads="1"/>
          </p:cNvSpPr>
          <p:nvPr/>
        </p:nvSpPr>
        <p:spPr bwMode="auto">
          <a:xfrm>
            <a:off x="1439652" y="2132856"/>
            <a:ext cx="6264696" cy="2592288"/>
          </a:xfrm>
          <a:prstGeom prst="roundRect">
            <a:avLst>
              <a:gd name="adj" fmla="val 2141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4400" b="1" dirty="0">
                <a:solidFill>
                  <a:srgbClr val="7C63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Manual de Procesos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4400" b="1" dirty="0">
                <a:solidFill>
                  <a:srgbClr val="7C63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y Procedimientos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5FE1D8A-9C06-4931-9EE3-2581FF6271F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77" y="0"/>
            <a:ext cx="1908212" cy="9361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lecha doblada"/>
          <p:cNvSpPr/>
          <p:nvPr/>
        </p:nvSpPr>
        <p:spPr bwMode="auto">
          <a:xfrm>
            <a:off x="2699792" y="3286144"/>
            <a:ext cx="864096" cy="736923"/>
          </a:xfrm>
          <a:prstGeom prst="bentArrow">
            <a:avLst>
              <a:gd name="adj1" fmla="val 25000"/>
              <a:gd name="adj2" fmla="val 24128"/>
              <a:gd name="adj3" fmla="val 25000"/>
              <a:gd name="adj4" fmla="val 43750"/>
            </a:avLst>
          </a:prstGeom>
          <a:solidFill>
            <a:srgbClr val="BAE18F"/>
          </a:solidFill>
          <a:ln>
            <a:headEnd type="none" w="med" len="med"/>
            <a:tailEnd type="non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4" name="3 Flecha doblada"/>
          <p:cNvSpPr/>
          <p:nvPr/>
        </p:nvSpPr>
        <p:spPr bwMode="auto">
          <a:xfrm>
            <a:off x="1475656" y="1358771"/>
            <a:ext cx="782469" cy="1096963"/>
          </a:xfrm>
          <a:prstGeom prst="bentArrow">
            <a:avLst/>
          </a:prstGeom>
          <a:solidFill>
            <a:srgbClr val="BAE18F"/>
          </a:solidFill>
          <a:ln>
            <a:headEnd type="none" w="med" len="med"/>
            <a:tailEnd type="non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2" name="11 Flecha doblada"/>
          <p:cNvSpPr/>
          <p:nvPr/>
        </p:nvSpPr>
        <p:spPr bwMode="auto">
          <a:xfrm rot="10800000" flipH="1">
            <a:off x="1475656" y="4294256"/>
            <a:ext cx="793323" cy="1096963"/>
          </a:xfrm>
          <a:prstGeom prst="bentArrow">
            <a:avLst/>
          </a:prstGeom>
          <a:solidFill>
            <a:srgbClr val="BAE18F"/>
          </a:solidFill>
          <a:ln>
            <a:headEnd type="none" w="med" len="med"/>
            <a:tailEnd type="non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grpSp>
        <p:nvGrpSpPr>
          <p:cNvPr id="2" name="13 Grupo"/>
          <p:cNvGrpSpPr/>
          <p:nvPr/>
        </p:nvGrpSpPr>
        <p:grpSpPr>
          <a:xfrm>
            <a:off x="126743" y="2222867"/>
            <a:ext cx="2952328" cy="2431430"/>
            <a:chOff x="126743" y="2276872"/>
            <a:chExt cx="2952328" cy="2431430"/>
          </a:xfrm>
          <a:solidFill>
            <a:srgbClr val="BAE18F"/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sp>
          <p:nvSpPr>
            <p:cNvPr id="3" name="2 Elipse"/>
            <p:cNvSpPr/>
            <p:nvPr/>
          </p:nvSpPr>
          <p:spPr bwMode="auto">
            <a:xfrm>
              <a:off x="126743" y="2276872"/>
              <a:ext cx="2952328" cy="2431430"/>
            </a:xfrm>
            <a:prstGeom prst="ellipse">
              <a:avLst/>
            </a:prstGeom>
            <a:grpFill/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MX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  <p:sp>
          <p:nvSpPr>
            <p:cNvPr id="7" name="6 Rectángulo"/>
            <p:cNvSpPr/>
            <p:nvPr/>
          </p:nvSpPr>
          <p:spPr>
            <a:xfrm>
              <a:off x="179512" y="2564904"/>
              <a:ext cx="2861081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ES_tradnl" sz="3200" b="1" u="none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El Manual</a:t>
              </a:r>
            </a:p>
            <a:p>
              <a:pPr algn="ctr"/>
              <a:r>
                <a:rPr lang="es-ES_tradnl" sz="3200" b="1" u="none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de Procedimientos</a:t>
              </a:r>
            </a:p>
          </p:txBody>
        </p:sp>
      </p:grpSp>
      <p:sp>
        <p:nvSpPr>
          <p:cNvPr id="6" name="5 Rectángulo"/>
          <p:cNvSpPr/>
          <p:nvPr/>
        </p:nvSpPr>
        <p:spPr>
          <a:xfrm>
            <a:off x="3491880" y="3014955"/>
            <a:ext cx="54726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_tradnl" sz="2800" u="none" dirty="0">
                <a:latin typeface="Calibri" pitchFamily="34" charset="0"/>
                <a:cs typeface="Calibri" pitchFamily="34" charset="0"/>
              </a:rPr>
              <a:t>Eslabón entre: “el </a:t>
            </a:r>
            <a:r>
              <a:rPr lang="es-ES_tradnl" sz="2800" dirty="0">
                <a:latin typeface="Calibri" pitchFamily="34" charset="0"/>
                <a:cs typeface="Calibri" pitchFamily="34" charset="0"/>
              </a:rPr>
              <a:t>qué</a:t>
            </a:r>
            <a:r>
              <a:rPr lang="es-ES_tradnl" sz="2800" u="none" dirty="0">
                <a:latin typeface="Calibri" pitchFamily="34" charset="0"/>
                <a:cs typeface="Calibri" pitchFamily="34" charset="0"/>
              </a:rPr>
              <a:t> hacer con el </a:t>
            </a:r>
            <a:r>
              <a:rPr lang="es-ES_tradnl" sz="2800" dirty="0">
                <a:latin typeface="Calibri" pitchFamily="34" charset="0"/>
                <a:cs typeface="Calibri" pitchFamily="34" charset="0"/>
              </a:rPr>
              <a:t>cómo</a:t>
            </a:r>
            <a:r>
              <a:rPr lang="es-ES_tradnl" sz="2800" u="none" dirty="0">
                <a:latin typeface="Calibri" pitchFamily="34" charset="0"/>
                <a:cs typeface="Calibri" pitchFamily="34" charset="0"/>
              </a:rPr>
              <a:t> hacer”.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483768" y="1124744"/>
            <a:ext cx="633670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_tradnl" sz="2800" u="none" dirty="0">
                <a:latin typeface="Calibri" pitchFamily="34" charset="0"/>
                <a:cs typeface="Calibri" pitchFamily="34" charset="0"/>
              </a:rPr>
              <a:t>Compendio de actividades para realizar algo / RAE = “Fácil de entender”.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2483768" y="4653136"/>
            <a:ext cx="648072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_tradnl" sz="2800" u="none" dirty="0">
                <a:latin typeface="Calibri" pitchFamily="34" charset="0"/>
                <a:cs typeface="Calibri" pitchFamily="34" charset="0"/>
              </a:rPr>
              <a:t>Normalizar = normal (RAE) “que sirve de norma o regla”. </a:t>
            </a:r>
            <a:r>
              <a:rPr lang="es-ES_tradnl" sz="2800" i="1" u="none" dirty="0">
                <a:latin typeface="Calibri" pitchFamily="34" charset="0"/>
                <a:cs typeface="Calibri" pitchFamily="34" charset="0"/>
              </a:rPr>
              <a:t>Es importante su difusión.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D3CBD424-244E-4D6C-88B2-D3334E3EA8EE}"/>
              </a:ext>
            </a:extLst>
          </p:cNvPr>
          <p:cNvCxnSpPr>
            <a:cxnSpLocks/>
          </p:cNvCxnSpPr>
          <p:nvPr/>
        </p:nvCxnSpPr>
        <p:spPr>
          <a:xfrm>
            <a:off x="184870" y="620688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513A8AA-A56F-4D06-9C20-F190C6A16FAC}"/>
              </a:ext>
            </a:extLst>
          </p:cNvPr>
          <p:cNvSpPr txBox="1"/>
          <p:nvPr/>
        </p:nvSpPr>
        <p:spPr>
          <a:xfrm>
            <a:off x="164588" y="97468"/>
            <a:ext cx="728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Medio normalizador – El Manual</a:t>
            </a:r>
          </a:p>
        </p:txBody>
      </p:sp>
    </p:spTree>
    <p:extLst>
      <p:ext uri="{BB962C8B-B14F-4D97-AF65-F5344CB8AC3E}">
        <p14:creationId xmlns:p14="http://schemas.microsoft.com/office/powerpoint/2010/main" val="139146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" grpId="0" build="p"/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CuadroTexto"/>
          <p:cNvSpPr txBox="1"/>
          <p:nvPr/>
        </p:nvSpPr>
        <p:spPr>
          <a:xfrm>
            <a:off x="1924530" y="815806"/>
            <a:ext cx="5310187" cy="83099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HN" sz="2400" u="none" dirty="0">
                <a:latin typeface="Calibri" pitchFamily="34" charset="0"/>
              </a:rPr>
              <a:t>Mejora el </a:t>
            </a:r>
            <a:r>
              <a:rPr lang="es-HN" sz="2400" b="1" u="none" dirty="0">
                <a:solidFill>
                  <a:srgbClr val="0070C0"/>
                </a:solidFill>
                <a:latin typeface="Calibri" pitchFamily="34" charset="0"/>
              </a:rPr>
              <a:t>desempeño</a:t>
            </a:r>
            <a:r>
              <a:rPr lang="es-HN" sz="2400" u="none" dirty="0">
                <a:latin typeface="Calibri" pitchFamily="34" charset="0"/>
              </a:rPr>
              <a:t> del personal (antes, durante y después).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6084168" y="2272804"/>
            <a:ext cx="2987824" cy="230832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HN" sz="2400" u="none" dirty="0">
                <a:latin typeface="Calibri" pitchFamily="34" charset="0"/>
              </a:rPr>
              <a:t>Favorece la </a:t>
            </a:r>
            <a:r>
              <a:rPr lang="es-HN" sz="2400" b="1" u="none" dirty="0">
                <a:solidFill>
                  <a:srgbClr val="0070C0"/>
                </a:solidFill>
                <a:latin typeface="Calibri" pitchFamily="34" charset="0"/>
              </a:rPr>
              <a:t>responsabilidad, ejecución</a:t>
            </a:r>
            <a:r>
              <a:rPr lang="es-HN" sz="2400" u="none" dirty="0">
                <a:latin typeface="Calibri" pitchFamily="34" charset="0"/>
              </a:rPr>
              <a:t>, </a:t>
            </a:r>
            <a:r>
              <a:rPr lang="es-HN" sz="2400" b="1" u="none" dirty="0">
                <a:solidFill>
                  <a:srgbClr val="0070C0"/>
                </a:solidFill>
                <a:latin typeface="Calibri" pitchFamily="34" charset="0"/>
              </a:rPr>
              <a:t>coordinación</a:t>
            </a:r>
            <a:r>
              <a:rPr lang="es-HN" sz="2400" u="none" dirty="0">
                <a:latin typeface="Calibri" pitchFamily="34" charset="0"/>
              </a:rPr>
              <a:t>,  </a:t>
            </a:r>
            <a:r>
              <a:rPr lang="es-HN" sz="2400" b="1" u="none" dirty="0">
                <a:solidFill>
                  <a:srgbClr val="0070C0"/>
                </a:solidFill>
                <a:latin typeface="Calibri" pitchFamily="34" charset="0"/>
              </a:rPr>
              <a:t>consulta, supervisión, </a:t>
            </a:r>
            <a:r>
              <a:rPr lang="es-HN" sz="2400" u="none" dirty="0">
                <a:latin typeface="Calibri" pitchFamily="34" charset="0"/>
              </a:rPr>
              <a:t>y </a:t>
            </a:r>
            <a:r>
              <a:rPr lang="es-HN" sz="2400" b="1" u="none" dirty="0">
                <a:solidFill>
                  <a:srgbClr val="0070C0"/>
                </a:solidFill>
                <a:latin typeface="Calibri" pitchFamily="34" charset="0"/>
              </a:rPr>
              <a:t>control</a:t>
            </a:r>
            <a:r>
              <a:rPr lang="es-HN" sz="2400" u="none" dirty="0">
                <a:latin typeface="Calibri" pitchFamily="34" charset="0"/>
              </a:rPr>
              <a:t>.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395536" y="5157192"/>
            <a:ext cx="3798019" cy="120032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HN" sz="2400" u="none" dirty="0">
                <a:latin typeface="Calibri" pitchFamily="34" charset="0"/>
              </a:rPr>
              <a:t>Contribuye a </a:t>
            </a:r>
            <a:r>
              <a:rPr lang="es-HN" sz="2400" b="1" u="none" dirty="0">
                <a:solidFill>
                  <a:srgbClr val="0070C0"/>
                </a:solidFill>
                <a:latin typeface="Calibri" pitchFamily="34" charset="0"/>
              </a:rPr>
              <a:t>uniformar y especificar </a:t>
            </a:r>
            <a:r>
              <a:rPr lang="es-HN" sz="2400" u="none" dirty="0">
                <a:latin typeface="Calibri" pitchFamily="34" charset="0"/>
              </a:rPr>
              <a:t>criterios y calidad (franquicias).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72008" y="2276872"/>
            <a:ext cx="2843808" cy="230832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HN" sz="2400" u="none" dirty="0">
                <a:latin typeface="Calibri" pitchFamily="34" charset="0"/>
              </a:rPr>
              <a:t>Contribuye</a:t>
            </a:r>
          </a:p>
          <a:p>
            <a:pPr algn="ctr"/>
            <a:r>
              <a:rPr lang="es-HN" sz="2400" u="none" dirty="0">
                <a:latin typeface="Calibri" pitchFamily="34" charset="0"/>
              </a:rPr>
              <a:t>al buen </a:t>
            </a:r>
            <a:r>
              <a:rPr lang="es-HN" sz="2400" b="1" u="none" dirty="0">
                <a:solidFill>
                  <a:srgbClr val="0070C0"/>
                </a:solidFill>
                <a:latin typeface="Calibri" pitchFamily="34" charset="0"/>
              </a:rPr>
              <a:t>funcionamiento</a:t>
            </a:r>
          </a:p>
          <a:p>
            <a:pPr algn="ctr"/>
            <a:r>
              <a:rPr lang="es-HN" sz="2400" u="none" dirty="0">
                <a:latin typeface="Calibri" pitchFamily="34" charset="0"/>
              </a:rPr>
              <a:t>y a la </a:t>
            </a:r>
          </a:p>
          <a:p>
            <a:pPr algn="ctr"/>
            <a:r>
              <a:rPr lang="es-HN" sz="2400" b="1" u="none" dirty="0">
                <a:solidFill>
                  <a:srgbClr val="0070C0"/>
                </a:solidFill>
                <a:latin typeface="Calibri" pitchFamily="34" charset="0"/>
              </a:rPr>
              <a:t>sostenibilidad</a:t>
            </a:r>
            <a:r>
              <a:rPr lang="es-HN" sz="2400" u="none" dirty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es-HN" sz="2400" u="none" dirty="0">
                <a:latin typeface="Calibri" pitchFamily="34" charset="0"/>
              </a:rPr>
              <a:t>organizacional.</a:t>
            </a:r>
          </a:p>
        </p:txBody>
      </p:sp>
      <p:pic>
        <p:nvPicPr>
          <p:cNvPr id="22" name="Picture 2" descr="http://www.soyentrepreneur.com/assets/images/franquicias/manuales_07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916832"/>
            <a:ext cx="3096344" cy="296079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22 CuadroTexto"/>
          <p:cNvSpPr txBox="1"/>
          <p:nvPr/>
        </p:nvSpPr>
        <p:spPr>
          <a:xfrm>
            <a:off x="4950445" y="5157192"/>
            <a:ext cx="3798019" cy="120032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HN" sz="2400" u="none" dirty="0">
                <a:latin typeface="Calibri" pitchFamily="34" charset="0"/>
              </a:rPr>
              <a:t>Disminuye  </a:t>
            </a:r>
            <a:r>
              <a:rPr lang="es-HN" sz="2400" b="1" u="none" dirty="0">
                <a:solidFill>
                  <a:srgbClr val="0070C0"/>
                </a:solidFill>
                <a:latin typeface="Calibri" pitchFamily="34" charset="0"/>
              </a:rPr>
              <a:t>tiempos </a:t>
            </a:r>
            <a:r>
              <a:rPr lang="es-HN" sz="2400" u="none" dirty="0">
                <a:latin typeface="Calibri" pitchFamily="34" charset="0"/>
              </a:rPr>
              <a:t>y  economiza </a:t>
            </a:r>
            <a:r>
              <a:rPr lang="es-HN" sz="2400" b="1" u="none" dirty="0">
                <a:solidFill>
                  <a:srgbClr val="0070C0"/>
                </a:solidFill>
                <a:latin typeface="Calibri" pitchFamily="34" charset="0"/>
              </a:rPr>
              <a:t>costos</a:t>
            </a:r>
            <a:r>
              <a:rPr lang="es-HN" sz="2400" u="none" dirty="0">
                <a:latin typeface="Calibri" pitchFamily="34" charset="0"/>
              </a:rPr>
              <a:t> por simplificación y supervisión.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25C47249-1666-4BE0-84CE-1A1D412C1E65}"/>
              </a:ext>
            </a:extLst>
          </p:cNvPr>
          <p:cNvCxnSpPr>
            <a:cxnSpLocks/>
          </p:cNvCxnSpPr>
          <p:nvPr/>
        </p:nvCxnSpPr>
        <p:spPr>
          <a:xfrm>
            <a:off x="184870" y="548680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4A6DC3A2-1236-48F8-BB38-3BDF4B315393}"/>
              </a:ext>
            </a:extLst>
          </p:cNvPr>
          <p:cNvSpPr txBox="1"/>
          <p:nvPr/>
        </p:nvSpPr>
        <p:spPr>
          <a:xfrm>
            <a:off x="152191" y="73195"/>
            <a:ext cx="728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Importancia y beneficios</a:t>
            </a:r>
          </a:p>
        </p:txBody>
      </p:sp>
    </p:spTree>
    <p:extLst>
      <p:ext uri="{BB962C8B-B14F-4D97-AF65-F5344CB8AC3E}">
        <p14:creationId xmlns:p14="http://schemas.microsoft.com/office/powerpoint/2010/main" val="3476121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encrypted-tbn3.gstatic.com/images?q=tbn:ANd9GcQl4U_eu1wPsPKPpQfobMLlKY10aQbUL9vTdscxzua2ZK6kvCw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700808"/>
            <a:ext cx="3189145" cy="317497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280367" y="1059167"/>
            <a:ext cx="4572000" cy="4401205"/>
          </a:xfrm>
          <a:prstGeom prst="rect">
            <a:avLst/>
          </a:prstGeom>
          <a:noFill/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Ø"/>
              <a:defRPr/>
            </a:pPr>
            <a:r>
              <a:rPr lang="es-ES" sz="2400" u="none" dirty="0">
                <a:solidFill>
                  <a:schemeClr val="tx1"/>
                </a:solidFill>
                <a:latin typeface="Calibri" pitchFamily="34" charset="0"/>
              </a:rPr>
              <a:t>Conjunto de actividades sucesivas que agregan valor a insumos para generar productos.</a:t>
            </a:r>
          </a:p>
          <a:p>
            <a:pPr marL="457200" indent="-457200" algn="just">
              <a:buFont typeface="Wingdings" pitchFamily="2" charset="2"/>
              <a:buChar char="Ø"/>
              <a:defRPr/>
            </a:pPr>
            <a:endParaRPr lang="es-ES" sz="2000" u="none" dirty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 algn="just">
              <a:buFont typeface="Wingdings" pitchFamily="2" charset="2"/>
              <a:buChar char="Ø"/>
              <a:defRPr/>
            </a:pPr>
            <a:r>
              <a:rPr lang="es-ES" sz="2400" u="none" dirty="0">
                <a:solidFill>
                  <a:schemeClr val="tx1"/>
                </a:solidFill>
                <a:latin typeface="Calibri" pitchFamily="34" charset="0"/>
              </a:rPr>
              <a:t>Tienen un inicio y un fin claramente definidos. El fin de uno es insumo de otro.</a:t>
            </a:r>
          </a:p>
          <a:p>
            <a:pPr marL="342900" indent="-342900" algn="just">
              <a:buFont typeface="Wingdings" pitchFamily="2" charset="2"/>
              <a:buChar char="Ø"/>
              <a:defRPr/>
            </a:pPr>
            <a:endParaRPr lang="es-ES" sz="2000" u="none" dirty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 algn="just">
              <a:buFont typeface="Wingdings" pitchFamily="2" charset="2"/>
              <a:buChar char="Ø"/>
              <a:defRPr/>
            </a:pPr>
            <a:r>
              <a:rPr lang="es-ES" sz="2400" u="none" dirty="0">
                <a:solidFill>
                  <a:schemeClr val="tx1"/>
                </a:solidFill>
                <a:latin typeface="Calibri" pitchFamily="34" charset="0"/>
              </a:rPr>
              <a:t>El conjunto de los procesos permite a la entidad alcanzar sus objetivos organizacionales.</a:t>
            </a:r>
            <a:endParaRPr lang="es-MX" sz="2400" u="none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C303E2EF-C4CA-4ED4-A9EA-85EB5920F0B3}"/>
              </a:ext>
            </a:extLst>
          </p:cNvPr>
          <p:cNvCxnSpPr>
            <a:cxnSpLocks/>
          </p:cNvCxnSpPr>
          <p:nvPr/>
        </p:nvCxnSpPr>
        <p:spPr>
          <a:xfrm>
            <a:off x="55778" y="535947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7A2A8A26-4A13-495C-B27E-322C3463A04E}"/>
              </a:ext>
            </a:extLst>
          </p:cNvPr>
          <p:cNvSpPr txBox="1"/>
          <p:nvPr/>
        </p:nvSpPr>
        <p:spPr>
          <a:xfrm>
            <a:off x="35496" y="12727"/>
            <a:ext cx="728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Concepto de proceso</a:t>
            </a:r>
          </a:p>
        </p:txBody>
      </p:sp>
    </p:spTree>
    <p:extLst>
      <p:ext uri="{BB962C8B-B14F-4D97-AF65-F5344CB8AC3E}">
        <p14:creationId xmlns:p14="http://schemas.microsoft.com/office/powerpoint/2010/main" val="1089395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 Grupo"/>
          <p:cNvGrpSpPr/>
          <p:nvPr/>
        </p:nvGrpSpPr>
        <p:grpSpPr>
          <a:xfrm>
            <a:off x="2987824" y="2731820"/>
            <a:ext cx="5434896" cy="2464282"/>
            <a:chOff x="520811" y="3093765"/>
            <a:chExt cx="8477973" cy="2705277"/>
          </a:xfrm>
        </p:grpSpPr>
        <p:pic>
          <p:nvPicPr>
            <p:cNvPr id="27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08104" y="3093765"/>
              <a:ext cx="3490680" cy="2705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8" name="27 CuadroTexto"/>
            <p:cNvSpPr txBox="1"/>
            <p:nvPr/>
          </p:nvSpPr>
          <p:spPr>
            <a:xfrm>
              <a:off x="520811" y="3224965"/>
              <a:ext cx="2671758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2600" b="1" dirty="0"/>
                <a:t>CARACTERÍSTICAS</a:t>
              </a:r>
            </a:p>
          </p:txBody>
        </p:sp>
      </p:grpSp>
      <p:sp>
        <p:nvSpPr>
          <p:cNvPr id="30" name="29 Rectángulo"/>
          <p:cNvSpPr/>
          <p:nvPr/>
        </p:nvSpPr>
        <p:spPr>
          <a:xfrm>
            <a:off x="251520" y="4365104"/>
            <a:ext cx="56886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 algn="just"/>
            <a:r>
              <a:rPr lang="es-MX" sz="2400" u="none" dirty="0"/>
              <a:t>2)	El producto de una etapa, es a su vez el insumo y puerta a la siguiente.</a:t>
            </a:r>
          </a:p>
        </p:txBody>
      </p:sp>
      <p:sp>
        <p:nvSpPr>
          <p:cNvPr id="31" name="30 Rectángulo"/>
          <p:cNvSpPr/>
          <p:nvPr/>
        </p:nvSpPr>
        <p:spPr>
          <a:xfrm>
            <a:off x="251520" y="5301208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 algn="just"/>
            <a:r>
              <a:rPr lang="es-MX" sz="2400" u="none" dirty="0"/>
              <a:t>3)	Cada etapa cuenta con sus propios responsables y especialistas asignados.</a:t>
            </a:r>
          </a:p>
        </p:txBody>
      </p:sp>
      <p:sp>
        <p:nvSpPr>
          <p:cNvPr id="32" name="31 Rectángulo"/>
          <p:cNvSpPr/>
          <p:nvPr/>
        </p:nvSpPr>
        <p:spPr>
          <a:xfrm>
            <a:off x="802235" y="764704"/>
            <a:ext cx="7452866" cy="193078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800" b="1" i="1" u="none" dirty="0">
                <a:solidFill>
                  <a:schemeClr val="tx1"/>
                </a:solidFill>
                <a:latin typeface="Batang" pitchFamily="18" charset="-127"/>
                <a:cs typeface="Arial" charset="0"/>
              </a:rPr>
              <a:t>Parte claramente identificable y con vida propia de un proceso que permite</a:t>
            </a:r>
          </a:p>
          <a:p>
            <a:pPr algn="ctr">
              <a:lnSpc>
                <a:spcPct val="150000"/>
              </a:lnSpc>
            </a:pPr>
            <a:r>
              <a:rPr lang="es-MX" sz="2800" b="1" i="1" u="none" dirty="0">
                <a:solidFill>
                  <a:schemeClr val="tx1"/>
                </a:solidFill>
                <a:latin typeface="Batang" pitchFamily="18" charset="-127"/>
                <a:cs typeface="Arial" charset="0"/>
              </a:rPr>
              <a:t>una mejor focalización.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1520" y="3429000"/>
            <a:ext cx="56886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lvl="8" indent="-355600"/>
            <a:r>
              <a:rPr lang="es-MX" sz="2400" dirty="0"/>
              <a:t>1) Clara definición del principio y el fin de cada etapa.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4D5AD33B-7C4A-4154-A480-A67DF841CFCF}"/>
              </a:ext>
            </a:extLst>
          </p:cNvPr>
          <p:cNvCxnSpPr>
            <a:cxnSpLocks/>
          </p:cNvCxnSpPr>
          <p:nvPr/>
        </p:nvCxnSpPr>
        <p:spPr>
          <a:xfrm>
            <a:off x="55778" y="535947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CD38C8C-9664-4573-BB60-F99130098E9E}"/>
              </a:ext>
            </a:extLst>
          </p:cNvPr>
          <p:cNvSpPr txBox="1"/>
          <p:nvPr/>
        </p:nvSpPr>
        <p:spPr>
          <a:xfrm>
            <a:off x="35496" y="12727"/>
            <a:ext cx="728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Las Etapas</a:t>
            </a:r>
          </a:p>
        </p:txBody>
      </p:sp>
    </p:spTree>
    <p:extLst>
      <p:ext uri="{BB962C8B-B14F-4D97-AF65-F5344CB8AC3E}">
        <p14:creationId xmlns:p14="http://schemas.microsoft.com/office/powerpoint/2010/main" val="1077079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23528" y="764704"/>
            <a:ext cx="871296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spcAft>
                <a:spcPts val="1200"/>
              </a:spcAft>
              <a:buAutoNum type="arabicParenR"/>
            </a:pPr>
            <a:r>
              <a:rPr lang="es-MX" sz="2800" u="none" dirty="0">
                <a:latin typeface="Calibri" pitchFamily="34" charset="0"/>
              </a:rPr>
              <a:t>Introducción </a:t>
            </a:r>
            <a:r>
              <a:rPr lang="es-MX" sz="2400" u="none" dirty="0">
                <a:latin typeface="Calibri" pitchFamily="34" charset="0"/>
              </a:rPr>
              <a:t>(marco legal y respaldo jerárquico).</a:t>
            </a:r>
          </a:p>
          <a:p>
            <a:pPr marL="514350" indent="-514350" algn="just">
              <a:spcAft>
                <a:spcPts val="1200"/>
              </a:spcAft>
              <a:buAutoNum type="arabicParenR"/>
            </a:pPr>
            <a:r>
              <a:rPr lang="es-MX" sz="2800" u="none" dirty="0">
                <a:latin typeface="Calibri" pitchFamily="34" charset="0"/>
              </a:rPr>
              <a:t>Misión / Visión </a:t>
            </a:r>
            <a:r>
              <a:rPr lang="es-MX" sz="2400" u="none" dirty="0">
                <a:latin typeface="Calibri" pitchFamily="34" charset="0"/>
              </a:rPr>
              <a:t>(apoya la necesidad de aplicación)</a:t>
            </a:r>
            <a:r>
              <a:rPr lang="es-MX" sz="2800" u="none" dirty="0">
                <a:latin typeface="Calibri" pitchFamily="34" charset="0"/>
              </a:rPr>
              <a:t>.</a:t>
            </a:r>
          </a:p>
          <a:p>
            <a:pPr marL="514350" indent="-514350" algn="just">
              <a:spcAft>
                <a:spcPts val="1200"/>
              </a:spcAft>
              <a:buAutoNum type="arabicParenR"/>
            </a:pPr>
            <a:r>
              <a:rPr lang="es-MX" sz="2800" u="none" dirty="0">
                <a:latin typeface="Calibri" pitchFamily="34" charset="0"/>
              </a:rPr>
              <a:t>Objetivos del Manual </a:t>
            </a:r>
            <a:endParaRPr lang="es-MX" sz="2800" u="none" dirty="0">
              <a:latin typeface="Aharoni" pitchFamily="2" charset="-79"/>
              <a:cs typeface="Aharoni" pitchFamily="2" charset="-79"/>
            </a:endParaRPr>
          </a:p>
          <a:p>
            <a:pPr marL="514350" indent="-514350" algn="just">
              <a:spcAft>
                <a:spcPts val="1200"/>
              </a:spcAft>
              <a:buAutoNum type="arabicParenR"/>
            </a:pPr>
            <a:r>
              <a:rPr lang="es-MX" sz="2800" u="none" dirty="0">
                <a:latin typeface="Calibri" pitchFamily="34" charset="0"/>
              </a:rPr>
              <a:t>Glosario y acrónimos </a:t>
            </a:r>
            <a:r>
              <a:rPr lang="es-MX" sz="2400" u="none" dirty="0">
                <a:latin typeface="Calibri" pitchFamily="34" charset="0"/>
              </a:rPr>
              <a:t>(reducen la redacción)</a:t>
            </a:r>
            <a:r>
              <a:rPr lang="es-MX" sz="2800" u="none" dirty="0">
                <a:latin typeface="Calibri" pitchFamily="34" charset="0"/>
              </a:rPr>
              <a:t>.</a:t>
            </a:r>
          </a:p>
          <a:p>
            <a:pPr marL="514350" indent="-514350" algn="just">
              <a:spcAft>
                <a:spcPts val="1200"/>
              </a:spcAft>
              <a:buAutoNum type="arabicParenR"/>
            </a:pPr>
            <a:r>
              <a:rPr lang="es-MX" sz="2800" u="none" dirty="0">
                <a:latin typeface="Calibri" pitchFamily="34" charset="0"/>
              </a:rPr>
              <a:t>Alcance o ámbito de aplicación </a:t>
            </a:r>
            <a:r>
              <a:rPr lang="es-MX" sz="2400" u="none" dirty="0">
                <a:latin typeface="Calibri" pitchFamily="34" charset="0"/>
              </a:rPr>
              <a:t>(áreas responsables)</a:t>
            </a:r>
            <a:r>
              <a:rPr lang="es-MX" sz="2800" u="none" dirty="0">
                <a:latin typeface="Calibri" pitchFamily="34" charset="0"/>
              </a:rPr>
              <a:t>.</a:t>
            </a:r>
          </a:p>
          <a:p>
            <a:pPr marL="514350" indent="-514350" algn="just">
              <a:spcAft>
                <a:spcPts val="1200"/>
              </a:spcAft>
              <a:buAutoNum type="arabicParenR"/>
            </a:pPr>
            <a:r>
              <a:rPr lang="es-MX" sz="2800" u="none" dirty="0">
                <a:latin typeface="Calibri" pitchFamily="34" charset="0"/>
              </a:rPr>
              <a:t>Descripción del proceso </a:t>
            </a:r>
            <a:r>
              <a:rPr lang="es-MX" sz="2400" dirty="0">
                <a:latin typeface="Calibri" pitchFamily="34" charset="0"/>
              </a:rPr>
              <a:t>(un objetivo por proceso)</a:t>
            </a:r>
          </a:p>
          <a:p>
            <a:pPr marL="514350" indent="-514350" algn="just">
              <a:spcAft>
                <a:spcPts val="1200"/>
              </a:spcAft>
              <a:buAutoNum type="arabicParenR"/>
            </a:pPr>
            <a:r>
              <a:rPr lang="es-MX" sz="2800" dirty="0">
                <a:latin typeface="Calibri" pitchFamily="34" charset="0"/>
              </a:rPr>
              <a:t>Flujograma</a:t>
            </a:r>
          </a:p>
          <a:p>
            <a:pPr marL="514350" indent="-514350" algn="just">
              <a:spcAft>
                <a:spcPts val="1200"/>
              </a:spcAft>
              <a:buAutoNum type="arabicParenR"/>
            </a:pPr>
            <a:r>
              <a:rPr lang="es-MX" sz="2800" u="none" dirty="0">
                <a:latin typeface="Calibri" pitchFamily="34" charset="0"/>
              </a:rPr>
              <a:t>Matrices de riesgos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F88D5E82-3F6D-42F5-BC9A-475DF633EBC0}"/>
              </a:ext>
            </a:extLst>
          </p:cNvPr>
          <p:cNvCxnSpPr>
            <a:cxnSpLocks/>
          </p:cNvCxnSpPr>
          <p:nvPr/>
        </p:nvCxnSpPr>
        <p:spPr>
          <a:xfrm>
            <a:off x="55778" y="535947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DDD18831-22B0-4B3E-A5B3-A5747320650B}"/>
              </a:ext>
            </a:extLst>
          </p:cNvPr>
          <p:cNvSpPr txBox="1"/>
          <p:nvPr/>
        </p:nvSpPr>
        <p:spPr>
          <a:xfrm>
            <a:off x="35496" y="12727"/>
            <a:ext cx="728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Estructura mínima de un manual</a:t>
            </a:r>
          </a:p>
        </p:txBody>
      </p:sp>
    </p:spTree>
    <p:extLst>
      <p:ext uri="{BB962C8B-B14F-4D97-AF65-F5344CB8AC3E}">
        <p14:creationId xmlns:p14="http://schemas.microsoft.com/office/powerpoint/2010/main" val="3247053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 bwMode="auto">
          <a:xfrm>
            <a:off x="3704653" y="2109387"/>
            <a:ext cx="431740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HN" sz="2400" u="none" dirty="0">
                <a:solidFill>
                  <a:schemeClr val="accent1">
                    <a:lumMod val="50000"/>
                  </a:schemeClr>
                </a:solidFill>
              </a:rPr>
              <a:t>1. Eficacia, eficiencia y economía</a:t>
            </a:r>
            <a:endParaRPr lang="es-ES_tradnl" sz="2400" u="none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 bwMode="auto">
          <a:xfrm>
            <a:off x="3663453" y="2940312"/>
            <a:ext cx="437446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HN" sz="2400" u="none" dirty="0">
                <a:solidFill>
                  <a:schemeClr val="accent1">
                    <a:lumMod val="50000"/>
                  </a:schemeClr>
                </a:solidFill>
              </a:rPr>
              <a:t>2. Confiabilidad de la información</a:t>
            </a:r>
            <a:endParaRPr lang="es-ES_tradnl" sz="2400" u="none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 bwMode="auto">
          <a:xfrm>
            <a:off x="3663453" y="3769650"/>
            <a:ext cx="455727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HN" sz="2400" u="none" dirty="0">
                <a:solidFill>
                  <a:schemeClr val="accent1">
                    <a:lumMod val="50000"/>
                  </a:schemeClr>
                </a:solidFill>
              </a:rPr>
              <a:t>3. Cumplimiento de leyes y normas</a:t>
            </a:r>
            <a:endParaRPr lang="es-ES_tradnl" sz="2400" u="none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B40520-95AD-40E3-A2C6-B29429E26372}"/>
              </a:ext>
            </a:extLst>
          </p:cNvPr>
          <p:cNvSpPr/>
          <p:nvPr/>
        </p:nvSpPr>
        <p:spPr>
          <a:xfrm>
            <a:off x="971649" y="2270399"/>
            <a:ext cx="2331764" cy="1800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/>
              <a:t>El objetivo de cada proceso debe cumplir con estas tres características</a:t>
            </a:r>
            <a:endParaRPr lang="es-HN" sz="2000" dirty="0"/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82132158-3787-4C8B-9618-FBA572E24FA1}"/>
              </a:ext>
            </a:extLst>
          </p:cNvPr>
          <p:cNvCxnSpPr>
            <a:cxnSpLocks/>
          </p:cNvCxnSpPr>
          <p:nvPr/>
        </p:nvCxnSpPr>
        <p:spPr>
          <a:xfrm>
            <a:off x="55778" y="535947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539B9AEA-222C-4C14-ACA7-90FE96D67225}"/>
              </a:ext>
            </a:extLst>
          </p:cNvPr>
          <p:cNvSpPr txBox="1"/>
          <p:nvPr/>
        </p:nvSpPr>
        <p:spPr>
          <a:xfrm>
            <a:off x="35496" y="12727"/>
            <a:ext cx="728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Objetivo de proceso</a:t>
            </a:r>
          </a:p>
        </p:txBody>
      </p:sp>
    </p:spTree>
    <p:extLst>
      <p:ext uri="{BB962C8B-B14F-4D97-AF65-F5344CB8AC3E}">
        <p14:creationId xmlns:p14="http://schemas.microsoft.com/office/powerpoint/2010/main" val="319744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4.bp.blogspot.com/-baRd-fy2-qA/Ts95S5A-zNI/AAAAAAAAAJk/UyWhIvZcRoE/s1600/indic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52648" y="2492896"/>
            <a:ext cx="2396958" cy="30963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611560" y="620688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u="none" dirty="0">
                <a:solidFill>
                  <a:srgbClr val="002060"/>
                </a:solidFill>
                <a:latin typeface="Comic Sans MS" pitchFamily="66" charset="0"/>
              </a:rPr>
              <a:t>Tres sugerencias importantes:</a:t>
            </a:r>
            <a:endParaRPr lang="es-MX" sz="1200" u="none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51520" y="1268760"/>
            <a:ext cx="792088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s-MX" sz="2800" u="none" dirty="0">
                <a:latin typeface="Calibri" pitchFamily="34" charset="0"/>
              </a:rPr>
              <a:t>Presentar el diagrama de flujo bajo columnas interrelacionadas que identifique a cada responsable </a:t>
            </a:r>
            <a:r>
              <a:rPr lang="es-MX" sz="2200" u="none" dirty="0">
                <a:latin typeface="Calibri" pitchFamily="34" charset="0"/>
              </a:rPr>
              <a:t>(cuidado la segregación de funciones)</a:t>
            </a:r>
            <a:r>
              <a:rPr lang="es-MX" sz="2800" u="none" dirty="0">
                <a:latin typeface="Calibri" pitchFamily="34" charset="0"/>
              </a:rPr>
              <a:t>.</a:t>
            </a:r>
          </a:p>
          <a:p>
            <a:pPr marL="457200" indent="-4572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s-MX" sz="2800" u="none" dirty="0">
                <a:latin typeface="Calibri" pitchFamily="34" charset="0"/>
              </a:rPr>
              <a:t>Utilizar la simbología más sencilla, amigable y menos variada.</a:t>
            </a:r>
          </a:p>
          <a:p>
            <a:pPr marL="457200" indent="-457200" algn="just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s-MX" sz="2800" u="none" dirty="0">
                <a:latin typeface="Calibri" pitchFamily="34" charset="0"/>
              </a:rPr>
              <a:t>No excederse en redacción </a:t>
            </a:r>
            <a:r>
              <a:rPr lang="es-MX" sz="2200" u="none" dirty="0">
                <a:latin typeface="Calibri" pitchFamily="34" charset="0"/>
              </a:rPr>
              <a:t>(usar acrónimos)</a:t>
            </a:r>
            <a:r>
              <a:rPr lang="es-MX" sz="2800" u="none" dirty="0">
                <a:latin typeface="Calibri" pitchFamily="34" charset="0"/>
              </a:rPr>
              <a:t>.</a:t>
            </a:r>
          </a:p>
          <a:p>
            <a:pPr marL="457200" indent="-457200" algn="just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s-MX" sz="2800" u="none" dirty="0">
                <a:latin typeface="Calibri" pitchFamily="34" charset="0"/>
              </a:rPr>
              <a:t>Utilizar hipervínculos .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A3844F5C-2D53-411B-A8C1-5070FD86859D}"/>
              </a:ext>
            </a:extLst>
          </p:cNvPr>
          <p:cNvCxnSpPr>
            <a:cxnSpLocks/>
          </p:cNvCxnSpPr>
          <p:nvPr/>
        </p:nvCxnSpPr>
        <p:spPr>
          <a:xfrm>
            <a:off x="55778" y="535947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C4DC6BEB-8359-4292-9D59-A5908B9346CD}"/>
              </a:ext>
            </a:extLst>
          </p:cNvPr>
          <p:cNvSpPr txBox="1"/>
          <p:nvPr/>
        </p:nvSpPr>
        <p:spPr>
          <a:xfrm>
            <a:off x="35496" y="12727"/>
            <a:ext cx="728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Diagrama de flujo</a:t>
            </a:r>
          </a:p>
        </p:txBody>
      </p:sp>
    </p:spTree>
    <p:extLst>
      <p:ext uri="{BB962C8B-B14F-4D97-AF65-F5344CB8AC3E}">
        <p14:creationId xmlns:p14="http://schemas.microsoft.com/office/powerpoint/2010/main" val="2193957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557</Words>
  <Application>Microsoft Office PowerPoint</Application>
  <PresentationFormat>Presentación en pantalla (4:3)</PresentationFormat>
  <Paragraphs>83</Paragraphs>
  <Slides>16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5" baseType="lpstr">
      <vt:lpstr>Batang</vt:lpstr>
      <vt:lpstr>Aharoni</vt:lpstr>
      <vt:lpstr>Arial</vt:lpstr>
      <vt:lpstr>Arial Black</vt:lpstr>
      <vt:lpstr>Calibri</vt:lpstr>
      <vt:lpstr>Comic Sans MS</vt:lpstr>
      <vt:lpstr>Trajan Pro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Editor</dc:creator>
  <cp:lastModifiedBy>Gerardo Banegas</cp:lastModifiedBy>
  <cp:revision>19</cp:revision>
  <dcterms:created xsi:type="dcterms:W3CDTF">2014-04-07T15:59:34Z</dcterms:created>
  <dcterms:modified xsi:type="dcterms:W3CDTF">2022-01-27T20:30:03Z</dcterms:modified>
</cp:coreProperties>
</file>