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903" r:id="rId2"/>
    <p:sldId id="257" r:id="rId3"/>
    <p:sldId id="823" r:id="rId4"/>
    <p:sldId id="336" r:id="rId5"/>
    <p:sldId id="896" r:id="rId6"/>
    <p:sldId id="259" r:id="rId7"/>
    <p:sldId id="776" r:id="rId8"/>
    <p:sldId id="688" r:id="rId9"/>
    <p:sldId id="832" r:id="rId10"/>
    <p:sldId id="767" r:id="rId11"/>
    <p:sldId id="721" r:id="rId12"/>
    <p:sldId id="694" r:id="rId13"/>
    <p:sldId id="695" r:id="rId14"/>
    <p:sldId id="696" r:id="rId15"/>
    <p:sldId id="697" r:id="rId16"/>
    <p:sldId id="698" r:id="rId17"/>
    <p:sldId id="732" r:id="rId18"/>
    <p:sldId id="700" r:id="rId19"/>
    <p:sldId id="702" r:id="rId20"/>
    <p:sldId id="703" r:id="rId21"/>
    <p:sldId id="704" r:id="rId22"/>
    <p:sldId id="828" r:id="rId23"/>
    <p:sldId id="886" r:id="rId24"/>
    <p:sldId id="887" r:id="rId25"/>
    <p:sldId id="888" r:id="rId26"/>
    <p:sldId id="889" r:id="rId27"/>
    <p:sldId id="890" r:id="rId28"/>
    <p:sldId id="891" r:id="rId29"/>
    <p:sldId id="743" r:id="rId30"/>
    <p:sldId id="710" r:id="rId31"/>
    <p:sldId id="711" r:id="rId32"/>
    <p:sldId id="712" r:id="rId33"/>
    <p:sldId id="747" r:id="rId34"/>
    <p:sldId id="714" r:id="rId35"/>
    <p:sldId id="715" r:id="rId36"/>
    <p:sldId id="898" r:id="rId37"/>
    <p:sldId id="897" r:id="rId38"/>
    <p:sldId id="338" r:id="rId39"/>
    <p:sldId id="337" r:id="rId40"/>
    <p:sldId id="899" r:id="rId41"/>
    <p:sldId id="900" r:id="rId42"/>
    <p:sldId id="901" r:id="rId43"/>
    <p:sldId id="347" r:id="rId44"/>
    <p:sldId id="339" r:id="rId45"/>
    <p:sldId id="350" r:id="rId46"/>
    <p:sldId id="351" r:id="rId47"/>
    <p:sldId id="352" r:id="rId48"/>
    <p:sldId id="354" r:id="rId49"/>
    <p:sldId id="282" r:id="rId50"/>
  </p:sldIdLst>
  <p:sldSz cx="9144000" cy="6858000" type="screen4x3"/>
  <p:notesSz cx="6888163" cy="100203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FF57"/>
    <a:srgbClr val="FFFF99"/>
    <a:srgbClr val="7C6316"/>
    <a:srgbClr val="6F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Francisco Anduray Zelaya" userId="7977e19f-43ab-4c0d-81d7-863a262cd874" providerId="ADAL" clId="{AA13F333-7EB6-4B7F-A7F7-46695A020847}"/>
    <pc:docChg chg="delSld">
      <pc:chgData name="Fernando Francisco Anduray Zelaya" userId="7977e19f-43ab-4c0d-81d7-863a262cd874" providerId="ADAL" clId="{AA13F333-7EB6-4B7F-A7F7-46695A020847}" dt="2021-05-06T20:01:39.942" v="1" actId="47"/>
      <pc:docMkLst>
        <pc:docMk/>
      </pc:docMkLst>
      <pc:sldChg chg="del">
        <pc:chgData name="Fernando Francisco Anduray Zelaya" userId="7977e19f-43ab-4c0d-81d7-863a262cd874" providerId="ADAL" clId="{AA13F333-7EB6-4B7F-A7F7-46695A020847}" dt="2021-05-06T20:01:37.879" v="0" actId="47"/>
        <pc:sldMkLst>
          <pc:docMk/>
          <pc:sldMk cId="3116660151" sldId="692"/>
        </pc:sldMkLst>
      </pc:sldChg>
      <pc:sldChg chg="del">
        <pc:chgData name="Fernando Francisco Anduray Zelaya" userId="7977e19f-43ab-4c0d-81d7-863a262cd874" providerId="ADAL" clId="{AA13F333-7EB6-4B7F-A7F7-46695A020847}" dt="2021-05-06T20:01:39.942" v="1" actId="47"/>
        <pc:sldMkLst>
          <pc:docMk/>
          <pc:sldMk cId="2749671477" sldId="8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6FD571B-B747-486C-A888-C2604FC245E4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Ambiente de confianza</a:t>
          </a:r>
          <a:endParaRPr lang="es-ES" b="1" dirty="0">
            <a:solidFill>
              <a:schemeClr val="tx1"/>
            </a:solidFill>
          </a:endParaRPr>
        </a:p>
      </dgm:t>
    </dgm:pt>
    <dgm:pt modelId="{8C1EA658-CC63-4661-9785-234E387D8A84}" type="sib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92F7CC-4D39-4018-8D31-4286D608FF89}" type="par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F6AEBB-E59C-483B-8BF6-035907554BFF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Compromiso del personal con el control interno</a:t>
          </a:r>
          <a:endParaRPr lang="es-ES" b="1" dirty="0">
            <a:solidFill>
              <a:schemeClr val="tx1"/>
            </a:solidFill>
          </a:endParaRPr>
        </a:p>
      </dgm:t>
    </dgm:pt>
    <dgm:pt modelId="{7ABB7B05-AB5D-40B5-A512-46C5AB25CAF2}" type="sib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C3CBB68-C04F-4BD2-A4BE-AB2A17C4E586}" type="par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DF3E3-2919-46B7-A9FB-3FA3168BA530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Valores de integridad y ética</a:t>
          </a:r>
          <a:endParaRPr lang="es-ES" b="1" dirty="0">
            <a:solidFill>
              <a:schemeClr val="tx1"/>
            </a:solidFill>
          </a:endParaRPr>
        </a:p>
      </dgm:t>
    </dgm:pt>
    <dgm:pt modelId="{75A6C160-B704-4AEE-B37F-160BDA8F3E67}" type="sib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7D1B42-292C-40AD-9BB6-6A7CB01E19F3}" type="par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4C47AF-2917-48AF-BFEC-3D9E036F4761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Ambiente de control</a:t>
          </a:r>
          <a:endParaRPr lang="es-ES" b="1" dirty="0">
            <a:solidFill>
              <a:schemeClr val="tx1"/>
            </a:solidFill>
          </a:endParaRPr>
        </a:p>
      </dgm:t>
    </dgm:pt>
    <dgm:pt modelId="{946C08A7-4518-4BFC-B830-19230D29433F}" type="sibTrans" cxnId="{C2204F8E-6768-4606-9E4E-86CDCCEB0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3EFD0-77A7-4956-9501-4394E0104175}" type="parTrans" cxnId="{C2204F8E-6768-4606-9E4E-86CDCCEB0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E3ED03-FABB-4706-AFC6-A2D7384F79E4}">
      <dgm:prSet phldrT="[Texto]" custT="1"/>
      <dgm:spPr/>
      <dgm:t>
        <a:bodyPr/>
        <a:lstStyle/>
        <a:p>
          <a:r>
            <a:rPr lang="es-PE" sz="2000" b="0" dirty="0">
              <a:solidFill>
                <a:schemeClr val="tx1"/>
              </a:solidFill>
            </a:rPr>
            <a:t>MARCO RECTOR DEL CONTROL INTERNO INSTITUCIONAL DE LOS RECURSOS PÚBLICOS </a:t>
          </a:r>
          <a:r>
            <a:rPr lang="es-PE" sz="2100" b="0" dirty="0">
              <a:solidFill>
                <a:schemeClr val="tx1"/>
              </a:solidFill>
            </a:rPr>
            <a:t>(elementos)</a:t>
          </a:r>
          <a:endParaRPr lang="es-ES" sz="2100" b="0" dirty="0">
            <a:solidFill>
              <a:schemeClr val="tx1"/>
            </a:solidFill>
          </a:endParaRPr>
        </a:p>
      </dgm:t>
    </dgm:pt>
    <dgm:pt modelId="{9BED84AD-CC1B-4953-A8CD-AFCF82932824}" type="sibTrans" cxnId="{0D4B95E2-C049-4E83-AD1F-82675343C5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DB55B6-49C8-40C8-A87B-9174C3EFAAF5}" type="parTrans" cxnId="{0D4B95E2-C049-4E83-AD1F-82675343C5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7C5E19-2C87-4760-9C16-FDD3A1768AE6}">
      <dgm:prSet phldrT="[Texto]"/>
      <dgm:spPr/>
      <dgm:t>
        <a:bodyPr/>
        <a:lstStyle/>
        <a:p>
          <a:r>
            <a:rPr lang="es-PE" b="1" i="1" dirty="0">
              <a:solidFill>
                <a:schemeClr val="tx1"/>
              </a:solidFill>
            </a:rPr>
            <a:t>Principio 1. La organización demuestra compromiso con la integridad y los valores éticos</a:t>
          </a:r>
          <a:endParaRPr lang="es-ES" b="1" i="1" dirty="0">
            <a:solidFill>
              <a:schemeClr val="tx1"/>
            </a:solidFill>
          </a:endParaRPr>
        </a:p>
      </dgm:t>
    </dgm:pt>
    <dgm:pt modelId="{08A20EAA-A071-4238-B203-817899A674F5}" type="sibTrans" cxnId="{925D277F-9B6B-44DD-B2CF-B42DA5A3E8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5A0126-38C1-4CD1-9821-67D13DFF6ABE}" type="parTrans" cxnId="{925D277F-9B6B-44DD-B2CF-B42DA5A3E8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79E42C-EB66-4330-AF15-BC6D389AB14D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4EC73646-4487-4E7E-A6F4-0C77028FA956}" type="pres">
      <dgm:prSet presAssocID="{895421C8-6781-43B3-887A-A9121311B856}" presName="outerBox" presStyleCnt="0"/>
      <dgm:spPr/>
    </dgm:pt>
    <dgm:pt modelId="{4215C1D7-0DA8-4E89-8F12-556EBE3B8893}" type="pres">
      <dgm:prSet presAssocID="{895421C8-6781-43B3-887A-A9121311B856}" presName="outerBoxParent" presStyleLbl="node1" presStyleIdx="0" presStyleCnt="3"/>
      <dgm:spPr/>
    </dgm:pt>
    <dgm:pt modelId="{F82CF1BE-F122-46CF-8A8E-9CF19FF99889}" type="pres">
      <dgm:prSet presAssocID="{895421C8-6781-43B3-887A-A9121311B856}" presName="outerBoxChildren" presStyleCnt="0"/>
      <dgm:spPr/>
    </dgm:pt>
    <dgm:pt modelId="{984B0E19-6EF8-4388-B418-3350253B569B}" type="pres">
      <dgm:prSet presAssocID="{895421C8-6781-43B3-887A-A9121311B856}" presName="middleBox" presStyleCnt="0"/>
      <dgm:spPr/>
    </dgm:pt>
    <dgm:pt modelId="{A46FCEEA-4C99-4C95-A53E-0D616EAE4B70}" type="pres">
      <dgm:prSet presAssocID="{895421C8-6781-43B3-887A-A9121311B856}" presName="middleBoxParent" presStyleLbl="node1" presStyleIdx="1" presStyleCnt="3" custScaleY="115075"/>
      <dgm:spPr/>
    </dgm:pt>
    <dgm:pt modelId="{111F20FD-8ECA-4F4B-9C80-0D60651DAE57}" type="pres">
      <dgm:prSet presAssocID="{895421C8-6781-43B3-887A-A9121311B856}" presName="middleBoxChildren" presStyleCnt="0"/>
      <dgm:spPr/>
    </dgm:pt>
    <dgm:pt modelId="{12F13DCB-43B6-4955-92C6-582D0EE2C0E5}" type="pres">
      <dgm:prSet presAssocID="{895421C8-6781-43B3-887A-A9121311B856}" presName="centerBox" presStyleCnt="0"/>
      <dgm:spPr/>
    </dgm:pt>
    <dgm:pt modelId="{02D73C45-335B-4511-97C0-3C7D5513602B}" type="pres">
      <dgm:prSet presAssocID="{895421C8-6781-43B3-887A-A9121311B856}" presName="centerBoxParent" presStyleLbl="node1" presStyleIdx="2" presStyleCnt="3" custScaleY="119533" custLinFactNeighborY="-2284"/>
      <dgm:spPr/>
    </dgm:pt>
    <dgm:pt modelId="{B4349726-AB7C-4FF9-A3E1-4E04C9FEBFF6}" type="pres">
      <dgm:prSet presAssocID="{895421C8-6781-43B3-887A-A9121311B856}" presName="centerBoxChildren" presStyleCnt="0"/>
      <dgm:spPr/>
    </dgm:pt>
    <dgm:pt modelId="{D7CE2471-CE7E-42F0-B732-C5C7ACC5CABF}" type="pres">
      <dgm:prSet presAssocID="{184C47AF-2917-48AF-BFEC-3D9E036F4761}" presName="cChild" presStyleLbl="fgAcc1" presStyleIdx="0" presStyleCnt="4">
        <dgm:presLayoutVars>
          <dgm:bulletEnabled val="1"/>
        </dgm:presLayoutVars>
      </dgm:prSet>
      <dgm:spPr/>
    </dgm:pt>
    <dgm:pt modelId="{9173FECD-73CE-4791-A0CB-BFDAA8F7879F}" type="pres">
      <dgm:prSet presAssocID="{946C08A7-4518-4BFC-B830-19230D29433F}" presName="centerSibTrans" presStyleCnt="0"/>
      <dgm:spPr/>
    </dgm:pt>
    <dgm:pt modelId="{ED4FFBC3-D86D-4408-9E17-288DB3BD2E48}" type="pres">
      <dgm:prSet presAssocID="{7ADDF3E3-2919-46B7-A9FB-3FA3168BA530}" presName="cChild" presStyleLbl="fgAcc1" presStyleIdx="1" presStyleCnt="4">
        <dgm:presLayoutVars>
          <dgm:bulletEnabled val="1"/>
        </dgm:presLayoutVars>
      </dgm:prSet>
      <dgm:spPr/>
    </dgm:pt>
    <dgm:pt modelId="{AB8C2BDF-90B4-41B8-B6C0-41645B1CC33F}" type="pres">
      <dgm:prSet presAssocID="{75A6C160-B704-4AEE-B37F-160BDA8F3E67}" presName="centerSibTrans" presStyleCnt="0"/>
      <dgm:spPr/>
    </dgm:pt>
    <dgm:pt modelId="{184489CC-1F8D-4B7A-9985-3E430F1C05A4}" type="pres">
      <dgm:prSet presAssocID="{F4F6AEBB-E59C-483B-8BF6-035907554BFF}" presName="cChild" presStyleLbl="fgAcc1" presStyleIdx="2" presStyleCnt="4">
        <dgm:presLayoutVars>
          <dgm:bulletEnabled val="1"/>
        </dgm:presLayoutVars>
      </dgm:prSet>
      <dgm:spPr/>
    </dgm:pt>
    <dgm:pt modelId="{37FDB568-63B8-438A-9338-0DEE7A4DF7FD}" type="pres">
      <dgm:prSet presAssocID="{7ABB7B05-AB5D-40B5-A512-46C5AB25CAF2}" presName="centerSibTrans" presStyleCnt="0"/>
      <dgm:spPr/>
    </dgm:pt>
    <dgm:pt modelId="{4CF4D534-3FB0-4499-961E-60FC7152EFA7}" type="pres">
      <dgm:prSet presAssocID="{B6FD571B-B747-486C-A888-C2604FC245E4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2F7A1A11-B887-4CDC-A79B-7CCB54096DF7}" type="presOf" srcId="{7ADDF3E3-2919-46B7-A9FB-3FA3168BA530}" destId="{ED4FFBC3-D86D-4408-9E17-288DB3BD2E48}" srcOrd="0" destOrd="0" presId="urn:microsoft.com/office/officeart/2005/8/layout/target2"/>
    <dgm:cxn modelId="{B4137E38-9738-4DB7-9C29-1ED7701E3AB8}" type="presOf" srcId="{895421C8-6781-43B3-887A-A9121311B856}" destId="{E879E42C-EB66-4330-AF15-BC6D389AB14D}" srcOrd="0" destOrd="0" presId="urn:microsoft.com/office/officeart/2005/8/layout/target2"/>
    <dgm:cxn modelId="{A731363A-704A-4F17-BB83-48A16F330600}" type="presOf" srcId="{1ADE322E-4DE7-477F-AC8C-1CC7EA7F8E86}" destId="{4215C1D7-0DA8-4E89-8F12-556EBE3B8893}" srcOrd="0" destOrd="0" presId="urn:microsoft.com/office/officeart/2005/8/layout/target2"/>
    <dgm:cxn modelId="{3E10E95E-5CD6-4C5F-BEEE-E83343EA5B0A}" type="presOf" srcId="{F4F6AEBB-E59C-483B-8BF6-035907554BFF}" destId="{184489CC-1F8D-4B7A-9985-3E430F1C05A4}" srcOrd="0" destOrd="0" presId="urn:microsoft.com/office/officeart/2005/8/layout/target2"/>
    <dgm:cxn modelId="{A3C5955F-40CE-43EB-BB34-82743ED14DE2}" type="presOf" srcId="{597C5E19-2C87-4760-9C16-FDD3A1768AE6}" destId="{A46FCEEA-4C99-4C95-A53E-0D616EAE4B70}" srcOrd="0" destOrd="0" presId="urn:microsoft.com/office/officeart/2005/8/layout/target2"/>
    <dgm:cxn modelId="{2551C945-783C-47A6-BF7E-D920132115D4}" type="presOf" srcId="{184C47AF-2917-48AF-BFEC-3D9E036F4761}" destId="{D7CE2471-CE7E-42F0-B732-C5C7ACC5CABF}" srcOrd="0" destOrd="0" presId="urn:microsoft.com/office/officeart/2005/8/layout/target2"/>
    <dgm:cxn modelId="{4128BA6A-7AED-4F6E-B887-17B74962DB27}" type="presOf" srcId="{F4E3ED03-FABB-4706-AFC6-A2D7384F79E4}" destId="{02D73C45-335B-4511-97C0-3C7D5513602B}" srcOrd="0" destOrd="0" presId="urn:microsoft.com/office/officeart/2005/8/layout/target2"/>
    <dgm:cxn modelId="{B047C76A-C6D4-42AE-B5CF-3864F1580351}" srcId="{F4E3ED03-FABB-4706-AFC6-A2D7384F79E4}" destId="{7ADDF3E3-2919-46B7-A9FB-3FA3168BA530}" srcOrd="1" destOrd="0" parTransId="{F27D1B42-292C-40AD-9BB6-6A7CB01E19F3}" sibTransId="{75A6C160-B704-4AEE-B37F-160BDA8F3E67}"/>
    <dgm:cxn modelId="{E8C63B4C-BC91-4561-9824-7FA3791B85CE}" srcId="{F4E3ED03-FABB-4706-AFC6-A2D7384F79E4}" destId="{F4F6AEBB-E59C-483B-8BF6-035907554BFF}" srcOrd="2" destOrd="0" parTransId="{9C3CBB68-C04F-4BD2-A4BE-AB2A17C4E586}" sibTransId="{7ABB7B05-AB5D-40B5-A512-46C5AB25CAF2}"/>
    <dgm:cxn modelId="{91C17654-D9EC-45FD-B9BC-8EFE77ED62C2}" srcId="{F4E3ED03-FABB-4706-AFC6-A2D7384F79E4}" destId="{B6FD571B-B747-486C-A888-C2604FC245E4}" srcOrd="3" destOrd="0" parTransId="{6E92F7CC-4D39-4018-8D31-4286D608FF89}" sibTransId="{8C1EA658-CC63-4661-9785-234E387D8A84}"/>
    <dgm:cxn modelId="{A4C5705A-606F-451F-BB87-B38144818FBD}" type="presOf" srcId="{B6FD571B-B747-486C-A888-C2604FC245E4}" destId="{4CF4D534-3FB0-4499-961E-60FC7152EFA7}" srcOrd="0" destOrd="0" presId="urn:microsoft.com/office/officeart/2005/8/layout/target2"/>
    <dgm:cxn modelId="{925D277F-9B6B-44DD-B2CF-B42DA5A3E8BC}" srcId="{895421C8-6781-43B3-887A-A9121311B856}" destId="{597C5E19-2C87-4760-9C16-FDD3A1768AE6}" srcOrd="1" destOrd="0" parTransId="{B55A0126-38C1-4CD1-9821-67D13DFF6ABE}" sibTransId="{08A20EAA-A071-4238-B203-817899A674F5}"/>
    <dgm:cxn modelId="{C2204F8E-6768-4606-9E4E-86CDCCEB0873}" srcId="{F4E3ED03-FABB-4706-AFC6-A2D7384F79E4}" destId="{184C47AF-2917-48AF-BFEC-3D9E036F4761}" srcOrd="0" destOrd="0" parTransId="{8CF3EFD0-77A7-4956-9501-4394E0104175}" sibTransId="{946C08A7-4518-4BFC-B830-19230D29433F}"/>
    <dgm:cxn modelId="{0D4B95E2-C049-4E83-AD1F-82675343C5DC}" srcId="{895421C8-6781-43B3-887A-A9121311B856}" destId="{F4E3ED03-FABB-4706-AFC6-A2D7384F79E4}" srcOrd="2" destOrd="0" parTransId="{67DB55B6-49C8-40C8-A87B-9174C3EFAAF5}" sibTransId="{9BED84AD-CC1B-4953-A8CD-AFCF82932824}"/>
    <dgm:cxn modelId="{EB8131E7-1751-4570-8A6E-F4E5492AC4CE}" srcId="{895421C8-6781-43B3-887A-A9121311B856}" destId="{1ADE322E-4DE7-477F-AC8C-1CC7EA7F8E86}" srcOrd="0" destOrd="0" parTransId="{0AEB19BC-E9E8-42A5-BAE8-698D774B6AA1}" sibTransId="{51B17BD9-A9E7-4785-9319-4C907E215E62}"/>
    <dgm:cxn modelId="{357A331F-13E6-4AEB-8276-AEDDCAD691B3}" type="presParOf" srcId="{E879E42C-EB66-4330-AF15-BC6D389AB14D}" destId="{4EC73646-4487-4E7E-A6F4-0C77028FA956}" srcOrd="0" destOrd="0" presId="urn:microsoft.com/office/officeart/2005/8/layout/target2"/>
    <dgm:cxn modelId="{1ECD35EA-2F46-48F2-8172-0909005370F5}" type="presParOf" srcId="{4EC73646-4487-4E7E-A6F4-0C77028FA956}" destId="{4215C1D7-0DA8-4E89-8F12-556EBE3B8893}" srcOrd="0" destOrd="0" presId="urn:microsoft.com/office/officeart/2005/8/layout/target2"/>
    <dgm:cxn modelId="{7B53984E-232D-4A1C-8314-74C1197B9EEE}" type="presParOf" srcId="{4EC73646-4487-4E7E-A6F4-0C77028FA956}" destId="{F82CF1BE-F122-46CF-8A8E-9CF19FF99889}" srcOrd="1" destOrd="0" presId="urn:microsoft.com/office/officeart/2005/8/layout/target2"/>
    <dgm:cxn modelId="{D2F5B407-ED8D-4E1B-865C-1FBF0DEAD0A3}" type="presParOf" srcId="{E879E42C-EB66-4330-AF15-BC6D389AB14D}" destId="{984B0E19-6EF8-4388-B418-3350253B569B}" srcOrd="1" destOrd="0" presId="urn:microsoft.com/office/officeart/2005/8/layout/target2"/>
    <dgm:cxn modelId="{70A17035-D42A-4B60-ABAC-A9383796391E}" type="presParOf" srcId="{984B0E19-6EF8-4388-B418-3350253B569B}" destId="{A46FCEEA-4C99-4C95-A53E-0D616EAE4B70}" srcOrd="0" destOrd="0" presId="urn:microsoft.com/office/officeart/2005/8/layout/target2"/>
    <dgm:cxn modelId="{4177FD8D-422E-4811-B4DC-2E7681C66187}" type="presParOf" srcId="{984B0E19-6EF8-4388-B418-3350253B569B}" destId="{111F20FD-8ECA-4F4B-9C80-0D60651DAE57}" srcOrd="1" destOrd="0" presId="urn:microsoft.com/office/officeart/2005/8/layout/target2"/>
    <dgm:cxn modelId="{CF517011-6D4B-40CD-8AB0-6F1FCBB1226C}" type="presParOf" srcId="{E879E42C-EB66-4330-AF15-BC6D389AB14D}" destId="{12F13DCB-43B6-4955-92C6-582D0EE2C0E5}" srcOrd="2" destOrd="0" presId="urn:microsoft.com/office/officeart/2005/8/layout/target2"/>
    <dgm:cxn modelId="{9C0A0806-4087-4AB2-9DF3-EE060225F574}" type="presParOf" srcId="{12F13DCB-43B6-4955-92C6-582D0EE2C0E5}" destId="{02D73C45-335B-4511-97C0-3C7D5513602B}" srcOrd="0" destOrd="0" presId="urn:microsoft.com/office/officeart/2005/8/layout/target2"/>
    <dgm:cxn modelId="{8D06F130-3F44-460C-B827-B231E5DC4BB6}" type="presParOf" srcId="{12F13DCB-43B6-4955-92C6-582D0EE2C0E5}" destId="{B4349726-AB7C-4FF9-A3E1-4E04C9FEBFF6}" srcOrd="1" destOrd="0" presId="urn:microsoft.com/office/officeart/2005/8/layout/target2"/>
    <dgm:cxn modelId="{BB249F2D-1D92-4FF7-9884-F1A66F4C966F}" type="presParOf" srcId="{B4349726-AB7C-4FF9-A3E1-4E04C9FEBFF6}" destId="{D7CE2471-CE7E-42F0-B732-C5C7ACC5CABF}" srcOrd="0" destOrd="0" presId="urn:microsoft.com/office/officeart/2005/8/layout/target2"/>
    <dgm:cxn modelId="{8FC402EE-D12B-4C42-986C-F21B9E890239}" type="presParOf" srcId="{B4349726-AB7C-4FF9-A3E1-4E04C9FEBFF6}" destId="{9173FECD-73CE-4791-A0CB-BFDAA8F7879F}" srcOrd="1" destOrd="0" presId="urn:microsoft.com/office/officeart/2005/8/layout/target2"/>
    <dgm:cxn modelId="{A8F38A71-C0EF-4039-968D-DBD520DEF218}" type="presParOf" srcId="{B4349726-AB7C-4FF9-A3E1-4E04C9FEBFF6}" destId="{ED4FFBC3-D86D-4408-9E17-288DB3BD2E48}" srcOrd="2" destOrd="0" presId="urn:microsoft.com/office/officeart/2005/8/layout/target2"/>
    <dgm:cxn modelId="{0D9309F3-6C94-4E78-9C8A-39B70C9E8AC2}" type="presParOf" srcId="{B4349726-AB7C-4FF9-A3E1-4E04C9FEBFF6}" destId="{AB8C2BDF-90B4-41B8-B6C0-41645B1CC33F}" srcOrd="3" destOrd="0" presId="urn:microsoft.com/office/officeart/2005/8/layout/target2"/>
    <dgm:cxn modelId="{1BC1F2A4-472D-424B-9F19-E1EEAB23C9E5}" type="presParOf" srcId="{B4349726-AB7C-4FF9-A3E1-4E04C9FEBFF6}" destId="{184489CC-1F8D-4B7A-9985-3E430F1C05A4}" srcOrd="4" destOrd="0" presId="urn:microsoft.com/office/officeart/2005/8/layout/target2"/>
    <dgm:cxn modelId="{B8DB94A4-40D0-4A86-8B70-5EEE3A9E7CD2}" type="presParOf" srcId="{B4349726-AB7C-4FF9-A3E1-4E04C9FEBFF6}" destId="{37FDB568-63B8-438A-9338-0DEE7A4DF7FD}" srcOrd="5" destOrd="0" presId="urn:microsoft.com/office/officeart/2005/8/layout/target2"/>
    <dgm:cxn modelId="{7D9F5396-ECB4-4DA4-BC4E-C751A0D7B2AF}" type="presParOf" srcId="{B4349726-AB7C-4FF9-A3E1-4E04C9FEBFF6}" destId="{4CF4D534-3FB0-4499-961E-60FC7152EFA7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10. La organización define y desarrolla actividades de control que contribuyen a la mitigación de los riesgos hasta niveles aceptables para la consecución de los objetivos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 integrado y automatización de controles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Análisis costo beneficio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Responsabilidad delimitada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81A732-317D-486F-907B-83195A8999F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Separación de funciones incompatibles</a:t>
          </a:r>
        </a:p>
      </dgm:t>
    </dgm:pt>
    <dgm:pt modelId="{9E845164-F5BF-4462-A49C-78A198D9DB40}" type="parTrans" cxnId="{4FF671A4-214F-4373-8306-0682597A0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41A014-1DED-4EE8-86B3-104BDC4B36E0}" type="sibTrans" cxnId="{4FF671A4-214F-4373-8306-0682597A0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4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4">
        <dgm:presLayoutVars>
          <dgm:bulletEnabled val="1"/>
        </dgm:presLayoutVars>
      </dgm:prSet>
      <dgm:spPr/>
    </dgm:pt>
    <dgm:pt modelId="{2D04C7B9-74F2-4133-9E23-7CB9E0C94DEA}" type="pres">
      <dgm:prSet presAssocID="{58CEF3AB-D412-4D09-BB0F-B66A54AAD111}" presName="centerSibTrans" presStyleCnt="0"/>
      <dgm:spPr/>
    </dgm:pt>
    <dgm:pt modelId="{870A1EFA-5DFD-4B59-8EF4-FA2E1BAFEA19}" type="pres">
      <dgm:prSet presAssocID="{FF81A732-317D-486F-907B-83195A8999FF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4FF671A4-214F-4373-8306-0682597A047E}" srcId="{54BE12CB-BE1F-4B83-8A30-286918652250}" destId="{FF81A732-317D-486F-907B-83195A8999FF}" srcOrd="3" destOrd="0" parTransId="{9E845164-F5BF-4462-A49C-78A198D9DB40}" sibTransId="{2741A014-1DED-4EE8-86B3-104BDC4B36E0}"/>
    <dgm:cxn modelId="{DC1C3CAB-8EBF-43FA-A1DB-7CC466B1A202}" type="presOf" srcId="{FF81A732-317D-486F-907B-83195A8999FF}" destId="{870A1EFA-5DFD-4B59-8EF4-FA2E1BAFEA19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FFF3BC1B-CDE1-4DEE-9817-74DFBDF3896C}" type="presParOf" srcId="{73874F8F-1CDA-47AB-A48B-A9876E6BCD47}" destId="{2D04C7B9-74F2-4133-9E23-7CB9E0C94DEA}" srcOrd="5" destOrd="0" presId="urn:microsoft.com/office/officeart/2005/8/layout/target2"/>
    <dgm:cxn modelId="{0DFB7F2F-AC2A-4875-8B0F-253BD791124C}" type="presParOf" srcId="{73874F8F-1CDA-47AB-A48B-A9876E6BCD47}" destId="{870A1EFA-5DFD-4B59-8EF4-FA2E1BAFEA19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10. La organización define y desarrolla actividades de control que contribuyen a la mitigación de los riesgos hasta niveles aceptables para la consecución de los objetivos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Documentación de procesos y transacciones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Sistema contable y presupuestario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Formularios uniformes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3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3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3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11. La organización define y desarrolla actividades de control a nivel de entidad sobre la tecnología para apoyar la consecución de los objetivos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 integrado y automatización de controles 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Sistema contable y presupuestario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Formularios uniformes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36B1D5-6BFF-4D6C-B053-1FF9315093E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Dispositivos de control y seguridad</a:t>
          </a:r>
        </a:p>
      </dgm:t>
    </dgm:pt>
    <dgm:pt modelId="{A4CB36BA-639D-4B02-82DE-98B4A7AD691E}" type="parTrans" cxnId="{8C3CC7E8-2B9E-421F-8A35-D1F43C6FAEBA}">
      <dgm:prSet/>
      <dgm:spPr/>
      <dgm:t>
        <a:bodyPr/>
        <a:lstStyle/>
        <a:p>
          <a:endParaRPr lang="es-HN"/>
        </a:p>
      </dgm:t>
    </dgm:pt>
    <dgm:pt modelId="{C85C6AE7-89E8-45DE-AE4A-FB72BFDB783F}" type="sibTrans" cxnId="{8C3CC7E8-2B9E-421F-8A35-D1F43C6FAEBA}">
      <dgm:prSet/>
      <dgm:spPr/>
      <dgm:t>
        <a:bodyPr/>
        <a:lstStyle/>
        <a:p>
          <a:endParaRPr lang="es-HN"/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4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4">
        <dgm:presLayoutVars>
          <dgm:bulletEnabled val="1"/>
        </dgm:presLayoutVars>
      </dgm:prSet>
      <dgm:spPr/>
    </dgm:pt>
    <dgm:pt modelId="{9E6A104B-80B9-43B8-87C6-30DD89D514F4}" type="pres">
      <dgm:prSet presAssocID="{58CEF3AB-D412-4D09-BB0F-B66A54AAD111}" presName="centerSibTrans" presStyleCnt="0"/>
      <dgm:spPr/>
    </dgm:pt>
    <dgm:pt modelId="{0622BF5B-832B-4A17-8F4B-A7370D7D46FB}" type="pres">
      <dgm:prSet presAssocID="{5B36B1D5-6BFF-4D6C-B053-1FF9315093EC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C08A84E7-2706-467E-B281-9AF2D8D734C9}" type="presOf" srcId="{5B36B1D5-6BFF-4D6C-B053-1FF9315093EC}" destId="{0622BF5B-832B-4A17-8F4B-A7370D7D46FB}" srcOrd="0" destOrd="0" presId="urn:microsoft.com/office/officeart/2005/8/layout/target2"/>
    <dgm:cxn modelId="{8C3CC7E8-2B9E-421F-8A35-D1F43C6FAEBA}" srcId="{54BE12CB-BE1F-4B83-8A30-286918652250}" destId="{5B36B1D5-6BFF-4D6C-B053-1FF9315093EC}" srcOrd="3" destOrd="0" parTransId="{A4CB36BA-639D-4B02-82DE-98B4A7AD691E}" sibTransId="{C85C6AE7-89E8-45DE-AE4A-FB72BFDB783F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C5F5784D-6BE9-4F6F-B812-D976A2942153}" type="presParOf" srcId="{73874F8F-1CDA-47AB-A48B-A9876E6BCD47}" destId="{9E6A104B-80B9-43B8-87C6-30DD89D514F4}" srcOrd="5" destOrd="0" presId="urn:microsoft.com/office/officeart/2005/8/layout/target2"/>
    <dgm:cxn modelId="{FF239B55-189E-4AA7-91E7-859F13331D6C}" type="presParOf" srcId="{73874F8F-1CDA-47AB-A48B-A9876E6BCD47}" destId="{0622BF5B-832B-4A17-8F4B-A7370D7D46F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 integrado y automatización de controles 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Análisis de costo beneficio 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Responsabilidad delimitada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36B1D5-6BFF-4D6C-B053-1FF9315093E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Instrucciones por escrito</a:t>
          </a:r>
        </a:p>
      </dgm:t>
    </dgm:pt>
    <dgm:pt modelId="{A4CB36BA-639D-4B02-82DE-98B4A7AD691E}" type="parTrans" cxnId="{8C3CC7E8-2B9E-421F-8A35-D1F43C6FAEBA}">
      <dgm:prSet/>
      <dgm:spPr/>
      <dgm:t>
        <a:bodyPr/>
        <a:lstStyle/>
        <a:p>
          <a:endParaRPr lang="es-HN"/>
        </a:p>
      </dgm:t>
    </dgm:pt>
    <dgm:pt modelId="{C85C6AE7-89E8-45DE-AE4A-FB72BFDB783F}" type="sibTrans" cxnId="{8C3CC7E8-2B9E-421F-8A35-D1F43C6FAEBA}">
      <dgm:prSet/>
      <dgm:spPr/>
      <dgm:t>
        <a:bodyPr/>
        <a:lstStyle/>
        <a:p>
          <a:endParaRPr lang="es-HN"/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ScaleY="116146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4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4">
        <dgm:presLayoutVars>
          <dgm:bulletEnabled val="1"/>
        </dgm:presLayoutVars>
      </dgm:prSet>
      <dgm:spPr/>
    </dgm:pt>
    <dgm:pt modelId="{9E6A104B-80B9-43B8-87C6-30DD89D514F4}" type="pres">
      <dgm:prSet presAssocID="{58CEF3AB-D412-4D09-BB0F-B66A54AAD111}" presName="centerSibTrans" presStyleCnt="0"/>
      <dgm:spPr/>
    </dgm:pt>
    <dgm:pt modelId="{0622BF5B-832B-4A17-8F4B-A7370D7D46FB}" type="pres">
      <dgm:prSet presAssocID="{5B36B1D5-6BFF-4D6C-B053-1FF9315093EC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C08A84E7-2706-467E-B281-9AF2D8D734C9}" type="presOf" srcId="{5B36B1D5-6BFF-4D6C-B053-1FF9315093EC}" destId="{0622BF5B-832B-4A17-8F4B-A7370D7D46FB}" srcOrd="0" destOrd="0" presId="urn:microsoft.com/office/officeart/2005/8/layout/target2"/>
    <dgm:cxn modelId="{8C3CC7E8-2B9E-421F-8A35-D1F43C6FAEBA}" srcId="{54BE12CB-BE1F-4B83-8A30-286918652250}" destId="{5B36B1D5-6BFF-4D6C-B053-1FF9315093EC}" srcOrd="3" destOrd="0" parTransId="{A4CB36BA-639D-4B02-82DE-98B4A7AD691E}" sibTransId="{C85C6AE7-89E8-45DE-AE4A-FB72BFDB783F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C5F5784D-6BE9-4F6F-B812-D976A2942153}" type="presParOf" srcId="{73874F8F-1CDA-47AB-A48B-A9876E6BCD47}" destId="{9E6A104B-80B9-43B8-87C6-30DD89D514F4}" srcOrd="5" destOrd="0" presId="urn:microsoft.com/office/officeart/2005/8/layout/target2"/>
    <dgm:cxn modelId="{FF239B55-189E-4AA7-91E7-859F13331D6C}" type="presParOf" srcId="{73874F8F-1CDA-47AB-A48B-A9876E6BCD47}" destId="{0622BF5B-832B-4A17-8F4B-A7370D7D46F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Autorización y aprobación de transacciones y operaciones  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Supervisión constante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Registro oportuno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36B1D5-6BFF-4D6C-B053-1FF9315093E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Revisiones de control</a:t>
          </a:r>
        </a:p>
      </dgm:t>
    </dgm:pt>
    <dgm:pt modelId="{A4CB36BA-639D-4B02-82DE-98B4A7AD691E}" type="parTrans" cxnId="{8C3CC7E8-2B9E-421F-8A35-D1F43C6FAEBA}">
      <dgm:prSet/>
      <dgm:spPr/>
      <dgm:t>
        <a:bodyPr/>
        <a:lstStyle/>
        <a:p>
          <a:endParaRPr lang="es-HN"/>
        </a:p>
      </dgm:t>
    </dgm:pt>
    <dgm:pt modelId="{C85C6AE7-89E8-45DE-AE4A-FB72BFDB783F}" type="sibTrans" cxnId="{8C3CC7E8-2B9E-421F-8A35-D1F43C6FAEBA}">
      <dgm:prSet/>
      <dgm:spPr/>
      <dgm:t>
        <a:bodyPr/>
        <a:lstStyle/>
        <a:p>
          <a:endParaRPr lang="es-HN"/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ScaleY="116146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4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4">
        <dgm:presLayoutVars>
          <dgm:bulletEnabled val="1"/>
        </dgm:presLayoutVars>
      </dgm:prSet>
      <dgm:spPr/>
    </dgm:pt>
    <dgm:pt modelId="{9E6A104B-80B9-43B8-87C6-30DD89D514F4}" type="pres">
      <dgm:prSet presAssocID="{58CEF3AB-D412-4D09-BB0F-B66A54AAD111}" presName="centerSibTrans" presStyleCnt="0"/>
      <dgm:spPr/>
    </dgm:pt>
    <dgm:pt modelId="{0622BF5B-832B-4A17-8F4B-A7370D7D46FB}" type="pres">
      <dgm:prSet presAssocID="{5B36B1D5-6BFF-4D6C-B053-1FF9315093EC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C08A84E7-2706-467E-B281-9AF2D8D734C9}" type="presOf" srcId="{5B36B1D5-6BFF-4D6C-B053-1FF9315093EC}" destId="{0622BF5B-832B-4A17-8F4B-A7370D7D46FB}" srcOrd="0" destOrd="0" presId="urn:microsoft.com/office/officeart/2005/8/layout/target2"/>
    <dgm:cxn modelId="{8C3CC7E8-2B9E-421F-8A35-D1F43C6FAEBA}" srcId="{54BE12CB-BE1F-4B83-8A30-286918652250}" destId="{5B36B1D5-6BFF-4D6C-B053-1FF9315093EC}" srcOrd="3" destOrd="0" parTransId="{A4CB36BA-639D-4B02-82DE-98B4A7AD691E}" sibTransId="{C85C6AE7-89E8-45DE-AE4A-FB72BFDB783F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C5F5784D-6BE9-4F6F-B812-D976A2942153}" type="presParOf" srcId="{73874F8F-1CDA-47AB-A48B-A9876E6BCD47}" destId="{9E6A104B-80B9-43B8-87C6-30DD89D514F4}" srcOrd="5" destOrd="0" presId="urn:microsoft.com/office/officeart/2005/8/layout/target2"/>
    <dgm:cxn modelId="{FF239B55-189E-4AA7-91E7-859F13331D6C}" type="presParOf" srcId="{73874F8F-1CDA-47AB-A48B-A9876E6BCD47}" destId="{0622BF5B-832B-4A17-8F4B-A7370D7D46F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Conciliación periódica de registros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Inventarios periódicos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Arqueos independientes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36B1D5-6BFF-4D6C-B053-1FF9315093E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Disfrute oportuno de vacaciones</a:t>
          </a:r>
        </a:p>
      </dgm:t>
    </dgm:pt>
    <dgm:pt modelId="{A4CB36BA-639D-4B02-82DE-98B4A7AD691E}" type="parTrans" cxnId="{8C3CC7E8-2B9E-421F-8A35-D1F43C6FAEBA}">
      <dgm:prSet/>
      <dgm:spPr/>
      <dgm:t>
        <a:bodyPr/>
        <a:lstStyle/>
        <a:p>
          <a:endParaRPr lang="es-HN"/>
        </a:p>
      </dgm:t>
    </dgm:pt>
    <dgm:pt modelId="{C85C6AE7-89E8-45DE-AE4A-FB72BFDB783F}" type="sibTrans" cxnId="{8C3CC7E8-2B9E-421F-8A35-D1F43C6FAEBA}">
      <dgm:prSet/>
      <dgm:spPr/>
      <dgm:t>
        <a:bodyPr/>
        <a:lstStyle/>
        <a:p>
          <a:endParaRPr lang="es-HN"/>
        </a:p>
      </dgm:t>
    </dgm:pt>
    <dgm:pt modelId="{6BA05E03-0759-4E28-A7CA-A9766AE9FA7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Cauciones y fianzas</a:t>
          </a:r>
        </a:p>
      </dgm:t>
    </dgm:pt>
    <dgm:pt modelId="{14B5BC59-F903-42B3-83FF-59EDA0504EE4}" type="parTrans" cxnId="{CBFC35FA-D979-4401-8094-F24C669F2E01}">
      <dgm:prSet/>
      <dgm:spPr/>
      <dgm:t>
        <a:bodyPr/>
        <a:lstStyle/>
        <a:p>
          <a:endParaRPr lang="es-HN"/>
        </a:p>
      </dgm:t>
    </dgm:pt>
    <dgm:pt modelId="{4B366BBD-9B2A-43E6-8B83-86E17C738E2A}" type="sibTrans" cxnId="{CBFC35FA-D979-4401-8094-F24C669F2E01}">
      <dgm:prSet/>
      <dgm:spPr/>
      <dgm:t>
        <a:bodyPr/>
        <a:lstStyle/>
        <a:p>
          <a:endParaRPr lang="es-HN"/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22729" custLinFactNeighborX="293" custLinFactNeighborY="-5264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ScaleY="116146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5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5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5">
        <dgm:presLayoutVars>
          <dgm:bulletEnabled val="1"/>
        </dgm:presLayoutVars>
      </dgm:prSet>
      <dgm:spPr/>
    </dgm:pt>
    <dgm:pt modelId="{9E6A104B-80B9-43B8-87C6-30DD89D514F4}" type="pres">
      <dgm:prSet presAssocID="{58CEF3AB-D412-4D09-BB0F-B66A54AAD111}" presName="centerSibTrans" presStyleCnt="0"/>
      <dgm:spPr/>
    </dgm:pt>
    <dgm:pt modelId="{0622BF5B-832B-4A17-8F4B-A7370D7D46FB}" type="pres">
      <dgm:prSet presAssocID="{5B36B1D5-6BFF-4D6C-B053-1FF9315093EC}" presName="cChild" presStyleLbl="fgAcc1" presStyleIdx="3" presStyleCnt="5">
        <dgm:presLayoutVars>
          <dgm:bulletEnabled val="1"/>
        </dgm:presLayoutVars>
      </dgm:prSet>
      <dgm:spPr/>
    </dgm:pt>
    <dgm:pt modelId="{8A0661F7-DA95-4C63-AFAC-33E7AB58168A}" type="pres">
      <dgm:prSet presAssocID="{C85C6AE7-89E8-45DE-AE4A-FB72BFDB783F}" presName="centerSibTrans" presStyleCnt="0"/>
      <dgm:spPr/>
    </dgm:pt>
    <dgm:pt modelId="{FF408D7A-95A2-4D0F-A463-E4D19BA42354}" type="pres">
      <dgm:prSet presAssocID="{6BA05E03-0759-4E28-A7CA-A9766AE9FA75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8E965152-EB8E-4FA6-AFE5-CF7578B70C65}" type="presOf" srcId="{6BA05E03-0759-4E28-A7CA-A9766AE9FA75}" destId="{FF408D7A-95A2-4D0F-A463-E4D19BA42354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C08A84E7-2706-467E-B281-9AF2D8D734C9}" type="presOf" srcId="{5B36B1D5-6BFF-4D6C-B053-1FF9315093EC}" destId="{0622BF5B-832B-4A17-8F4B-A7370D7D46FB}" srcOrd="0" destOrd="0" presId="urn:microsoft.com/office/officeart/2005/8/layout/target2"/>
    <dgm:cxn modelId="{8C3CC7E8-2B9E-421F-8A35-D1F43C6FAEBA}" srcId="{54BE12CB-BE1F-4B83-8A30-286918652250}" destId="{5B36B1D5-6BFF-4D6C-B053-1FF9315093EC}" srcOrd="3" destOrd="0" parTransId="{A4CB36BA-639D-4B02-82DE-98B4A7AD691E}" sibTransId="{C85C6AE7-89E8-45DE-AE4A-FB72BFDB783F}"/>
    <dgm:cxn modelId="{CBFC35FA-D979-4401-8094-F24C669F2E01}" srcId="{54BE12CB-BE1F-4B83-8A30-286918652250}" destId="{6BA05E03-0759-4E28-A7CA-A9766AE9FA75}" srcOrd="4" destOrd="0" parTransId="{14B5BC59-F903-42B3-83FF-59EDA0504EE4}" sibTransId="{4B366BBD-9B2A-43E6-8B83-86E17C738E2A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C5F5784D-6BE9-4F6F-B812-D976A2942153}" type="presParOf" srcId="{73874F8F-1CDA-47AB-A48B-A9876E6BCD47}" destId="{9E6A104B-80B9-43B8-87C6-30DD89D514F4}" srcOrd="5" destOrd="0" presId="urn:microsoft.com/office/officeart/2005/8/layout/target2"/>
    <dgm:cxn modelId="{FF239B55-189E-4AA7-91E7-859F13331D6C}" type="presParOf" srcId="{73874F8F-1CDA-47AB-A48B-A9876E6BCD47}" destId="{0622BF5B-832B-4A17-8F4B-A7370D7D46FB}" srcOrd="6" destOrd="0" presId="urn:microsoft.com/office/officeart/2005/8/layout/target2"/>
    <dgm:cxn modelId="{425A6DDA-D060-4792-9C2D-EE6652276ABF}" type="presParOf" srcId="{73874F8F-1CDA-47AB-A48B-A9876E6BCD47}" destId="{8A0661F7-DA95-4C63-AFAC-33E7AB58168A}" srcOrd="7" destOrd="0" presId="urn:microsoft.com/office/officeart/2005/8/layout/target2"/>
    <dgm:cxn modelId="{FF6526B2-ED23-4420-9774-1BCEC8770B79}" type="presParOf" srcId="{73874F8F-1CDA-47AB-A48B-A9876E6BCD47}" destId="{FF408D7A-95A2-4D0F-A463-E4D19BA42354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/>
      <dgm:spPr/>
      <dgm:t>
        <a:bodyPr/>
        <a:lstStyle/>
        <a:p>
          <a:r>
            <a:rPr lang="es-PE" b="1" i="1" dirty="0">
              <a:solidFill>
                <a:schemeClr val="tx1"/>
              </a:solidFill>
            </a:rPr>
            <a:t>Principio 13. La organización obtiene o genera y utiliza información relevante y de calidad para apoyar el funcionamiento del control interno</a:t>
          </a:r>
          <a:endParaRPr lang="es-ES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Obtención y comunicación de información efectiva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Calidad y suficiencia de la información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4E6B4C-B25E-40BC-81B9-758F0680F46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Sistemas de información</a:t>
          </a:r>
        </a:p>
      </dgm:t>
    </dgm:pt>
    <dgm:pt modelId="{C55FFAE7-6F9A-486A-A149-C0C8B9ED7BBF}" type="parTrans" cxnId="{C5E121CA-E24B-47E6-B248-0B274C485A56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BDC138CE-A467-4F31-9E12-04D10BA60AEE}" type="sibTrans" cxnId="{C5E121CA-E24B-47E6-B248-0B274C485A56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F973E3D-7C19-419E-BB30-6980285E9DE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Controles sobre sistemas de información</a:t>
          </a:r>
        </a:p>
      </dgm:t>
    </dgm:pt>
    <dgm:pt modelId="{D46DC553-D322-4FF3-94DE-56B81F75A6E6}" type="parTrans" cxnId="{4E4420DE-5053-4FE1-8DA2-6F2D8BC610D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386F080-715A-4467-AC84-90680443DB17}" type="sibTrans" cxnId="{4E4420DE-5053-4FE1-8DA2-6F2D8BC610D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EA71B98D-CC2F-494D-ADD6-DF0AC88FC7D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Archivo institucional</a:t>
          </a:r>
        </a:p>
      </dgm:t>
    </dgm:pt>
    <dgm:pt modelId="{5DE6029C-4F3C-4EFA-880F-14FFA3A524CB}" type="parTrans" cxnId="{69FC9D22-E9C4-40A0-93CE-3833260FED6C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1C90927-9524-4383-A74E-8AF003D9BB57}" type="sibTrans" cxnId="{69FC9D22-E9C4-40A0-93CE-3833260FED6C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/>
      <dgm:spPr/>
    </dgm:pt>
    <dgm:pt modelId="{B634164E-139B-42C4-BC03-FDE6B3F6ABAF}" type="pres">
      <dgm:prSet presAssocID="{895421C8-6781-43B3-887A-A9121311B856}" presName="centerBoxChildren" presStyleCnt="0"/>
      <dgm:spPr/>
    </dgm:pt>
    <dgm:pt modelId="{39FD4BD3-1774-4C3D-9DB7-E80435C1B8D5}" type="pres">
      <dgm:prSet presAssocID="{7861F29E-C162-4BB1-A841-2ED8F025512E}" presName="cChild" presStyleLbl="fgAcc1" presStyleIdx="0" presStyleCnt="5">
        <dgm:presLayoutVars>
          <dgm:bulletEnabled val="1"/>
        </dgm:presLayoutVars>
      </dgm:prSet>
      <dgm:spPr/>
    </dgm:pt>
    <dgm:pt modelId="{8CBC891D-43CD-4114-A88D-1093CAB86E8F}" type="pres">
      <dgm:prSet presAssocID="{1A188044-3D67-4CF5-9B86-C1F0EA25F88B}" presName="centerSibTrans" presStyleCnt="0"/>
      <dgm:spPr/>
    </dgm:pt>
    <dgm:pt modelId="{DE27DB3C-5538-4F01-8989-C3DEFB76910B}" type="pres">
      <dgm:prSet presAssocID="{3FA48E2C-AD96-4CCA-8378-5AC2F570D08F}" presName="cChild" presStyleLbl="fgAcc1" presStyleIdx="1" presStyleCnt="5">
        <dgm:presLayoutVars>
          <dgm:bulletEnabled val="1"/>
        </dgm:presLayoutVars>
      </dgm:prSet>
      <dgm:spPr/>
    </dgm:pt>
    <dgm:pt modelId="{DDC77FC7-02BD-4328-9D36-BEB0D7AF24E7}" type="pres">
      <dgm:prSet presAssocID="{8D3DE569-982D-4FC4-A307-876B4824BB5B}" presName="centerSibTrans" presStyleCnt="0"/>
      <dgm:spPr/>
    </dgm:pt>
    <dgm:pt modelId="{35F56E95-2640-4D35-8F84-DA69A509B139}" type="pres">
      <dgm:prSet presAssocID="{A34E6B4C-B25E-40BC-81B9-758F0680F463}" presName="cChild" presStyleLbl="fgAcc1" presStyleIdx="2" presStyleCnt="5">
        <dgm:presLayoutVars>
          <dgm:bulletEnabled val="1"/>
        </dgm:presLayoutVars>
      </dgm:prSet>
      <dgm:spPr/>
    </dgm:pt>
    <dgm:pt modelId="{BDB349C6-AB41-4D74-BAA1-43357473ADE7}" type="pres">
      <dgm:prSet presAssocID="{BDC138CE-A467-4F31-9E12-04D10BA60AEE}" presName="centerSibTrans" presStyleCnt="0"/>
      <dgm:spPr/>
    </dgm:pt>
    <dgm:pt modelId="{4775B64B-D088-4804-B9E8-C2F652027DFD}" type="pres">
      <dgm:prSet presAssocID="{6F973E3D-7C19-419E-BB30-6980285E9DE0}" presName="cChild" presStyleLbl="fgAcc1" presStyleIdx="3" presStyleCnt="5">
        <dgm:presLayoutVars>
          <dgm:bulletEnabled val="1"/>
        </dgm:presLayoutVars>
      </dgm:prSet>
      <dgm:spPr/>
    </dgm:pt>
    <dgm:pt modelId="{64E1E476-6F59-43A6-995D-B611665A593A}" type="pres">
      <dgm:prSet presAssocID="{A386F080-715A-4467-AC84-90680443DB17}" presName="centerSibTrans" presStyleCnt="0"/>
      <dgm:spPr/>
    </dgm:pt>
    <dgm:pt modelId="{113E938C-0AAD-456D-846E-265CEF3B05CD}" type="pres">
      <dgm:prSet presAssocID="{EA71B98D-CC2F-494D-ADD6-DF0AC88FC7D1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8AD6BD18-F085-4C63-96A7-439E59F6BE37}" type="presOf" srcId="{3FA48E2C-AD96-4CCA-8378-5AC2F570D08F}" destId="{DE27DB3C-5538-4F01-8989-C3DEFB76910B}" srcOrd="0" destOrd="0" presId="urn:microsoft.com/office/officeart/2005/8/layout/target2"/>
    <dgm:cxn modelId="{69FC9D22-E9C4-40A0-93CE-3833260FED6C}" srcId="{54BE12CB-BE1F-4B83-8A30-286918652250}" destId="{EA71B98D-CC2F-494D-ADD6-DF0AC88FC7D1}" srcOrd="4" destOrd="0" parTransId="{5DE6029C-4F3C-4EFA-880F-14FFA3A524CB}" sibTransId="{F1C90927-9524-4383-A74E-8AF003D9BB57}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534B374A-12CF-4878-905B-90AE7AD185A5}" type="presOf" srcId="{7861F29E-C162-4BB1-A841-2ED8F025512E}" destId="{39FD4BD3-1774-4C3D-9DB7-E80435C1B8D5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F79A7E52-0FC0-4CA0-A2B6-79C15633B914}" type="presOf" srcId="{A34E6B4C-B25E-40BC-81B9-758F0680F463}" destId="{35F56E95-2640-4D35-8F84-DA69A509B139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7E8CB182-3748-41EE-92E3-70389619281E}" type="presOf" srcId="{EA71B98D-CC2F-494D-ADD6-DF0AC88FC7D1}" destId="{113E938C-0AAD-456D-846E-265CEF3B05CD}" srcOrd="0" destOrd="0" presId="urn:microsoft.com/office/officeart/2005/8/layout/target2"/>
    <dgm:cxn modelId="{952407AD-57E6-42A3-9A20-99582F9079D3}" type="presOf" srcId="{6F973E3D-7C19-419E-BB30-6980285E9DE0}" destId="{4775B64B-D088-4804-B9E8-C2F652027DFD}" srcOrd="0" destOrd="0" presId="urn:microsoft.com/office/officeart/2005/8/layout/target2"/>
    <dgm:cxn modelId="{C5E121CA-E24B-47E6-B248-0B274C485A56}" srcId="{54BE12CB-BE1F-4B83-8A30-286918652250}" destId="{A34E6B4C-B25E-40BC-81B9-758F0680F463}" srcOrd="2" destOrd="0" parTransId="{C55FFAE7-6F9A-486A-A149-C0C8B9ED7BBF}" sibTransId="{BDC138CE-A467-4F31-9E12-04D10BA60AEE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4E4420DE-5053-4FE1-8DA2-6F2D8BC610D9}" srcId="{54BE12CB-BE1F-4B83-8A30-286918652250}" destId="{6F973E3D-7C19-419E-BB30-6980285E9DE0}" srcOrd="3" destOrd="0" parTransId="{D46DC553-D322-4FF3-94DE-56B81F75A6E6}" sibTransId="{A386F080-715A-4467-AC84-90680443DB17}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68CF67F9-01C2-49A7-8487-A688A369F43C}" type="presOf" srcId="{54BE12CB-BE1F-4B83-8A30-286918652250}" destId="{DC9CFB92-D216-4EC7-960F-4F36219C4FDD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3D09ED1D-54EA-4CBA-AA9A-7FF9BE336D4D}" type="presParOf" srcId="{685727E7-0762-4741-9488-A4165F0E761E}" destId="{B634164E-139B-42C4-BC03-FDE6B3F6ABAF}" srcOrd="1" destOrd="0" presId="urn:microsoft.com/office/officeart/2005/8/layout/target2"/>
    <dgm:cxn modelId="{8B323EA3-9E1F-4E0D-99CB-A9746C84E19B}" type="presParOf" srcId="{B634164E-139B-42C4-BC03-FDE6B3F6ABAF}" destId="{39FD4BD3-1774-4C3D-9DB7-E80435C1B8D5}" srcOrd="0" destOrd="0" presId="urn:microsoft.com/office/officeart/2005/8/layout/target2"/>
    <dgm:cxn modelId="{F263B6B4-8663-4881-BD2B-CDEB9F24AEA3}" type="presParOf" srcId="{B634164E-139B-42C4-BC03-FDE6B3F6ABAF}" destId="{8CBC891D-43CD-4114-A88D-1093CAB86E8F}" srcOrd="1" destOrd="0" presId="urn:microsoft.com/office/officeart/2005/8/layout/target2"/>
    <dgm:cxn modelId="{020E31C5-8FF4-471F-9978-7374384232D7}" type="presParOf" srcId="{B634164E-139B-42C4-BC03-FDE6B3F6ABAF}" destId="{DE27DB3C-5538-4F01-8989-C3DEFB76910B}" srcOrd="2" destOrd="0" presId="urn:microsoft.com/office/officeart/2005/8/layout/target2"/>
    <dgm:cxn modelId="{DB95B862-BE68-4D3C-95D9-F122E09C7B3D}" type="presParOf" srcId="{B634164E-139B-42C4-BC03-FDE6B3F6ABAF}" destId="{DDC77FC7-02BD-4328-9D36-BEB0D7AF24E7}" srcOrd="3" destOrd="0" presId="urn:microsoft.com/office/officeart/2005/8/layout/target2"/>
    <dgm:cxn modelId="{7149E720-F6CF-4D52-8AB5-FEB3D1D54E4C}" type="presParOf" srcId="{B634164E-139B-42C4-BC03-FDE6B3F6ABAF}" destId="{35F56E95-2640-4D35-8F84-DA69A509B139}" srcOrd="4" destOrd="0" presId="urn:microsoft.com/office/officeart/2005/8/layout/target2"/>
    <dgm:cxn modelId="{6A0B0AE9-1202-462B-932F-9A229A2398E2}" type="presParOf" srcId="{B634164E-139B-42C4-BC03-FDE6B3F6ABAF}" destId="{BDB349C6-AB41-4D74-BAA1-43357473ADE7}" srcOrd="5" destOrd="0" presId="urn:microsoft.com/office/officeart/2005/8/layout/target2"/>
    <dgm:cxn modelId="{474569A2-FA78-46DE-B7FB-AF6E0ECBE89C}" type="presParOf" srcId="{B634164E-139B-42C4-BC03-FDE6B3F6ABAF}" destId="{4775B64B-D088-4804-B9E8-C2F652027DFD}" srcOrd="6" destOrd="0" presId="urn:microsoft.com/office/officeart/2005/8/layout/target2"/>
    <dgm:cxn modelId="{9C273690-69B0-440A-98CF-9D5C9B30A73C}" type="presParOf" srcId="{B634164E-139B-42C4-BC03-FDE6B3F6ABAF}" destId="{64E1E476-6F59-43A6-995D-B611665A593A}" srcOrd="7" destOrd="0" presId="urn:microsoft.com/office/officeart/2005/8/layout/target2"/>
    <dgm:cxn modelId="{1340776F-7EE6-4733-8D4B-6ACAE09FF71E}" type="presParOf" srcId="{B634164E-139B-42C4-BC03-FDE6B3F6ABAF}" destId="{113E938C-0AAD-456D-846E-265CEF3B05CD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14.  La organización comunica internamente información, incluido objetivos y responsabilidades que son necesarios para apoyar el funcionamiento del sistema de control interno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Canales de comunicación abiertos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10D49-369C-4DB9-B6D9-5B3B2378E360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Sistemas de información</a:t>
          </a:r>
        </a:p>
      </dgm:t>
    </dgm:pt>
    <dgm:pt modelId="{ABBA3EFF-883B-48FF-9E8A-AA600EA034BE}" type="parTrans" cxnId="{15AC4E3B-6461-4DE7-AC75-E736BAA2AA10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9C60DED1-D2DC-4D43-A4C0-2D0B1649F957}" type="sibTrans" cxnId="{15AC4E3B-6461-4DE7-AC75-E736BAA2AA10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EA53C0B8-1600-4BAD-9EB5-C0CE5943A2E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Controles sobre sistemas de información</a:t>
          </a:r>
        </a:p>
      </dgm:t>
    </dgm:pt>
    <dgm:pt modelId="{62FC0D6F-FC8C-42FF-AE71-0CBD60EAEB44}" type="parTrans" cxnId="{BD3E5D87-3348-4C86-8845-C26708A11CD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D9C010C-3062-47F6-ADB1-0F6403F6C1EA}" type="sibTrans" cxnId="{BD3E5D87-3348-4C86-8845-C26708A11CD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984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5075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/>
      <dgm:spPr/>
    </dgm:pt>
    <dgm:pt modelId="{7DBC636F-5232-4DF9-A92A-227474F2A788}" type="pres">
      <dgm:prSet presAssocID="{895421C8-6781-43B3-887A-A9121311B856}" presName="centerBoxChildren" presStyleCnt="0"/>
      <dgm:spPr/>
    </dgm:pt>
    <dgm:pt modelId="{49CE34BC-A23D-4916-87C8-372C4A0462AB}" type="pres">
      <dgm:prSet presAssocID="{7861F29E-C162-4BB1-A841-2ED8F025512E}" presName="cChild" presStyleLbl="fgAcc1" presStyleIdx="0" presStyleCnt="3">
        <dgm:presLayoutVars>
          <dgm:bulletEnabled val="1"/>
        </dgm:presLayoutVars>
      </dgm:prSet>
      <dgm:spPr/>
    </dgm:pt>
    <dgm:pt modelId="{F5BD5B1D-8735-47B0-9EFC-C53D80890417}" type="pres">
      <dgm:prSet presAssocID="{1A188044-3D67-4CF5-9B86-C1F0EA25F88B}" presName="centerSibTrans" presStyleCnt="0"/>
      <dgm:spPr/>
    </dgm:pt>
    <dgm:pt modelId="{13C2A950-79D8-4569-B4AA-6CCEA7E41B34}" type="pres">
      <dgm:prSet presAssocID="{4B210D49-369C-4DB9-B6D9-5B3B2378E360}" presName="cChild" presStyleLbl="fgAcc1" presStyleIdx="1" presStyleCnt="3">
        <dgm:presLayoutVars>
          <dgm:bulletEnabled val="1"/>
        </dgm:presLayoutVars>
      </dgm:prSet>
      <dgm:spPr/>
    </dgm:pt>
    <dgm:pt modelId="{AC122502-87A8-4180-9ABB-567E3EE34F7F}" type="pres">
      <dgm:prSet presAssocID="{9C60DED1-D2DC-4D43-A4C0-2D0B1649F957}" presName="centerSibTrans" presStyleCnt="0"/>
      <dgm:spPr/>
    </dgm:pt>
    <dgm:pt modelId="{2CE440F8-E110-454A-A34E-43EBF600FCF9}" type="pres">
      <dgm:prSet presAssocID="{EA53C0B8-1600-4BAD-9EB5-C0CE5943A2E9}" presName="cChild" presStyleLbl="fgAcc1" presStyleIdx="2" presStyleCnt="3">
        <dgm:presLayoutVars>
          <dgm:bulletEnabled val="1"/>
        </dgm:presLayoutVars>
      </dgm:prSet>
      <dgm:spPr/>
    </dgm:pt>
  </dgm:ptLst>
  <dgm:cxnLst>
    <dgm:cxn modelId="{733C5823-47EB-41B7-8A24-BEEC493DCA0C}" type="presOf" srcId="{EA53C0B8-1600-4BAD-9EB5-C0CE5943A2E9}" destId="{2CE440F8-E110-454A-A34E-43EBF600FCF9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5AC4E3B-6461-4DE7-AC75-E736BAA2AA10}" srcId="{54BE12CB-BE1F-4B83-8A30-286918652250}" destId="{4B210D49-369C-4DB9-B6D9-5B3B2378E360}" srcOrd="1" destOrd="0" parTransId="{ABBA3EFF-883B-48FF-9E8A-AA600EA034BE}" sibTransId="{9C60DED1-D2DC-4D43-A4C0-2D0B1649F957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758A1C61-B414-4803-A028-D6AE8871136B}" type="presOf" srcId="{7861F29E-C162-4BB1-A841-2ED8F025512E}" destId="{49CE34BC-A23D-4916-87C8-372C4A0462AB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BD3E5D87-3348-4C86-8845-C26708A11CD1}" srcId="{54BE12CB-BE1F-4B83-8A30-286918652250}" destId="{EA53C0B8-1600-4BAD-9EB5-C0CE5943A2E9}" srcOrd="2" destOrd="0" parTransId="{62FC0D6F-FC8C-42FF-AE71-0CBD60EAEB44}" sibTransId="{FD9C010C-3062-47F6-ADB1-0F6403F6C1EA}"/>
    <dgm:cxn modelId="{F8B9D8CA-8541-4484-8B25-A60C8DBF7C60}" type="presOf" srcId="{54BE12CB-BE1F-4B83-8A30-286918652250}" destId="{DC9CFB92-D216-4EC7-960F-4F36219C4FDD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1A8A5E8-C05F-472B-9D5B-A941CF6E61A6}" type="presOf" srcId="{4B210D49-369C-4DB9-B6D9-5B3B2378E360}" destId="{13C2A950-79D8-4569-B4AA-6CCEA7E41B34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A0C92D9B-8874-45EB-B341-B045BDF9D0A9}" type="presParOf" srcId="{685727E7-0762-4741-9488-A4165F0E761E}" destId="{7DBC636F-5232-4DF9-A92A-227474F2A788}" srcOrd="1" destOrd="0" presId="urn:microsoft.com/office/officeart/2005/8/layout/target2"/>
    <dgm:cxn modelId="{7BC8D062-4CF1-4A04-AA91-4AB14C991E11}" type="presParOf" srcId="{7DBC636F-5232-4DF9-A92A-227474F2A788}" destId="{49CE34BC-A23D-4916-87C8-372C4A0462AB}" srcOrd="0" destOrd="0" presId="urn:microsoft.com/office/officeart/2005/8/layout/target2"/>
    <dgm:cxn modelId="{D8B6C994-11FC-4216-89F5-3ED281001717}" type="presParOf" srcId="{7DBC636F-5232-4DF9-A92A-227474F2A788}" destId="{F5BD5B1D-8735-47B0-9EFC-C53D80890417}" srcOrd="1" destOrd="0" presId="urn:microsoft.com/office/officeart/2005/8/layout/target2"/>
    <dgm:cxn modelId="{D3D86355-D287-491E-B78E-588159FCEECD}" type="presParOf" srcId="{7DBC636F-5232-4DF9-A92A-227474F2A788}" destId="{13C2A950-79D8-4569-B4AA-6CCEA7E41B34}" srcOrd="2" destOrd="0" presId="urn:microsoft.com/office/officeart/2005/8/layout/target2"/>
    <dgm:cxn modelId="{5C1B94A9-09F4-46DD-89FD-8E724D143A46}" type="presParOf" srcId="{7DBC636F-5232-4DF9-A92A-227474F2A788}" destId="{AC122502-87A8-4180-9ABB-567E3EE34F7F}" srcOrd="3" destOrd="0" presId="urn:microsoft.com/office/officeart/2005/8/layout/target2"/>
    <dgm:cxn modelId="{10FAD2A7-3C43-4EE0-9DE9-A21CB1C8695A}" type="presParOf" srcId="{7DBC636F-5232-4DF9-A92A-227474F2A788}" destId="{2CE440F8-E110-454A-A34E-43EBF600FCF9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15. La organización comunica con los grupos de interés externos sobre los aspectos clave que afectan al funcionamiento del control interno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Canales de comunicación abiertos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735108-81E5-4FE4-837C-006A32B456DD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Sistemas de información</a:t>
          </a:r>
          <a:endParaRPr lang="es-ES" dirty="0">
            <a:solidFill>
              <a:schemeClr val="tx1"/>
            </a:solidFill>
          </a:endParaRPr>
        </a:p>
      </dgm:t>
    </dgm:pt>
    <dgm:pt modelId="{25C5CC1E-61AC-4582-BD10-9FA532DE6B4F}" type="parTrans" cxnId="{AA725264-0A05-44A5-91E9-1F72A8B07EE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5A283A20-E39C-47ED-9FE5-031A3C359FEF}" type="sibTrans" cxnId="{AA725264-0A05-44A5-91E9-1F72A8B07EEE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5B1A031-CA94-4D8C-A11C-8A46E4B0C45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Controles sobre sistemas de información</a:t>
          </a:r>
        </a:p>
      </dgm:t>
    </dgm:pt>
    <dgm:pt modelId="{7E34EBC7-A0FE-4B9F-A34D-51AB3B00A09B}" type="parTrans" cxnId="{149E8D41-F97F-415F-9413-6558C9DB6AB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C89CF07-E612-4AF8-8CEC-08C181D8CA9F}" type="sibTrans" cxnId="{149E8D41-F97F-415F-9413-6558C9DB6AB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5075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/>
      <dgm:spPr/>
    </dgm:pt>
    <dgm:pt modelId="{A2438D18-8A32-4FCC-94D3-F01E368CCFE6}" type="pres">
      <dgm:prSet presAssocID="{895421C8-6781-43B3-887A-A9121311B856}" presName="centerBoxChildren" presStyleCnt="0"/>
      <dgm:spPr/>
    </dgm:pt>
    <dgm:pt modelId="{99F83D8C-F292-4389-9BC2-BEF9CDA743EA}" type="pres">
      <dgm:prSet presAssocID="{7861F29E-C162-4BB1-A841-2ED8F025512E}" presName="cChild" presStyleLbl="fgAcc1" presStyleIdx="0" presStyleCnt="3">
        <dgm:presLayoutVars>
          <dgm:bulletEnabled val="1"/>
        </dgm:presLayoutVars>
      </dgm:prSet>
      <dgm:spPr/>
    </dgm:pt>
    <dgm:pt modelId="{9E99DC53-46B9-4253-9BA3-D97F63BD1B60}" type="pres">
      <dgm:prSet presAssocID="{1A188044-3D67-4CF5-9B86-C1F0EA25F88B}" presName="centerSibTrans" presStyleCnt="0"/>
      <dgm:spPr/>
    </dgm:pt>
    <dgm:pt modelId="{94BB29B6-9870-4FBC-B0B4-69BB0E45E4B2}" type="pres">
      <dgm:prSet presAssocID="{C5735108-81E5-4FE4-837C-006A32B456DD}" presName="cChild" presStyleLbl="fgAcc1" presStyleIdx="1" presStyleCnt="3">
        <dgm:presLayoutVars>
          <dgm:bulletEnabled val="1"/>
        </dgm:presLayoutVars>
      </dgm:prSet>
      <dgm:spPr/>
    </dgm:pt>
    <dgm:pt modelId="{82D0D1F3-E8B0-4BFC-914F-A0A6BCF5CD30}" type="pres">
      <dgm:prSet presAssocID="{5A283A20-E39C-47ED-9FE5-031A3C359FEF}" presName="centerSibTrans" presStyleCnt="0"/>
      <dgm:spPr/>
    </dgm:pt>
    <dgm:pt modelId="{03269994-7ADF-4950-9A17-6BDC0DD59A61}" type="pres">
      <dgm:prSet presAssocID="{75B1A031-CA94-4D8C-A11C-8A46E4B0C456}" presName="cChild" presStyleLbl="fgAcc1" presStyleIdx="2" presStyleCnt="3">
        <dgm:presLayoutVars>
          <dgm:bulletEnabled val="1"/>
        </dgm:presLayoutVars>
      </dgm:prSet>
      <dgm:spPr/>
    </dgm:pt>
  </dgm:ptLst>
  <dgm:cxnLst>
    <dgm:cxn modelId="{5ACDBE05-EE79-4C86-B4D7-EFADE365B2BE}" type="presOf" srcId="{75B1A031-CA94-4D8C-A11C-8A46E4B0C456}" destId="{03269994-7ADF-4950-9A17-6BDC0DD59A61}" srcOrd="0" destOrd="0" presId="urn:microsoft.com/office/officeart/2005/8/layout/target2"/>
    <dgm:cxn modelId="{CEFED20F-C8E2-4F4E-90EA-030CCBE6080B}" type="presOf" srcId="{54BE12CB-BE1F-4B83-8A30-286918652250}" destId="{DC9CFB92-D216-4EC7-960F-4F36219C4FDD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149E8D41-F97F-415F-9413-6558C9DB6ABD}" srcId="{54BE12CB-BE1F-4B83-8A30-286918652250}" destId="{75B1A031-CA94-4D8C-A11C-8A46E4B0C456}" srcOrd="2" destOrd="0" parTransId="{7E34EBC7-A0FE-4B9F-A34D-51AB3B00A09B}" sibTransId="{FC89CF07-E612-4AF8-8CEC-08C181D8CA9F}"/>
    <dgm:cxn modelId="{AA725264-0A05-44A5-91E9-1F72A8B07EEE}" srcId="{54BE12CB-BE1F-4B83-8A30-286918652250}" destId="{C5735108-81E5-4FE4-837C-006A32B456DD}" srcOrd="1" destOrd="0" parTransId="{25C5CC1E-61AC-4582-BD10-9FA532DE6B4F}" sibTransId="{5A283A20-E39C-47ED-9FE5-031A3C359FEF}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288D2A9E-EDE3-4038-AB68-9CDB29AE3533}" type="presOf" srcId="{C5735108-81E5-4FE4-837C-006A32B456DD}" destId="{94BB29B6-9870-4FBC-B0B4-69BB0E45E4B2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B75740EA-674D-476C-8A3A-AB04D700ACBF}" type="presOf" srcId="{7861F29E-C162-4BB1-A841-2ED8F025512E}" destId="{99F83D8C-F292-4389-9BC2-BEF9CDA743EA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CA5CA10A-6E5C-4EA9-9F44-40861C55A7CA}" type="presParOf" srcId="{685727E7-0762-4741-9488-A4165F0E761E}" destId="{A2438D18-8A32-4FCC-94D3-F01E368CCFE6}" srcOrd="1" destOrd="0" presId="urn:microsoft.com/office/officeart/2005/8/layout/target2"/>
    <dgm:cxn modelId="{6ED260D0-2A20-491F-B84A-B329AFBBE21A}" type="presParOf" srcId="{A2438D18-8A32-4FCC-94D3-F01E368CCFE6}" destId="{99F83D8C-F292-4389-9BC2-BEF9CDA743EA}" srcOrd="0" destOrd="0" presId="urn:microsoft.com/office/officeart/2005/8/layout/target2"/>
    <dgm:cxn modelId="{60675B9B-1A3F-4A29-8A53-0E264D42DFA4}" type="presParOf" srcId="{A2438D18-8A32-4FCC-94D3-F01E368CCFE6}" destId="{9E99DC53-46B9-4253-9BA3-D97F63BD1B60}" srcOrd="1" destOrd="0" presId="urn:microsoft.com/office/officeart/2005/8/layout/target2"/>
    <dgm:cxn modelId="{B86CA7BD-E5AC-494D-9799-16CF11E3952B}" type="presParOf" srcId="{A2438D18-8A32-4FCC-94D3-F01E368CCFE6}" destId="{94BB29B6-9870-4FBC-B0B4-69BB0E45E4B2}" srcOrd="2" destOrd="0" presId="urn:microsoft.com/office/officeart/2005/8/layout/target2"/>
    <dgm:cxn modelId="{C3BF9B9F-5FE3-48D4-AD6C-BF6A9A1661FC}" type="presParOf" srcId="{A2438D18-8A32-4FCC-94D3-F01E368CCFE6}" destId="{82D0D1F3-E8B0-4BFC-914F-A0A6BCF5CD30}" srcOrd="3" destOrd="0" presId="urn:microsoft.com/office/officeart/2005/8/layout/target2"/>
    <dgm:cxn modelId="{053A0E52-8222-4729-A0A3-10061D226936}" type="presParOf" srcId="{A2438D18-8A32-4FCC-94D3-F01E368CCFE6}" destId="{03269994-7ADF-4950-9A17-6BDC0DD59A61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16. La organización selecciona, desarrolla y realiza evaluaciones continuas o independientes para determinar si los componentes del sistema de control interno están presentes y en funcionamiento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Monitoreo del control interno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A09B47-5BB5-4419-A375-86A83EBBE25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Evaluación del desempeño institucional</a:t>
          </a:r>
        </a:p>
      </dgm:t>
    </dgm:pt>
    <dgm:pt modelId="{7D9E513F-A457-425B-914E-8F03A328B278}" type="parTrans" cxnId="{76C1573C-74F3-4D0F-8598-9B2725E0BB70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BF7CD6B-87C6-4BDD-8059-A0088BE787B1}" type="sibTrans" cxnId="{76C1573C-74F3-4D0F-8598-9B2725E0BB70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08AE60C0-93A5-4BF9-B7B2-619074B4287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Asesoría externa para monitoreo del control interno</a:t>
          </a:r>
        </a:p>
      </dgm:t>
    </dgm:pt>
    <dgm:pt modelId="{0CD96247-DA94-4590-AEC4-0A0A1633AEE0}" type="parTrans" cxnId="{70C41CA7-9597-48CE-AF33-0FFA5A0449D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4A156A0-47A5-468C-A27D-83DFAD51A509}" type="sibTrans" cxnId="{70C41CA7-9597-48CE-AF33-0FFA5A0449D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C3D37B0-1DA2-406D-8204-0679131E549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Cumplimiento de los estándares internacionales de auditoría interna</a:t>
          </a:r>
        </a:p>
      </dgm:t>
    </dgm:pt>
    <dgm:pt modelId="{6F387F61-6CB0-4A6A-B7A0-E31DE101EE8D}" type="parTrans" cxnId="{FA3F46DA-67D7-4D15-965E-265A23FDA6B2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87A5363E-2788-46FB-91FC-CB7450CD5E9A}" type="sibTrans" cxnId="{FA3F46DA-67D7-4D15-965E-265A23FDA6B2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9620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 custLinFactNeighborY="7837"/>
      <dgm:spPr/>
    </dgm:pt>
    <dgm:pt modelId="{B634164E-139B-42C4-BC03-FDE6B3F6ABAF}" type="pres">
      <dgm:prSet presAssocID="{895421C8-6781-43B3-887A-A9121311B856}" presName="centerBoxChildren" presStyleCnt="0"/>
      <dgm:spPr/>
    </dgm:pt>
    <dgm:pt modelId="{39FD4BD3-1774-4C3D-9DB7-E80435C1B8D5}" type="pres">
      <dgm:prSet presAssocID="{7861F29E-C162-4BB1-A841-2ED8F025512E}" presName="cChild" presStyleLbl="fgAcc1" presStyleIdx="0" presStyleCnt="4" custLinFactNeighborX="492" custLinFactNeighborY="17676">
        <dgm:presLayoutVars>
          <dgm:bulletEnabled val="1"/>
        </dgm:presLayoutVars>
      </dgm:prSet>
      <dgm:spPr/>
    </dgm:pt>
    <dgm:pt modelId="{DF607038-A139-47EA-9BBD-0531CB701E6F}" type="pres">
      <dgm:prSet presAssocID="{1A188044-3D67-4CF5-9B86-C1F0EA25F88B}" presName="centerSibTrans" presStyleCnt="0"/>
      <dgm:spPr/>
    </dgm:pt>
    <dgm:pt modelId="{6E82B100-BA72-4B2B-9DFE-62F6AE6896D9}" type="pres">
      <dgm:prSet presAssocID="{6CA09B47-5BB5-4419-A375-86A83EBBE252}" presName="cChild" presStyleLbl="fgAcc1" presStyleIdx="1" presStyleCnt="4" custLinFactNeighborX="492" custLinFactNeighborY="17676">
        <dgm:presLayoutVars>
          <dgm:bulletEnabled val="1"/>
        </dgm:presLayoutVars>
      </dgm:prSet>
      <dgm:spPr/>
    </dgm:pt>
    <dgm:pt modelId="{3DC3D52A-0F96-450E-9E9C-0F0EA2633A6C}" type="pres">
      <dgm:prSet presAssocID="{4BF7CD6B-87C6-4BDD-8059-A0088BE787B1}" presName="centerSibTrans" presStyleCnt="0"/>
      <dgm:spPr/>
    </dgm:pt>
    <dgm:pt modelId="{6893C3F2-5026-434C-BB77-BF46FAF4808F}" type="pres">
      <dgm:prSet presAssocID="{08AE60C0-93A5-4BF9-B7B2-619074B4287C}" presName="cChild" presStyleLbl="fgAcc1" presStyleIdx="2" presStyleCnt="4" custLinFactNeighborY="20710">
        <dgm:presLayoutVars>
          <dgm:bulletEnabled val="1"/>
        </dgm:presLayoutVars>
      </dgm:prSet>
      <dgm:spPr/>
    </dgm:pt>
    <dgm:pt modelId="{3A822EDF-0536-4CCE-B976-ABBDEFD30FF0}" type="pres">
      <dgm:prSet presAssocID="{44A156A0-47A5-468C-A27D-83DFAD51A509}" presName="centerSibTrans" presStyleCnt="0"/>
      <dgm:spPr/>
    </dgm:pt>
    <dgm:pt modelId="{4FE14EC5-A79C-4468-9D56-94749736F5A7}" type="pres">
      <dgm:prSet presAssocID="{1C3D37B0-1DA2-406D-8204-0679131E5496}" presName="cChild" presStyleLbl="fgAcc1" presStyleIdx="3" presStyleCnt="4" custLinFactNeighborY="20710">
        <dgm:presLayoutVars>
          <dgm:bulletEnabled val="1"/>
        </dgm:presLayoutVars>
      </dgm:prSet>
      <dgm:spPr/>
    </dgm:pt>
  </dgm:ptLst>
  <dgm:cxnLst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76C1573C-74F3-4D0F-8598-9B2725E0BB70}" srcId="{54BE12CB-BE1F-4B83-8A30-286918652250}" destId="{6CA09B47-5BB5-4419-A375-86A83EBBE252}" srcOrd="1" destOrd="0" parTransId="{7D9E513F-A457-425B-914E-8F03A328B278}" sibTransId="{4BF7CD6B-87C6-4BDD-8059-A0088BE787B1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2593453E-05B7-4FB1-8899-E41025763827}" type="presOf" srcId="{08AE60C0-93A5-4BF9-B7B2-619074B4287C}" destId="{6893C3F2-5026-434C-BB77-BF46FAF4808F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F39E042-5968-4609-9412-21DE163F565B}" type="presOf" srcId="{1C3D37B0-1DA2-406D-8204-0679131E5496}" destId="{4FE14EC5-A79C-4468-9D56-94749736F5A7}" srcOrd="0" destOrd="0" presId="urn:microsoft.com/office/officeart/2005/8/layout/target2"/>
    <dgm:cxn modelId="{534B374A-12CF-4878-905B-90AE7AD185A5}" type="presOf" srcId="{7861F29E-C162-4BB1-A841-2ED8F025512E}" destId="{39FD4BD3-1774-4C3D-9DB7-E80435C1B8D5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70C41CA7-9597-48CE-AF33-0FFA5A0449DB}" srcId="{54BE12CB-BE1F-4B83-8A30-286918652250}" destId="{08AE60C0-93A5-4BF9-B7B2-619074B4287C}" srcOrd="2" destOrd="0" parTransId="{0CD96247-DA94-4590-AEC4-0A0A1633AEE0}" sibTransId="{44A156A0-47A5-468C-A27D-83DFAD51A509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FA3F46DA-67D7-4D15-965E-265A23FDA6B2}" srcId="{54BE12CB-BE1F-4B83-8A30-286918652250}" destId="{1C3D37B0-1DA2-406D-8204-0679131E5496}" srcOrd="3" destOrd="0" parTransId="{6F387F61-6CB0-4A6A-B7A0-E31DE101EE8D}" sibTransId="{87A5363E-2788-46FB-91FC-CB7450CD5E9A}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68CF67F9-01C2-49A7-8487-A688A369F43C}" type="presOf" srcId="{54BE12CB-BE1F-4B83-8A30-286918652250}" destId="{DC9CFB92-D216-4EC7-960F-4F36219C4FDD}" srcOrd="0" destOrd="0" presId="urn:microsoft.com/office/officeart/2005/8/layout/target2"/>
    <dgm:cxn modelId="{AB9899FE-7ADF-48F9-BDAC-BE3EB61F26D1}" type="presOf" srcId="{6CA09B47-5BB5-4419-A375-86A83EBBE252}" destId="{6E82B100-BA72-4B2B-9DFE-62F6AE6896D9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3D09ED1D-54EA-4CBA-AA9A-7FF9BE336D4D}" type="presParOf" srcId="{685727E7-0762-4741-9488-A4165F0E761E}" destId="{B634164E-139B-42C4-BC03-FDE6B3F6ABAF}" srcOrd="1" destOrd="0" presId="urn:microsoft.com/office/officeart/2005/8/layout/target2"/>
    <dgm:cxn modelId="{8B323EA3-9E1F-4E0D-99CB-A9746C84E19B}" type="presParOf" srcId="{B634164E-139B-42C4-BC03-FDE6B3F6ABAF}" destId="{39FD4BD3-1774-4C3D-9DB7-E80435C1B8D5}" srcOrd="0" destOrd="0" presId="urn:microsoft.com/office/officeart/2005/8/layout/target2"/>
    <dgm:cxn modelId="{35A3B2B2-F6F7-4BF5-AC8D-05CFF0C5C717}" type="presParOf" srcId="{B634164E-139B-42C4-BC03-FDE6B3F6ABAF}" destId="{DF607038-A139-47EA-9BBD-0531CB701E6F}" srcOrd="1" destOrd="0" presId="urn:microsoft.com/office/officeart/2005/8/layout/target2"/>
    <dgm:cxn modelId="{B3AC6669-13EE-4B25-AA03-2B3E68A8D008}" type="presParOf" srcId="{B634164E-139B-42C4-BC03-FDE6B3F6ABAF}" destId="{6E82B100-BA72-4B2B-9DFE-62F6AE6896D9}" srcOrd="2" destOrd="0" presId="urn:microsoft.com/office/officeart/2005/8/layout/target2"/>
    <dgm:cxn modelId="{D4E30697-D2D6-45D1-9627-2E4ABFD0A077}" type="presParOf" srcId="{B634164E-139B-42C4-BC03-FDE6B3F6ABAF}" destId="{3DC3D52A-0F96-450E-9E9C-0F0EA2633A6C}" srcOrd="3" destOrd="0" presId="urn:microsoft.com/office/officeart/2005/8/layout/target2"/>
    <dgm:cxn modelId="{63FE63E9-89B5-4A59-BDAA-1D5524B53374}" type="presParOf" srcId="{B634164E-139B-42C4-BC03-FDE6B3F6ABAF}" destId="{6893C3F2-5026-434C-BB77-BF46FAF4808F}" srcOrd="4" destOrd="0" presId="urn:microsoft.com/office/officeart/2005/8/layout/target2"/>
    <dgm:cxn modelId="{2A943278-0925-4B24-8D32-2BEDEB704277}" type="presParOf" srcId="{B634164E-139B-42C4-BC03-FDE6B3F6ABAF}" destId="{3A822EDF-0536-4CCE-B976-ABBDEFD30FF0}" srcOrd="5" destOrd="0" presId="urn:microsoft.com/office/officeart/2005/8/layout/target2"/>
    <dgm:cxn modelId="{68BD09C1-2957-4247-801B-B3100161E81F}" type="presParOf" srcId="{B634164E-139B-42C4-BC03-FDE6B3F6ABAF}" destId="{4FE14EC5-A79C-4468-9D56-94749736F5A7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ADE322E-4DE7-477F-AC8C-1CC7EA7F8E86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4C47AF-2917-48AF-BFEC-3D9E036F4761}">
      <dgm:prSet phldrT="[Texto]" custT="1"/>
      <dgm:spPr/>
      <dgm:t>
        <a:bodyPr/>
        <a:lstStyle/>
        <a:p>
          <a:r>
            <a:rPr lang="es-AR" sz="1300" b="1" dirty="0">
              <a:solidFill>
                <a:schemeClr val="tx1"/>
              </a:solidFill>
            </a:rPr>
            <a:t>Ambiente de control</a:t>
          </a:r>
          <a:endParaRPr lang="es-ES" sz="1300" b="1" dirty="0">
            <a:solidFill>
              <a:schemeClr val="tx1"/>
            </a:solidFill>
          </a:endParaRPr>
        </a:p>
      </dgm:t>
    </dgm:pt>
    <dgm:pt modelId="{8CF3EFD0-77A7-4956-9501-4394E0104175}" type="parTrans" cxnId="{C2204F8E-6768-4606-9E4E-86CDCCEB0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6C08A7-4518-4BFC-B830-19230D29433F}" type="sibTrans" cxnId="{C2204F8E-6768-4606-9E4E-86CDCCEB0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DF3E3-2919-46B7-A9FB-3FA3168BA530}">
      <dgm:prSet phldrT="[Texto]" custT="1"/>
      <dgm:spPr/>
      <dgm:t>
        <a:bodyPr/>
        <a:lstStyle/>
        <a:p>
          <a:r>
            <a:rPr lang="es-AR" sz="1400" b="1" dirty="0">
              <a:solidFill>
                <a:schemeClr val="tx1"/>
              </a:solidFill>
            </a:rPr>
            <a:t>Estructura organizativa</a:t>
          </a:r>
          <a:endParaRPr lang="es-ES" sz="1400" b="1" dirty="0">
            <a:solidFill>
              <a:schemeClr val="tx1"/>
            </a:solidFill>
          </a:endParaRPr>
        </a:p>
      </dgm:t>
    </dgm:pt>
    <dgm:pt modelId="{F27D1B42-292C-40AD-9BB6-6A7CB01E19F3}" type="par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6C160-B704-4AEE-B37F-160BDA8F3E67}" type="sib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F6AEBB-E59C-483B-8BF6-035907554BFF}">
      <dgm:prSet phldrT="[Texto]" custT="1"/>
      <dgm:spPr/>
      <dgm:t>
        <a:bodyPr/>
        <a:lstStyle/>
        <a:p>
          <a:r>
            <a:rPr lang="es-AR" sz="1400" b="1" dirty="0">
              <a:solidFill>
                <a:schemeClr val="tx1"/>
              </a:solidFill>
            </a:rPr>
            <a:t>Delegación de autoridad</a:t>
          </a:r>
          <a:endParaRPr lang="es-ES" sz="1400" b="1" dirty="0">
            <a:solidFill>
              <a:schemeClr val="tx1"/>
            </a:solidFill>
          </a:endParaRPr>
        </a:p>
      </dgm:t>
    </dgm:pt>
    <dgm:pt modelId="{9C3CBB68-C04F-4BD2-A4BE-AB2A17C4E586}" type="par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BB7B05-AB5D-40B5-A512-46C5AB25CAF2}" type="sib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FD571B-B747-486C-A888-C2604FC245E4}">
      <dgm:prSet phldrT="[Texto]" custT="1"/>
      <dgm:spPr/>
      <dgm:t>
        <a:bodyPr/>
        <a:lstStyle/>
        <a:p>
          <a:r>
            <a:rPr lang="es-AR" sz="1400" b="1" dirty="0">
              <a:solidFill>
                <a:schemeClr val="tx1"/>
              </a:solidFill>
            </a:rPr>
            <a:t>Acciones coordinadas</a:t>
          </a:r>
          <a:endParaRPr lang="es-ES" sz="1400" b="1" dirty="0">
            <a:solidFill>
              <a:schemeClr val="tx1"/>
            </a:solidFill>
          </a:endParaRPr>
        </a:p>
      </dgm:t>
    </dgm:pt>
    <dgm:pt modelId="{6E92F7CC-4D39-4018-8D31-4286D608FF89}" type="par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1EA658-CC63-4661-9785-234E387D8A84}" type="sib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2D054D-4923-4EF4-A22E-FB30CEA49445}">
      <dgm:prSet phldrT="[Texto]" custT="1"/>
      <dgm:spPr/>
      <dgm:t>
        <a:bodyPr/>
        <a:lstStyle/>
        <a:p>
          <a:r>
            <a:rPr lang="es-AR" sz="1400" b="1" dirty="0">
              <a:solidFill>
                <a:schemeClr val="tx1"/>
              </a:solidFill>
            </a:rPr>
            <a:t>Auditoría interna</a:t>
          </a:r>
          <a:endParaRPr lang="es-ES" sz="1400" b="1" dirty="0">
            <a:solidFill>
              <a:schemeClr val="tx1"/>
            </a:solidFill>
          </a:endParaRPr>
        </a:p>
      </dgm:t>
    </dgm:pt>
    <dgm:pt modelId="{A333A032-8746-4727-9D85-B14D5BC06D49}" type="par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31C2E4-47D2-4052-B935-7A0E6713E932}" type="sib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9903D2-4BAD-4DB8-8C19-3B7EA04D6B03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2. El consejo de administración demuestra independencia de la dirección y ejerce la supervisión del desempeño del sistema de control interno</a:t>
          </a:r>
          <a:endParaRPr lang="es-ES" sz="2000" b="1" i="1" dirty="0">
            <a:solidFill>
              <a:schemeClr val="tx1"/>
            </a:solidFill>
          </a:endParaRPr>
        </a:p>
      </dgm:t>
    </dgm:pt>
    <dgm:pt modelId="{E58C0BF4-CB29-48FA-805C-067B6EFB2B18}" type="parTrans" cxnId="{2297C42B-6E5C-4D36-868C-68767B07782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C87A2D-959B-447A-BC85-65A8A6E4A957}" type="sibTrans" cxnId="{2297C42B-6E5C-4D36-868C-68767B07782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3A0207-C1D7-480E-9542-CC84191F7FE7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b="0" dirty="0">
            <a:solidFill>
              <a:schemeClr val="tx1"/>
            </a:solidFill>
          </a:endParaRPr>
        </a:p>
      </dgm:t>
    </dgm:pt>
    <dgm:pt modelId="{73E50749-5CF1-4182-A56B-88E590800FC7}" type="parTrans" cxnId="{9FDF0C56-C067-427E-85AB-752F762C4C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57E74C-B6CC-4D35-A9D7-63351032532A}" type="sibTrans" cxnId="{9FDF0C56-C067-427E-85AB-752F762C4C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E5974C1A-600D-4EC6-BA0B-80A11FCEA47F}" type="pres">
      <dgm:prSet presAssocID="{895421C8-6781-43B3-887A-A9121311B856}" presName="middleBox" presStyleCnt="0"/>
      <dgm:spPr/>
    </dgm:pt>
    <dgm:pt modelId="{549983CC-201F-4049-8F81-CCF6E8F46EF2}" type="pres">
      <dgm:prSet presAssocID="{895421C8-6781-43B3-887A-A9121311B856}" presName="middleBoxParent" presStyleLbl="node1" presStyleIdx="1" presStyleCnt="3" custScaleY="124166" custLinFactNeighborX="293"/>
      <dgm:spPr/>
    </dgm:pt>
    <dgm:pt modelId="{A749D436-100D-4D00-B691-2DDD7728D285}" type="pres">
      <dgm:prSet presAssocID="{895421C8-6781-43B3-887A-A9121311B856}" presName="middleBoxChildren" presStyleCnt="0"/>
      <dgm:spPr/>
    </dgm:pt>
    <dgm:pt modelId="{9F096051-2072-4796-9ED3-AB765F9D7725}" type="pres">
      <dgm:prSet presAssocID="{895421C8-6781-43B3-887A-A9121311B856}" presName="centerBox" presStyleCnt="0"/>
      <dgm:spPr/>
    </dgm:pt>
    <dgm:pt modelId="{F5434B72-F67F-42FD-9068-04C674BC6B0B}" type="pres">
      <dgm:prSet presAssocID="{895421C8-6781-43B3-887A-A9121311B856}" presName="centerBoxParent" presStyleLbl="node1" presStyleIdx="2" presStyleCnt="3" custScaleY="108191"/>
      <dgm:spPr/>
    </dgm:pt>
    <dgm:pt modelId="{FF0240E8-E208-4537-8C48-DB1A616534E2}" type="pres">
      <dgm:prSet presAssocID="{895421C8-6781-43B3-887A-A9121311B856}" presName="centerBoxChildren" presStyleCnt="0"/>
      <dgm:spPr/>
    </dgm:pt>
    <dgm:pt modelId="{33529077-85AB-46D2-B9DF-6B242085E2DC}" type="pres">
      <dgm:prSet presAssocID="{184C47AF-2917-48AF-BFEC-3D9E036F4761}" presName="cChild" presStyleLbl="fgAcc1" presStyleIdx="0" presStyleCnt="5" custScaleX="123872">
        <dgm:presLayoutVars>
          <dgm:bulletEnabled val="1"/>
        </dgm:presLayoutVars>
      </dgm:prSet>
      <dgm:spPr/>
    </dgm:pt>
    <dgm:pt modelId="{36C63541-255A-4F31-910B-9551F532E36C}" type="pres">
      <dgm:prSet presAssocID="{946C08A7-4518-4BFC-B830-19230D29433F}" presName="centerSibTrans" presStyleCnt="0"/>
      <dgm:spPr/>
    </dgm:pt>
    <dgm:pt modelId="{9288B55E-247E-40FD-ACCA-75506EFE4C44}" type="pres">
      <dgm:prSet presAssocID="{7ADDF3E3-2919-46B7-A9FB-3FA3168BA530}" presName="cChild" presStyleLbl="fgAcc1" presStyleIdx="1" presStyleCnt="5" custScaleX="177501">
        <dgm:presLayoutVars>
          <dgm:bulletEnabled val="1"/>
        </dgm:presLayoutVars>
      </dgm:prSet>
      <dgm:spPr/>
    </dgm:pt>
    <dgm:pt modelId="{5CD51577-04FD-4936-A7B0-614974A7F4E3}" type="pres">
      <dgm:prSet presAssocID="{75A6C160-B704-4AEE-B37F-160BDA8F3E67}" presName="centerSibTrans" presStyleCnt="0"/>
      <dgm:spPr/>
    </dgm:pt>
    <dgm:pt modelId="{340C9EB1-202E-4A2F-A823-818DFDF4383B}" type="pres">
      <dgm:prSet presAssocID="{F4F6AEBB-E59C-483B-8BF6-035907554BFF}" presName="cChild" presStyleLbl="fgAcc1" presStyleIdx="2" presStyleCnt="5" custScaleX="175509">
        <dgm:presLayoutVars>
          <dgm:bulletEnabled val="1"/>
        </dgm:presLayoutVars>
      </dgm:prSet>
      <dgm:spPr/>
    </dgm:pt>
    <dgm:pt modelId="{A544F575-6AB4-44DC-B199-0BC82C6286E9}" type="pres">
      <dgm:prSet presAssocID="{7ABB7B05-AB5D-40B5-A512-46C5AB25CAF2}" presName="centerSibTrans" presStyleCnt="0"/>
      <dgm:spPr/>
    </dgm:pt>
    <dgm:pt modelId="{3295628D-3E4E-473B-8584-B919608DC746}" type="pres">
      <dgm:prSet presAssocID="{B6FD571B-B747-486C-A888-C2604FC245E4}" presName="cChild" presStyleLbl="fgAcc1" presStyleIdx="3" presStyleCnt="5" custScaleX="161899">
        <dgm:presLayoutVars>
          <dgm:bulletEnabled val="1"/>
        </dgm:presLayoutVars>
      </dgm:prSet>
      <dgm:spPr/>
    </dgm:pt>
    <dgm:pt modelId="{C3653E28-8C95-43F3-90E2-4DCC518AC27F}" type="pres">
      <dgm:prSet presAssocID="{8C1EA658-CC63-4661-9785-234E387D8A84}" presName="centerSibTrans" presStyleCnt="0"/>
      <dgm:spPr/>
    </dgm:pt>
    <dgm:pt modelId="{59DE7DDB-A580-44A8-A235-0E88C35B66CC}" type="pres">
      <dgm:prSet presAssocID="{D52D054D-4923-4EF4-A22E-FB30CEA49445}" presName="cChild" presStyleLbl="fgAcc1" presStyleIdx="4" presStyleCnt="5" custScaleX="143145">
        <dgm:presLayoutVars>
          <dgm:bulletEnabled val="1"/>
        </dgm:presLayoutVars>
      </dgm:prSet>
      <dgm:spPr/>
    </dgm:pt>
  </dgm:ptLst>
  <dgm:cxnLst>
    <dgm:cxn modelId="{A8617E18-B167-4AC9-97FC-8EC713694FD5}" type="presOf" srcId="{B6FD571B-B747-486C-A888-C2604FC245E4}" destId="{3295628D-3E4E-473B-8584-B919608DC746}" srcOrd="0" destOrd="0" presId="urn:microsoft.com/office/officeart/2005/8/layout/target2"/>
    <dgm:cxn modelId="{8CC4821D-4DD3-4558-95A4-FE8515E08E05}" type="presOf" srcId="{1ADE322E-4DE7-477F-AC8C-1CC7EA7F8E86}" destId="{B537D7B5-9061-4835-8ECB-40516041464F}" srcOrd="0" destOrd="0" presId="urn:microsoft.com/office/officeart/2005/8/layout/target2"/>
    <dgm:cxn modelId="{ABB7BE20-38CE-48BE-9629-F7A35B81240E}" type="presOf" srcId="{D52D054D-4923-4EF4-A22E-FB30CEA49445}" destId="{59DE7DDB-A580-44A8-A235-0E88C35B66CC}" srcOrd="0" destOrd="0" presId="urn:microsoft.com/office/officeart/2005/8/layout/target2"/>
    <dgm:cxn modelId="{2297C42B-6E5C-4D36-868C-68767B077827}" srcId="{895421C8-6781-43B3-887A-A9121311B856}" destId="{AF9903D2-4BAD-4DB8-8C19-3B7EA04D6B03}" srcOrd="1" destOrd="0" parTransId="{E58C0BF4-CB29-48FA-805C-067B6EFB2B18}" sibTransId="{59C87A2D-959B-447A-BC85-65A8A6E4A957}"/>
    <dgm:cxn modelId="{E0EF6A3B-5B5C-4604-A971-4B9A826C3801}" type="presOf" srcId="{C23A0207-C1D7-480E-9542-CC84191F7FE7}" destId="{F5434B72-F67F-42FD-9068-04C674BC6B0B}" srcOrd="0" destOrd="0" presId="urn:microsoft.com/office/officeart/2005/8/layout/target2"/>
    <dgm:cxn modelId="{6F762843-CDC5-4C46-A990-663A62462272}" type="presOf" srcId="{184C47AF-2917-48AF-BFEC-3D9E036F4761}" destId="{33529077-85AB-46D2-B9DF-6B242085E2DC}" srcOrd="0" destOrd="0" presId="urn:microsoft.com/office/officeart/2005/8/layout/target2"/>
    <dgm:cxn modelId="{B047C76A-C6D4-42AE-B5CF-3864F1580351}" srcId="{C23A0207-C1D7-480E-9542-CC84191F7FE7}" destId="{7ADDF3E3-2919-46B7-A9FB-3FA3168BA530}" srcOrd="1" destOrd="0" parTransId="{F27D1B42-292C-40AD-9BB6-6A7CB01E19F3}" sibTransId="{75A6C160-B704-4AEE-B37F-160BDA8F3E67}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E8C63B4C-BC91-4561-9824-7FA3791B85CE}" srcId="{C23A0207-C1D7-480E-9542-CC84191F7FE7}" destId="{F4F6AEBB-E59C-483B-8BF6-035907554BFF}" srcOrd="2" destOrd="0" parTransId="{9C3CBB68-C04F-4BD2-A4BE-AB2A17C4E586}" sibTransId="{7ABB7B05-AB5D-40B5-A512-46C5AB25CAF2}"/>
    <dgm:cxn modelId="{1EB3D550-ED58-4D31-9710-2482C3500D4F}" type="presOf" srcId="{AF9903D2-4BAD-4DB8-8C19-3B7EA04D6B03}" destId="{549983CC-201F-4049-8F81-CCF6E8F46EF2}" srcOrd="0" destOrd="0" presId="urn:microsoft.com/office/officeart/2005/8/layout/target2"/>
    <dgm:cxn modelId="{91C17654-D9EC-45FD-B9BC-8EFE77ED62C2}" srcId="{C23A0207-C1D7-480E-9542-CC84191F7FE7}" destId="{B6FD571B-B747-486C-A888-C2604FC245E4}" srcOrd="3" destOrd="0" parTransId="{6E92F7CC-4D39-4018-8D31-4286D608FF89}" sibTransId="{8C1EA658-CC63-4661-9785-234E387D8A84}"/>
    <dgm:cxn modelId="{9FDF0C56-C067-427E-85AB-752F762C4C06}" srcId="{895421C8-6781-43B3-887A-A9121311B856}" destId="{C23A0207-C1D7-480E-9542-CC84191F7FE7}" srcOrd="2" destOrd="0" parTransId="{73E50749-5CF1-4182-A56B-88E590800FC7}" sibTransId="{8257E74C-B6CC-4D35-A9D7-63351032532A}"/>
    <dgm:cxn modelId="{FC3CAD84-DF79-48FD-8694-1479AFBFAC9C}" srcId="{C23A0207-C1D7-480E-9542-CC84191F7FE7}" destId="{D52D054D-4923-4EF4-A22E-FB30CEA49445}" srcOrd="4" destOrd="0" parTransId="{A333A032-8746-4727-9D85-B14D5BC06D49}" sibTransId="{AC31C2E4-47D2-4052-B935-7A0E6713E932}"/>
    <dgm:cxn modelId="{C2204F8E-6768-4606-9E4E-86CDCCEB0873}" srcId="{C23A0207-C1D7-480E-9542-CC84191F7FE7}" destId="{184C47AF-2917-48AF-BFEC-3D9E036F4761}" srcOrd="0" destOrd="0" parTransId="{8CF3EFD0-77A7-4956-9501-4394E0104175}" sibTransId="{946C08A7-4518-4BFC-B830-19230D29433F}"/>
    <dgm:cxn modelId="{1DDF65AB-C763-4B81-83BD-05BAD5867EAE}" type="presOf" srcId="{7ADDF3E3-2919-46B7-A9FB-3FA3168BA530}" destId="{9288B55E-247E-40FD-ACCA-75506EFE4C44}" srcOrd="0" destOrd="0" presId="urn:microsoft.com/office/officeart/2005/8/layout/target2"/>
    <dgm:cxn modelId="{C3A4FFB0-D7C7-4E10-95F7-3B79AF9E945E}" type="presOf" srcId="{F4F6AEBB-E59C-483B-8BF6-035907554BFF}" destId="{340C9EB1-202E-4A2F-A823-818DFDF4383B}" srcOrd="0" destOrd="0" presId="urn:microsoft.com/office/officeart/2005/8/layout/target2"/>
    <dgm:cxn modelId="{EB8131E7-1751-4570-8A6E-F4E5492AC4CE}" srcId="{895421C8-6781-43B3-887A-A9121311B856}" destId="{1ADE322E-4DE7-477F-AC8C-1CC7EA7F8E86}" srcOrd="0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64D3C45A-9DE6-4F35-91E3-DFEE2A28928B}" type="presParOf" srcId="{CD3A4BAC-B433-4BF9-9FF3-FF659CE317AF}" destId="{E5974C1A-600D-4EC6-BA0B-80A11FCEA47F}" srcOrd="1" destOrd="0" presId="urn:microsoft.com/office/officeart/2005/8/layout/target2"/>
    <dgm:cxn modelId="{3627D4AF-22FB-438B-8203-77E750EFC098}" type="presParOf" srcId="{E5974C1A-600D-4EC6-BA0B-80A11FCEA47F}" destId="{549983CC-201F-4049-8F81-CCF6E8F46EF2}" srcOrd="0" destOrd="0" presId="urn:microsoft.com/office/officeart/2005/8/layout/target2"/>
    <dgm:cxn modelId="{65A512E3-8533-4283-B1C2-503680A90BA6}" type="presParOf" srcId="{E5974C1A-600D-4EC6-BA0B-80A11FCEA47F}" destId="{A749D436-100D-4D00-B691-2DDD7728D285}" srcOrd="1" destOrd="0" presId="urn:microsoft.com/office/officeart/2005/8/layout/target2"/>
    <dgm:cxn modelId="{F7D0C84E-CAAB-470F-BEAD-075E143D15AD}" type="presParOf" srcId="{CD3A4BAC-B433-4BF9-9FF3-FF659CE317AF}" destId="{9F096051-2072-4796-9ED3-AB765F9D7725}" srcOrd="2" destOrd="0" presId="urn:microsoft.com/office/officeart/2005/8/layout/target2"/>
    <dgm:cxn modelId="{BAF595AF-624A-407C-8C89-28B876FFB78C}" type="presParOf" srcId="{9F096051-2072-4796-9ED3-AB765F9D7725}" destId="{F5434B72-F67F-42FD-9068-04C674BC6B0B}" srcOrd="0" destOrd="0" presId="urn:microsoft.com/office/officeart/2005/8/layout/target2"/>
    <dgm:cxn modelId="{E3162B4B-5115-4472-BC70-F462483E1F39}" type="presParOf" srcId="{9F096051-2072-4796-9ED3-AB765F9D7725}" destId="{FF0240E8-E208-4537-8C48-DB1A616534E2}" srcOrd="1" destOrd="0" presId="urn:microsoft.com/office/officeart/2005/8/layout/target2"/>
    <dgm:cxn modelId="{A52775A5-E5D3-434F-9468-0A25CBA3D59D}" type="presParOf" srcId="{FF0240E8-E208-4537-8C48-DB1A616534E2}" destId="{33529077-85AB-46D2-B9DF-6B242085E2DC}" srcOrd="0" destOrd="0" presId="urn:microsoft.com/office/officeart/2005/8/layout/target2"/>
    <dgm:cxn modelId="{82EDB6CC-7E56-4135-895F-1D0739190E90}" type="presParOf" srcId="{FF0240E8-E208-4537-8C48-DB1A616534E2}" destId="{36C63541-255A-4F31-910B-9551F532E36C}" srcOrd="1" destOrd="0" presId="urn:microsoft.com/office/officeart/2005/8/layout/target2"/>
    <dgm:cxn modelId="{640C3E5D-792C-40A7-84BC-76D71BE3F22B}" type="presParOf" srcId="{FF0240E8-E208-4537-8C48-DB1A616534E2}" destId="{9288B55E-247E-40FD-ACCA-75506EFE4C44}" srcOrd="2" destOrd="0" presId="urn:microsoft.com/office/officeart/2005/8/layout/target2"/>
    <dgm:cxn modelId="{AC386A7C-C65D-4638-81C4-231B48CCD75E}" type="presParOf" srcId="{FF0240E8-E208-4537-8C48-DB1A616534E2}" destId="{5CD51577-04FD-4936-A7B0-614974A7F4E3}" srcOrd="3" destOrd="0" presId="urn:microsoft.com/office/officeart/2005/8/layout/target2"/>
    <dgm:cxn modelId="{F6D99CD5-4895-4092-B392-894D6233E515}" type="presParOf" srcId="{FF0240E8-E208-4537-8C48-DB1A616534E2}" destId="{340C9EB1-202E-4A2F-A823-818DFDF4383B}" srcOrd="4" destOrd="0" presId="urn:microsoft.com/office/officeart/2005/8/layout/target2"/>
    <dgm:cxn modelId="{53108C90-9FD5-42EB-AA82-AA3BBBAF5D13}" type="presParOf" srcId="{FF0240E8-E208-4537-8C48-DB1A616534E2}" destId="{A544F575-6AB4-44DC-B199-0BC82C6286E9}" srcOrd="5" destOrd="0" presId="urn:microsoft.com/office/officeart/2005/8/layout/target2"/>
    <dgm:cxn modelId="{0F8D25D4-3095-4F99-9184-345465B1D4B1}" type="presParOf" srcId="{FF0240E8-E208-4537-8C48-DB1A616534E2}" destId="{3295628D-3E4E-473B-8584-B919608DC746}" srcOrd="6" destOrd="0" presId="urn:microsoft.com/office/officeart/2005/8/layout/target2"/>
    <dgm:cxn modelId="{E9FCF582-E8F6-4CD7-A0D0-403BC0F3EA40}" type="presParOf" srcId="{FF0240E8-E208-4537-8C48-DB1A616534E2}" destId="{C3653E28-8C95-43F3-90E2-4DCC518AC27F}" srcOrd="7" destOrd="0" presId="urn:microsoft.com/office/officeart/2005/8/layout/target2"/>
    <dgm:cxn modelId="{1ECE1395-0F29-44E3-9892-0A3FF1D76C28}" type="presParOf" srcId="{FF0240E8-E208-4537-8C48-DB1A616534E2}" destId="{59DE7DDB-A580-44A8-A235-0E88C35B66CC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17. La organización evalúa y comunica las deficiencias de control interno de forma oportuna a las partes responsables de aplicar medidas correctivas, incluyendo la alta dirección y el consejo, según corresponda</a:t>
          </a:r>
          <a:endParaRPr lang="es-ES" sz="18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Reporte de deficiencias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FFC0CD-043B-4D58-8295-8EF965A9285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Toma de acciones correctivas</a:t>
          </a:r>
        </a:p>
      </dgm:t>
    </dgm:pt>
    <dgm:pt modelId="{3DD3DE72-239F-485A-B083-3EACCE60EE61}" type="parTrans" cxnId="{73E4BCDB-CB78-4948-9A02-474D4E9FAA5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E122BEFB-D1BC-46AA-9A9D-1E2DE75F3375}" type="sibTrans" cxnId="{73E4BCDB-CB78-4948-9A02-474D4E9FAA5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836EA8B3-CB97-4611-A7ED-73CD3A48C8CC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Cumplimiento de los estándares internacionales de auditoría interna</a:t>
          </a:r>
          <a:endParaRPr lang="es-ES" dirty="0">
            <a:solidFill>
              <a:schemeClr val="tx1"/>
            </a:solidFill>
          </a:endParaRPr>
        </a:p>
      </dgm:t>
    </dgm:pt>
    <dgm:pt modelId="{1BE392C8-6468-45A4-917B-C16AF347F7DA}" type="parTrans" cxnId="{4634CCB5-4181-47BC-8346-C0DE95B0621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0B866AA-6968-4F2E-A1F1-1B227AA0B2BA}" type="sibTrans" cxnId="{4634CCB5-4181-47BC-8346-C0DE95B06213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5075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 custLinFactNeighborY="15792"/>
      <dgm:spPr/>
    </dgm:pt>
    <dgm:pt modelId="{7DBC636F-5232-4DF9-A92A-227474F2A788}" type="pres">
      <dgm:prSet presAssocID="{895421C8-6781-43B3-887A-A9121311B856}" presName="centerBoxChildren" presStyleCnt="0"/>
      <dgm:spPr/>
    </dgm:pt>
    <dgm:pt modelId="{49CE34BC-A23D-4916-87C8-372C4A0462AB}" type="pres">
      <dgm:prSet presAssocID="{7861F29E-C162-4BB1-A841-2ED8F025512E}" presName="cChild" presStyleLbl="fgAcc1" presStyleIdx="0" presStyleCnt="3" custLinFactX="379" custLinFactNeighborX="100000" custLinFactNeighborY="35354">
        <dgm:presLayoutVars>
          <dgm:bulletEnabled val="1"/>
        </dgm:presLayoutVars>
      </dgm:prSet>
      <dgm:spPr/>
    </dgm:pt>
    <dgm:pt modelId="{92B37795-8085-4A0F-AA11-907056ED12CC}" type="pres">
      <dgm:prSet presAssocID="{1A188044-3D67-4CF5-9B86-C1F0EA25F88B}" presName="centerSibTrans" presStyleCnt="0"/>
      <dgm:spPr/>
    </dgm:pt>
    <dgm:pt modelId="{3FAA7B6A-7551-41BC-8F39-B7E4A0A51F31}" type="pres">
      <dgm:prSet presAssocID="{96FFC0CD-043B-4D58-8295-8EF965A92856}" presName="cChild" presStyleLbl="fgAcc1" presStyleIdx="1" presStyleCnt="3" custLinFactX="379" custLinFactNeighborX="100000" custLinFactNeighborY="35354">
        <dgm:presLayoutVars>
          <dgm:bulletEnabled val="1"/>
        </dgm:presLayoutVars>
      </dgm:prSet>
      <dgm:spPr/>
    </dgm:pt>
    <dgm:pt modelId="{1875A36A-DC8A-45A7-871E-58E1D711F622}" type="pres">
      <dgm:prSet presAssocID="{E122BEFB-D1BC-46AA-9A9D-1E2DE75F3375}" presName="centerSibTrans" presStyleCnt="0"/>
      <dgm:spPr/>
    </dgm:pt>
    <dgm:pt modelId="{E2A316C9-F3C2-453D-8913-05C6170DD0F1}" type="pres">
      <dgm:prSet presAssocID="{836EA8B3-CB97-4611-A7ED-73CD3A48C8CC}" presName="cChild" presStyleLbl="fgAcc1" presStyleIdx="2" presStyleCnt="3" custLinFactNeighborY="38388">
        <dgm:presLayoutVars>
          <dgm:bulletEnabled val="1"/>
        </dgm:presLayoutVars>
      </dgm:prSet>
      <dgm:spPr/>
    </dgm:pt>
  </dgm:ptLst>
  <dgm:cxnLst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758A1C61-B414-4803-A028-D6AE8871136B}" type="presOf" srcId="{7861F29E-C162-4BB1-A841-2ED8F025512E}" destId="{49CE34BC-A23D-4916-87C8-372C4A0462AB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42CF8E6E-C83B-4935-9BF5-74C653B0D985}" type="presOf" srcId="{836EA8B3-CB97-4611-A7ED-73CD3A48C8CC}" destId="{E2A316C9-F3C2-453D-8913-05C6170DD0F1}" srcOrd="0" destOrd="0" presId="urn:microsoft.com/office/officeart/2005/8/layout/target2"/>
    <dgm:cxn modelId="{4634CCB5-4181-47BC-8346-C0DE95B06213}" srcId="{54BE12CB-BE1F-4B83-8A30-286918652250}" destId="{836EA8B3-CB97-4611-A7ED-73CD3A48C8CC}" srcOrd="2" destOrd="0" parTransId="{1BE392C8-6468-45A4-917B-C16AF347F7DA}" sibTransId="{30B866AA-6968-4F2E-A1F1-1B227AA0B2BA}"/>
    <dgm:cxn modelId="{F8B9D8CA-8541-4484-8B25-A60C8DBF7C60}" type="presOf" srcId="{54BE12CB-BE1F-4B83-8A30-286918652250}" destId="{DC9CFB92-D216-4EC7-960F-4F36219C4FDD}" srcOrd="0" destOrd="0" presId="urn:microsoft.com/office/officeart/2005/8/layout/target2"/>
    <dgm:cxn modelId="{29248CCB-AE36-4A0B-841F-0A3533F0D140}" type="presOf" srcId="{96FFC0CD-043B-4D58-8295-8EF965A92856}" destId="{3FAA7B6A-7551-41BC-8F39-B7E4A0A51F31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73E4BCDB-CB78-4948-9A02-474D4E9FAA5B}" srcId="{54BE12CB-BE1F-4B83-8A30-286918652250}" destId="{96FFC0CD-043B-4D58-8295-8EF965A92856}" srcOrd="1" destOrd="0" parTransId="{3DD3DE72-239F-485A-B083-3EACCE60EE61}" sibTransId="{E122BEFB-D1BC-46AA-9A9D-1E2DE75F3375}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A0C92D9B-8874-45EB-B341-B045BDF9D0A9}" type="presParOf" srcId="{685727E7-0762-4741-9488-A4165F0E761E}" destId="{7DBC636F-5232-4DF9-A92A-227474F2A788}" srcOrd="1" destOrd="0" presId="urn:microsoft.com/office/officeart/2005/8/layout/target2"/>
    <dgm:cxn modelId="{7BC8D062-4CF1-4A04-AA91-4AB14C991E11}" type="presParOf" srcId="{7DBC636F-5232-4DF9-A92A-227474F2A788}" destId="{49CE34BC-A23D-4916-87C8-372C4A0462AB}" srcOrd="0" destOrd="0" presId="urn:microsoft.com/office/officeart/2005/8/layout/target2"/>
    <dgm:cxn modelId="{613A4662-53AD-4DCD-93AE-9C5D636134AF}" type="presParOf" srcId="{7DBC636F-5232-4DF9-A92A-227474F2A788}" destId="{92B37795-8085-4A0F-AA11-907056ED12CC}" srcOrd="1" destOrd="0" presId="urn:microsoft.com/office/officeart/2005/8/layout/target2"/>
    <dgm:cxn modelId="{F5A10294-7762-4426-A0BE-C0B23B23B53E}" type="presParOf" srcId="{7DBC636F-5232-4DF9-A92A-227474F2A788}" destId="{3FAA7B6A-7551-41BC-8F39-B7E4A0A51F31}" srcOrd="2" destOrd="0" presId="urn:microsoft.com/office/officeart/2005/8/layout/target2"/>
    <dgm:cxn modelId="{5B886BC8-69A9-4D2F-B480-2FFAA4A8C8A8}" type="presParOf" srcId="{7DBC636F-5232-4DF9-A92A-227474F2A788}" destId="{1875A36A-DC8A-45A7-871E-58E1D711F622}" srcOrd="3" destOrd="0" presId="urn:microsoft.com/office/officeart/2005/8/layout/target2"/>
    <dgm:cxn modelId="{D3B33463-1C47-4F19-898A-DCA31160B8FE}" type="presParOf" srcId="{7DBC636F-5232-4DF9-A92A-227474F2A788}" destId="{E2A316C9-F3C2-453D-8913-05C6170DD0F1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3. La dirección establece, con la supervisión del consejo, las estructuras, las líneas de reporte y los niveles de autoridad y responsabilidad apropiados para la consecución de los objetivos</a:t>
          </a:r>
          <a:endParaRPr lang="es-ES" sz="1800" b="1" i="1" dirty="0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DF3E3-2919-46B7-A9FB-3FA3168BA530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Estructura organizativa</a:t>
          </a:r>
          <a:endParaRPr lang="es-ES" b="1" dirty="0">
            <a:solidFill>
              <a:schemeClr val="tx1"/>
            </a:solidFill>
          </a:endParaRPr>
        </a:p>
      </dgm:t>
    </dgm:pt>
    <dgm:pt modelId="{F27D1B42-292C-40AD-9BB6-6A7CB01E19F3}" type="par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6C160-B704-4AEE-B37F-160BDA8F3E67}" type="sib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F6AEBB-E59C-483B-8BF6-035907554BFF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Delegación de autoridad</a:t>
          </a:r>
          <a:endParaRPr lang="es-ES" b="1" dirty="0">
            <a:solidFill>
              <a:schemeClr val="tx1"/>
            </a:solidFill>
          </a:endParaRPr>
        </a:p>
      </dgm:t>
    </dgm:pt>
    <dgm:pt modelId="{9C3CBB68-C04F-4BD2-A4BE-AB2A17C4E586}" type="par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BB7B05-AB5D-40B5-A512-46C5AB25CAF2}" type="sib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FD571B-B747-486C-A888-C2604FC245E4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Acciones coordinadas</a:t>
          </a:r>
          <a:endParaRPr lang="es-ES" b="1" dirty="0">
            <a:solidFill>
              <a:schemeClr val="tx1"/>
            </a:solidFill>
          </a:endParaRPr>
        </a:p>
      </dgm:t>
    </dgm:pt>
    <dgm:pt modelId="{6E92F7CC-4D39-4018-8D31-4286D608FF89}" type="par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1EA658-CC63-4661-9785-234E387D8A84}" type="sib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2D054D-4923-4EF4-A22E-FB30CEA49445}">
      <dgm:prSet phldrT="[Texto]"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Adhesión a las políticas</a:t>
          </a:r>
          <a:endParaRPr lang="es-ES" b="1" dirty="0">
            <a:solidFill>
              <a:schemeClr val="tx1"/>
            </a:solidFill>
          </a:endParaRPr>
        </a:p>
      </dgm:t>
    </dgm:pt>
    <dgm:pt modelId="{A333A032-8746-4727-9D85-B14D5BC06D49}" type="par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31C2E4-47D2-4052-B935-7A0E6713E932}" type="sib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EE85EA-776C-4FA6-BB5B-AAE141AD86C4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D12F03AA-C11D-461B-9967-0D1FFF8F3008}" type="parTrans" cxnId="{2776CA5E-06B6-4398-92AD-117B3959F56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BE320A-3D50-41E9-8733-0A762005627C}" type="sibTrans" cxnId="{2776CA5E-06B6-4398-92AD-117B3959F56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061D29-E6B1-49DF-9C90-8B674508EC4F}">
      <dgm:prSet phldrT="[Texto]" custT="1"/>
      <dgm:spPr/>
      <dgm:t>
        <a:bodyPr/>
        <a:lstStyle/>
        <a:p>
          <a:r>
            <a:rPr lang="es-PE" sz="1800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b="1" dirty="0">
            <a:solidFill>
              <a:schemeClr val="tx1"/>
            </a:solidFill>
          </a:endParaRPr>
        </a:p>
      </dgm:t>
    </dgm:pt>
    <dgm:pt modelId="{EAD12E96-7451-4283-BC20-2B3BA2BB023B}" type="parTrans" cxnId="{CA0F74E6-E0BC-432A-BC43-44339907AD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AAB0B5-33CE-4330-B834-9658B1FBF0FD}" type="sibTrans" cxnId="{CA0F74E6-E0BC-432A-BC43-44339907AD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BB1288DF-EFFF-4985-BB1C-91346DEA78BB}" type="pres">
      <dgm:prSet presAssocID="{895421C8-6781-43B3-887A-A9121311B856}" presName="middleBox" presStyleCnt="0"/>
      <dgm:spPr/>
    </dgm:pt>
    <dgm:pt modelId="{6F359698-BC1C-4E3A-B031-CA77EB445E1C}" type="pres">
      <dgm:prSet presAssocID="{895421C8-6781-43B3-887A-A9121311B856}" presName="middleBoxParent" presStyleLbl="node1" presStyleIdx="1" presStyleCnt="3" custScaleY="105534" custLinFactNeighborX="293" custLinFactNeighborY="-1545"/>
      <dgm:spPr/>
    </dgm:pt>
    <dgm:pt modelId="{7E8DD232-DCD2-4703-ABE6-3482641ABE0F}" type="pres">
      <dgm:prSet presAssocID="{895421C8-6781-43B3-887A-A9121311B856}" presName="middleBoxChildren" presStyleCnt="0"/>
      <dgm:spPr/>
    </dgm:pt>
    <dgm:pt modelId="{F88F4597-9758-4C6C-8B61-3E0CF097DD47}" type="pres">
      <dgm:prSet presAssocID="{895421C8-6781-43B3-887A-A9121311B856}" presName="centerBox" presStyleCnt="0"/>
      <dgm:spPr/>
    </dgm:pt>
    <dgm:pt modelId="{93689D6F-E679-490E-B68B-C9712CE898CC}" type="pres">
      <dgm:prSet presAssocID="{895421C8-6781-43B3-887A-A9121311B856}" presName="centerBoxParent" presStyleLbl="node1" presStyleIdx="2" presStyleCnt="3" custScaleX="101754" custScaleY="108067" custLinFactNeighborX="-209" custLinFactNeighborY="4246"/>
      <dgm:spPr/>
    </dgm:pt>
    <dgm:pt modelId="{3BED7027-2612-4D0E-9C5E-6CB7FD00BD44}" type="pres">
      <dgm:prSet presAssocID="{895421C8-6781-43B3-887A-A9121311B856}" presName="centerBoxChildren" presStyleCnt="0"/>
      <dgm:spPr/>
    </dgm:pt>
    <dgm:pt modelId="{115564E9-C745-43EA-BFDD-72EA25D61923}" type="pres">
      <dgm:prSet presAssocID="{7ADDF3E3-2919-46B7-A9FB-3FA3168BA530}" presName="cChild" presStyleLbl="fgAcc1" presStyleIdx="0" presStyleCnt="4">
        <dgm:presLayoutVars>
          <dgm:bulletEnabled val="1"/>
        </dgm:presLayoutVars>
      </dgm:prSet>
      <dgm:spPr/>
    </dgm:pt>
    <dgm:pt modelId="{D6E1ACDA-3D8C-40D4-BB4B-A602396778F2}" type="pres">
      <dgm:prSet presAssocID="{75A6C160-B704-4AEE-B37F-160BDA8F3E67}" presName="centerSibTrans" presStyleCnt="0"/>
      <dgm:spPr/>
    </dgm:pt>
    <dgm:pt modelId="{BF8010A3-951E-476F-87A7-72A5BFE84BDE}" type="pres">
      <dgm:prSet presAssocID="{F4F6AEBB-E59C-483B-8BF6-035907554BFF}" presName="cChild" presStyleLbl="fgAcc1" presStyleIdx="1" presStyleCnt="4">
        <dgm:presLayoutVars>
          <dgm:bulletEnabled val="1"/>
        </dgm:presLayoutVars>
      </dgm:prSet>
      <dgm:spPr/>
    </dgm:pt>
    <dgm:pt modelId="{4EEAC6BD-F5BF-4CE0-8191-E04179D46F9B}" type="pres">
      <dgm:prSet presAssocID="{7ABB7B05-AB5D-40B5-A512-46C5AB25CAF2}" presName="centerSibTrans" presStyleCnt="0"/>
      <dgm:spPr/>
    </dgm:pt>
    <dgm:pt modelId="{F4B9D20B-E909-448C-80AB-4F89ABBE3927}" type="pres">
      <dgm:prSet presAssocID="{B6FD571B-B747-486C-A888-C2604FC245E4}" presName="cChild" presStyleLbl="fgAcc1" presStyleIdx="2" presStyleCnt="4">
        <dgm:presLayoutVars>
          <dgm:bulletEnabled val="1"/>
        </dgm:presLayoutVars>
      </dgm:prSet>
      <dgm:spPr/>
    </dgm:pt>
    <dgm:pt modelId="{F3C88B36-8A5C-4B37-9C36-2E8054DBCD12}" type="pres">
      <dgm:prSet presAssocID="{8C1EA658-CC63-4661-9785-234E387D8A84}" presName="centerSibTrans" presStyleCnt="0"/>
      <dgm:spPr/>
    </dgm:pt>
    <dgm:pt modelId="{D0D4FFE1-ABC2-42B8-9B41-8E9744CC05FA}" type="pres">
      <dgm:prSet presAssocID="{D52D054D-4923-4EF4-A22E-FB30CEA49445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2776CA5E-06B6-4398-92AD-117B3959F560}" srcId="{895421C8-6781-43B3-887A-A9121311B856}" destId="{CEEE85EA-776C-4FA6-BB5B-AAE141AD86C4}" srcOrd="0" destOrd="0" parTransId="{D12F03AA-C11D-461B-9967-0D1FFF8F3008}" sibTransId="{6BBE320A-3D50-41E9-8733-0A762005627C}"/>
    <dgm:cxn modelId="{AE234563-752C-49DA-95A8-5D4A7D138DB5}" type="presOf" srcId="{CEEE85EA-776C-4FA6-BB5B-AAE141AD86C4}" destId="{B537D7B5-9061-4835-8ECB-40516041464F}" srcOrd="0" destOrd="0" presId="urn:microsoft.com/office/officeart/2005/8/layout/target2"/>
    <dgm:cxn modelId="{E7FFB963-363D-48AE-B03B-1B7458D6AEAD}" type="presOf" srcId="{1ADE322E-4DE7-477F-AC8C-1CC7EA7F8E86}" destId="{6F359698-BC1C-4E3A-B031-CA77EB445E1C}" srcOrd="0" destOrd="0" presId="urn:microsoft.com/office/officeart/2005/8/layout/target2"/>
    <dgm:cxn modelId="{B047C76A-C6D4-42AE-B5CF-3864F1580351}" srcId="{5A061D29-E6B1-49DF-9C90-8B674508EC4F}" destId="{7ADDF3E3-2919-46B7-A9FB-3FA3168BA530}" srcOrd="0" destOrd="0" parTransId="{F27D1B42-292C-40AD-9BB6-6A7CB01E19F3}" sibTransId="{75A6C160-B704-4AEE-B37F-160BDA8F3E67}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E8C63B4C-BC91-4561-9824-7FA3791B85CE}" srcId="{5A061D29-E6B1-49DF-9C90-8B674508EC4F}" destId="{F4F6AEBB-E59C-483B-8BF6-035907554BFF}" srcOrd="1" destOrd="0" parTransId="{9C3CBB68-C04F-4BD2-A4BE-AB2A17C4E586}" sibTransId="{7ABB7B05-AB5D-40B5-A512-46C5AB25CAF2}"/>
    <dgm:cxn modelId="{91C17654-D9EC-45FD-B9BC-8EFE77ED62C2}" srcId="{5A061D29-E6B1-49DF-9C90-8B674508EC4F}" destId="{B6FD571B-B747-486C-A888-C2604FC245E4}" srcOrd="2" destOrd="0" parTransId="{6E92F7CC-4D39-4018-8D31-4286D608FF89}" sibTransId="{8C1EA658-CC63-4661-9785-234E387D8A84}"/>
    <dgm:cxn modelId="{FC3CAD84-DF79-48FD-8694-1479AFBFAC9C}" srcId="{5A061D29-E6B1-49DF-9C90-8B674508EC4F}" destId="{D52D054D-4923-4EF4-A22E-FB30CEA49445}" srcOrd="3" destOrd="0" parTransId="{A333A032-8746-4727-9D85-B14D5BC06D49}" sibTransId="{AC31C2E4-47D2-4052-B935-7A0E6713E932}"/>
    <dgm:cxn modelId="{2B8D8586-CBBE-442F-899B-AD120BB79C0A}" type="presOf" srcId="{B6FD571B-B747-486C-A888-C2604FC245E4}" destId="{F4B9D20B-E909-448C-80AB-4F89ABBE3927}" srcOrd="0" destOrd="0" presId="urn:microsoft.com/office/officeart/2005/8/layout/target2"/>
    <dgm:cxn modelId="{0CDB2A88-E910-4990-A0BD-277A97998110}" type="presOf" srcId="{F4F6AEBB-E59C-483B-8BF6-035907554BFF}" destId="{BF8010A3-951E-476F-87A7-72A5BFE84BDE}" srcOrd="0" destOrd="0" presId="urn:microsoft.com/office/officeart/2005/8/layout/target2"/>
    <dgm:cxn modelId="{67278F8B-E7CF-4116-80E9-7CFAA637B9B7}" type="presOf" srcId="{D52D054D-4923-4EF4-A22E-FB30CEA49445}" destId="{D0D4FFE1-ABC2-42B8-9B41-8E9744CC05FA}" srcOrd="0" destOrd="0" presId="urn:microsoft.com/office/officeart/2005/8/layout/target2"/>
    <dgm:cxn modelId="{3BB7D1B9-2CC9-4480-9C23-AE8B807C2762}" type="presOf" srcId="{7ADDF3E3-2919-46B7-A9FB-3FA3168BA530}" destId="{115564E9-C745-43EA-BFDD-72EA25D61923}" srcOrd="0" destOrd="0" presId="urn:microsoft.com/office/officeart/2005/8/layout/target2"/>
    <dgm:cxn modelId="{A61812BD-DCAF-41B1-B9C7-14FC742E0539}" type="presOf" srcId="{5A061D29-E6B1-49DF-9C90-8B674508EC4F}" destId="{93689D6F-E679-490E-B68B-C9712CE898CC}" srcOrd="0" destOrd="0" presId="urn:microsoft.com/office/officeart/2005/8/layout/target2"/>
    <dgm:cxn modelId="{CA0F74E6-E0BC-432A-BC43-44339907ADC3}" srcId="{895421C8-6781-43B3-887A-A9121311B856}" destId="{5A061D29-E6B1-49DF-9C90-8B674508EC4F}" srcOrd="2" destOrd="0" parTransId="{EAD12E96-7451-4283-BC20-2B3BA2BB023B}" sibTransId="{EEAAB0B5-33CE-4330-B834-9658B1FBF0FD}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C8C5D151-D538-42FA-99A4-96190052E610}" type="presParOf" srcId="{CD3A4BAC-B433-4BF9-9FF3-FF659CE317AF}" destId="{BB1288DF-EFFF-4985-BB1C-91346DEA78BB}" srcOrd="1" destOrd="0" presId="urn:microsoft.com/office/officeart/2005/8/layout/target2"/>
    <dgm:cxn modelId="{2657C75D-4A4E-4651-A8FA-E290E17B3109}" type="presParOf" srcId="{BB1288DF-EFFF-4985-BB1C-91346DEA78BB}" destId="{6F359698-BC1C-4E3A-B031-CA77EB445E1C}" srcOrd="0" destOrd="0" presId="urn:microsoft.com/office/officeart/2005/8/layout/target2"/>
    <dgm:cxn modelId="{19E3FAC1-B1E3-42C3-BC50-454E0E8BDFD1}" type="presParOf" srcId="{BB1288DF-EFFF-4985-BB1C-91346DEA78BB}" destId="{7E8DD232-DCD2-4703-ABE6-3482641ABE0F}" srcOrd="1" destOrd="0" presId="urn:microsoft.com/office/officeart/2005/8/layout/target2"/>
    <dgm:cxn modelId="{15A165AE-ABF5-4C25-BC7C-BA0F657766E2}" type="presParOf" srcId="{CD3A4BAC-B433-4BF9-9FF3-FF659CE317AF}" destId="{F88F4597-9758-4C6C-8B61-3E0CF097DD47}" srcOrd="2" destOrd="0" presId="urn:microsoft.com/office/officeart/2005/8/layout/target2"/>
    <dgm:cxn modelId="{241DB342-A5F1-4575-9CD9-067550B207A4}" type="presParOf" srcId="{F88F4597-9758-4C6C-8B61-3E0CF097DD47}" destId="{93689D6F-E679-490E-B68B-C9712CE898CC}" srcOrd="0" destOrd="0" presId="urn:microsoft.com/office/officeart/2005/8/layout/target2"/>
    <dgm:cxn modelId="{FE99AC47-2BDA-4453-BF43-4FD6B252EA3C}" type="presParOf" srcId="{F88F4597-9758-4C6C-8B61-3E0CF097DD47}" destId="{3BED7027-2612-4D0E-9C5E-6CB7FD00BD44}" srcOrd="1" destOrd="0" presId="urn:microsoft.com/office/officeart/2005/8/layout/target2"/>
    <dgm:cxn modelId="{9472AAB3-18F3-4C12-8D09-8E4FF0D3D840}" type="presParOf" srcId="{3BED7027-2612-4D0E-9C5E-6CB7FD00BD44}" destId="{115564E9-C745-43EA-BFDD-72EA25D61923}" srcOrd="0" destOrd="0" presId="urn:microsoft.com/office/officeart/2005/8/layout/target2"/>
    <dgm:cxn modelId="{F58F23DC-15A2-4371-9F3B-1D4438797A56}" type="presParOf" srcId="{3BED7027-2612-4D0E-9C5E-6CB7FD00BD44}" destId="{D6E1ACDA-3D8C-40D4-BB4B-A602396778F2}" srcOrd="1" destOrd="0" presId="urn:microsoft.com/office/officeart/2005/8/layout/target2"/>
    <dgm:cxn modelId="{3FE52AA4-A015-4BEA-BA0F-A774C324B17C}" type="presParOf" srcId="{3BED7027-2612-4D0E-9C5E-6CB7FD00BD44}" destId="{BF8010A3-951E-476F-87A7-72A5BFE84BDE}" srcOrd="2" destOrd="0" presId="urn:microsoft.com/office/officeart/2005/8/layout/target2"/>
    <dgm:cxn modelId="{0253BC88-AA53-4AA2-95B6-AD6B2F8F1094}" type="presParOf" srcId="{3BED7027-2612-4D0E-9C5E-6CB7FD00BD44}" destId="{4EEAC6BD-F5BF-4CE0-8191-E04179D46F9B}" srcOrd="3" destOrd="0" presId="urn:microsoft.com/office/officeart/2005/8/layout/target2"/>
    <dgm:cxn modelId="{01E92B9E-B740-4850-83E7-044A0BCC2327}" type="presParOf" srcId="{3BED7027-2612-4D0E-9C5E-6CB7FD00BD44}" destId="{F4B9D20B-E909-448C-80AB-4F89ABBE3927}" srcOrd="4" destOrd="0" presId="urn:microsoft.com/office/officeart/2005/8/layout/target2"/>
    <dgm:cxn modelId="{0598F0D8-7C96-4190-AC00-CC3EC7438466}" type="presParOf" srcId="{3BED7027-2612-4D0E-9C5E-6CB7FD00BD44}" destId="{F3C88B36-8A5C-4B37-9C36-2E8054DBCD12}" srcOrd="5" destOrd="0" presId="urn:microsoft.com/office/officeart/2005/8/layout/target2"/>
    <dgm:cxn modelId="{F12D25D7-B3B9-4BA9-BF6F-AEECFA482145}" type="presParOf" srcId="{3BED7027-2612-4D0E-9C5E-6CB7FD00BD44}" destId="{D0D4FFE1-ABC2-42B8-9B41-8E9744CC05FA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ADE322E-4DE7-477F-AC8C-1CC7EA7F8E86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DF3E3-2919-46B7-A9FB-3FA3168BA530}">
      <dgm:prSet phldrT="[Texto]" custT="1"/>
      <dgm:spPr/>
      <dgm:t>
        <a:bodyPr/>
        <a:lstStyle/>
        <a:p>
          <a:r>
            <a:rPr lang="es-AR" sz="1050" b="1" dirty="0">
              <a:solidFill>
                <a:schemeClr val="tx1"/>
              </a:solidFill>
            </a:rPr>
            <a:t>Personal competente y gestión eficaz del talento humano</a:t>
          </a:r>
          <a:endParaRPr lang="es-ES" sz="1050" b="1" dirty="0">
            <a:solidFill>
              <a:schemeClr val="tx1"/>
            </a:solidFill>
          </a:endParaRPr>
        </a:p>
      </dgm:t>
    </dgm:pt>
    <dgm:pt modelId="{F27D1B42-292C-40AD-9BB6-6A7CB01E19F3}" type="par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6C160-B704-4AEE-B37F-160BDA8F3E67}" type="sibTrans" cxnId="{B047C76A-C6D4-42AE-B5CF-3864F15803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F6AEBB-E59C-483B-8BF6-035907554BFF}">
      <dgm:prSet phldrT="[Texto]" custT="1"/>
      <dgm:spPr/>
      <dgm:t>
        <a:bodyPr/>
        <a:lstStyle/>
        <a:p>
          <a:r>
            <a:rPr lang="es-AR" sz="1050" b="1" dirty="0">
              <a:solidFill>
                <a:schemeClr val="tx1"/>
              </a:solidFill>
            </a:rPr>
            <a:t>Compromiso del personal con el control interno</a:t>
          </a:r>
          <a:endParaRPr lang="es-ES" sz="1050" b="1" dirty="0">
            <a:solidFill>
              <a:schemeClr val="tx1"/>
            </a:solidFill>
          </a:endParaRPr>
        </a:p>
      </dgm:t>
    </dgm:pt>
    <dgm:pt modelId="{9C3CBB68-C04F-4BD2-A4BE-AB2A17C4E586}" type="par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BB7B05-AB5D-40B5-A512-46C5AB25CAF2}" type="sibTrans" cxnId="{E8C63B4C-BC91-4561-9824-7FA3791B85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FD571B-B747-486C-A888-C2604FC245E4}">
      <dgm:prSet phldrT="[Texto]" custT="1"/>
      <dgm:spPr/>
      <dgm:t>
        <a:bodyPr/>
        <a:lstStyle/>
        <a:p>
          <a:r>
            <a:rPr lang="es-AR" sz="1050" b="1" dirty="0">
              <a:solidFill>
                <a:schemeClr val="tx1"/>
              </a:solidFill>
            </a:rPr>
            <a:t>Acciones coordinadas</a:t>
          </a:r>
          <a:endParaRPr lang="es-ES" sz="1050" b="1" dirty="0">
            <a:solidFill>
              <a:schemeClr val="tx1"/>
            </a:solidFill>
          </a:endParaRPr>
        </a:p>
      </dgm:t>
    </dgm:pt>
    <dgm:pt modelId="{6E92F7CC-4D39-4018-8D31-4286D608FF89}" type="par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1EA658-CC63-4661-9785-234E387D8A84}" type="sibTrans" cxnId="{91C17654-D9EC-45FD-B9BC-8EFE77ED62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2D054D-4923-4EF4-A22E-FB30CEA49445}">
      <dgm:prSet phldrT="[Texto]" custT="1"/>
      <dgm:spPr/>
      <dgm:t>
        <a:bodyPr/>
        <a:lstStyle/>
        <a:p>
          <a:r>
            <a:rPr lang="es-AR" sz="1050" b="1" dirty="0">
              <a:solidFill>
                <a:schemeClr val="tx1"/>
              </a:solidFill>
            </a:rPr>
            <a:t>Ambiente de confianza</a:t>
          </a:r>
          <a:endParaRPr lang="es-ES" sz="1050" b="1" dirty="0">
            <a:solidFill>
              <a:schemeClr val="tx1"/>
            </a:solidFill>
          </a:endParaRPr>
        </a:p>
      </dgm:t>
    </dgm:pt>
    <dgm:pt modelId="{A333A032-8746-4727-9D85-B14D5BC06D49}" type="par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31C2E4-47D2-4052-B935-7A0E6713E932}" type="sibTrans" cxnId="{FC3CAD84-DF79-48FD-8694-1479AFBFAC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B444E8-0860-4F4F-814E-66D7AA46939B}">
      <dgm:prSet phldrT="[Texto]" custT="1"/>
      <dgm:spPr/>
      <dgm:t>
        <a:bodyPr/>
        <a:lstStyle/>
        <a:p>
          <a:r>
            <a:rPr lang="es-AR" sz="1050" b="1" dirty="0">
              <a:solidFill>
                <a:schemeClr val="tx1"/>
              </a:solidFill>
            </a:rPr>
            <a:t>Ambiente de control</a:t>
          </a:r>
          <a:endParaRPr lang="es-ES" sz="1050" b="1" dirty="0">
            <a:solidFill>
              <a:schemeClr val="tx1"/>
            </a:solidFill>
          </a:endParaRPr>
        </a:p>
      </dgm:t>
    </dgm:pt>
    <dgm:pt modelId="{101924E1-0563-4F8D-8C04-2AE2594E5858}" type="parTrans" cxnId="{D9D994A7-8D8F-4F93-B12A-02F9FE7E65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48CDA9-12D7-4F01-83FB-67C35837C174}" type="sibTrans" cxnId="{D9D994A7-8D8F-4F93-B12A-02F9FE7E65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192486-1D80-4F36-A53E-0976FB3E289B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dirty="0">
            <a:solidFill>
              <a:schemeClr val="tx1"/>
            </a:solidFill>
          </a:endParaRPr>
        </a:p>
      </dgm:t>
    </dgm:pt>
    <dgm:pt modelId="{650784D5-8C65-4D1E-B48D-38D5DE4DFC45}" type="parTrans" cxnId="{9F91CF4A-699C-4436-BC72-8785796FDD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42D2F1-A5A1-4C73-93FC-C60C716AC30A}" type="sibTrans" cxnId="{9F91CF4A-699C-4436-BC72-8785796FDD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828620-03E2-4454-98FC-0940180ADBE6}">
      <dgm:prSet phldrT="[Texto]" custT="1"/>
      <dgm:spPr/>
      <dgm:t>
        <a:bodyPr/>
        <a:lstStyle/>
        <a:p>
          <a:r>
            <a:rPr lang="es-PE" sz="1800" b="1" i="1" dirty="0">
              <a:solidFill>
                <a:schemeClr val="tx1"/>
              </a:solidFill>
            </a:rPr>
            <a:t>Principio 4. La organización demuestra compromiso para atraer, desarrollar y retener a profesionales competentes, en alineación con los objetivos de la organización</a:t>
          </a:r>
          <a:endParaRPr lang="es-ES" sz="1800" b="1" i="1" dirty="0">
            <a:solidFill>
              <a:schemeClr val="tx1"/>
            </a:solidFill>
          </a:endParaRPr>
        </a:p>
      </dgm:t>
    </dgm:pt>
    <dgm:pt modelId="{0D1A322A-0B0F-493A-9C6F-AB028D16C1DD}" type="parTrans" cxnId="{E1B0A69E-D00B-4CC9-AA19-D1E1D01C7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FB4584-D47F-441C-A0E5-EF7ABE6EF78D}" type="sibTrans" cxnId="{E1B0A69E-D00B-4CC9-AA19-D1E1D01C7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3BE6DE3A-C9DE-4C2A-945C-542E83736E09}" type="pres">
      <dgm:prSet presAssocID="{895421C8-6781-43B3-887A-A9121311B856}" presName="middleBox" presStyleCnt="0"/>
      <dgm:spPr/>
    </dgm:pt>
    <dgm:pt modelId="{0B195A57-50F6-474D-98AD-57BA5FE93FF0}" type="pres">
      <dgm:prSet presAssocID="{895421C8-6781-43B3-887A-A9121311B856}" presName="middleBoxParent" presStyleLbl="node1" presStyleIdx="1" presStyleCnt="3" custScaleY="110529"/>
      <dgm:spPr/>
    </dgm:pt>
    <dgm:pt modelId="{0170E9AF-A8FD-471C-83F3-6E4EB91CF112}" type="pres">
      <dgm:prSet presAssocID="{895421C8-6781-43B3-887A-A9121311B856}" presName="middleBoxChildren" presStyleCnt="0"/>
      <dgm:spPr/>
    </dgm:pt>
    <dgm:pt modelId="{9B3E19E4-5812-4F58-AD0E-94BE3506D3BB}" type="pres">
      <dgm:prSet presAssocID="{895421C8-6781-43B3-887A-A9121311B856}" presName="centerBox" presStyleCnt="0"/>
      <dgm:spPr/>
    </dgm:pt>
    <dgm:pt modelId="{87E9B9A6-338C-46DD-AFFA-1C86FD05CD32}" type="pres">
      <dgm:prSet presAssocID="{895421C8-6781-43B3-887A-A9121311B856}" presName="centerBoxParent" presStyleLbl="node1" presStyleIdx="2" presStyleCnt="3" custScaleX="102469" custScaleY="114549" custLinFactNeighborX="207" custLinFactNeighborY="7274"/>
      <dgm:spPr/>
    </dgm:pt>
    <dgm:pt modelId="{529EBDF5-38CE-4D57-8312-21F48B40A51E}" type="pres">
      <dgm:prSet presAssocID="{895421C8-6781-43B3-887A-A9121311B856}" presName="centerBoxChildren" presStyleCnt="0"/>
      <dgm:spPr/>
    </dgm:pt>
    <dgm:pt modelId="{7BD62668-FEEB-472B-ACE4-1A409C405697}" type="pres">
      <dgm:prSet presAssocID="{31B444E8-0860-4F4F-814E-66D7AA46939B}" presName="cChild" presStyleLbl="fgAcc1" presStyleIdx="0" presStyleCnt="5" custLinFactX="-837" custLinFactNeighborX="-100000" custLinFactNeighborY="20710">
        <dgm:presLayoutVars>
          <dgm:bulletEnabled val="1"/>
        </dgm:presLayoutVars>
      </dgm:prSet>
      <dgm:spPr/>
    </dgm:pt>
    <dgm:pt modelId="{D9127167-0697-4BB7-BE08-2DB5B0E8148A}" type="pres">
      <dgm:prSet presAssocID="{F048CDA9-12D7-4F01-83FB-67C35837C174}" presName="centerSibTrans" presStyleCnt="0"/>
      <dgm:spPr/>
    </dgm:pt>
    <dgm:pt modelId="{0A0ACEE7-AC84-436F-B14C-B7DD5AF5D82B}" type="pres">
      <dgm:prSet presAssocID="{7ADDF3E3-2919-46B7-A9FB-3FA3168BA530}" presName="cChild" presStyleLbl="fgAcc1" presStyleIdx="1" presStyleCnt="5" custLinFactNeighborX="45862" custLinFactNeighborY="21187">
        <dgm:presLayoutVars>
          <dgm:bulletEnabled val="1"/>
        </dgm:presLayoutVars>
      </dgm:prSet>
      <dgm:spPr/>
    </dgm:pt>
    <dgm:pt modelId="{03544950-4377-4A15-BD25-E2BBB662377C}" type="pres">
      <dgm:prSet presAssocID="{75A6C160-B704-4AEE-B37F-160BDA8F3E67}" presName="centerSibTrans" presStyleCnt="0"/>
      <dgm:spPr/>
    </dgm:pt>
    <dgm:pt modelId="{17570E14-9346-4E95-81FC-082F691430EB}" type="pres">
      <dgm:prSet presAssocID="{F4F6AEBB-E59C-483B-8BF6-035907554BFF}" presName="cChild" presStyleLbl="fgAcc1" presStyleIdx="2" presStyleCnt="5" custLinFactNeighborX="45862" custLinFactNeighborY="21187">
        <dgm:presLayoutVars>
          <dgm:bulletEnabled val="1"/>
        </dgm:presLayoutVars>
      </dgm:prSet>
      <dgm:spPr/>
    </dgm:pt>
    <dgm:pt modelId="{90D45CEE-2274-439E-8E67-14322F078B0C}" type="pres">
      <dgm:prSet presAssocID="{7ABB7B05-AB5D-40B5-A512-46C5AB25CAF2}" presName="centerSibTrans" presStyleCnt="0"/>
      <dgm:spPr/>
    </dgm:pt>
    <dgm:pt modelId="{A35CA690-1967-4503-BC96-0C392887250C}" type="pres">
      <dgm:prSet presAssocID="{B6FD571B-B747-486C-A888-C2604FC245E4}" presName="cChild" presStyleLbl="fgAcc1" presStyleIdx="3" presStyleCnt="5" custLinFactX="-837" custLinFactNeighborX="-100000" custLinFactNeighborY="20710">
        <dgm:presLayoutVars>
          <dgm:bulletEnabled val="1"/>
        </dgm:presLayoutVars>
      </dgm:prSet>
      <dgm:spPr/>
    </dgm:pt>
    <dgm:pt modelId="{BAD6B09C-51AE-4341-9C57-AC47798E1F43}" type="pres">
      <dgm:prSet presAssocID="{8C1EA658-CC63-4661-9785-234E387D8A84}" presName="centerSibTrans" presStyleCnt="0"/>
      <dgm:spPr/>
    </dgm:pt>
    <dgm:pt modelId="{2A576B68-393F-420A-B12B-98B16C60B92F}" type="pres">
      <dgm:prSet presAssocID="{D52D054D-4923-4EF4-A22E-FB30CEA49445}" presName="cChild" presStyleLbl="fgAcc1" presStyleIdx="4" presStyleCnt="5" custLinFactX="-837" custLinFactNeighborX="-100000" custLinFactNeighborY="20710">
        <dgm:presLayoutVars>
          <dgm:bulletEnabled val="1"/>
        </dgm:presLayoutVars>
      </dgm:prSet>
      <dgm:spPr/>
    </dgm:pt>
  </dgm:ptLst>
  <dgm:cxnLst>
    <dgm:cxn modelId="{8CC4821D-4DD3-4558-95A4-FE8515E08E05}" type="presOf" srcId="{1ADE322E-4DE7-477F-AC8C-1CC7EA7F8E86}" destId="{B537D7B5-9061-4835-8ECB-40516041464F}" srcOrd="0" destOrd="0" presId="urn:microsoft.com/office/officeart/2005/8/layout/target2"/>
    <dgm:cxn modelId="{A7D5A235-D75A-43D4-A78D-C13433F8517B}" type="presOf" srcId="{50192486-1D80-4F36-A53E-0976FB3E289B}" destId="{87E9B9A6-338C-46DD-AFFA-1C86FD05CD32}" srcOrd="0" destOrd="0" presId="urn:microsoft.com/office/officeart/2005/8/layout/target2"/>
    <dgm:cxn modelId="{59D36B3A-E0D4-47E6-A8E1-F968DD820BE5}" type="presOf" srcId="{B6FD571B-B747-486C-A888-C2604FC245E4}" destId="{A35CA690-1967-4503-BC96-0C392887250C}" srcOrd="0" destOrd="0" presId="urn:microsoft.com/office/officeart/2005/8/layout/target2"/>
    <dgm:cxn modelId="{B047C76A-C6D4-42AE-B5CF-3864F1580351}" srcId="{50192486-1D80-4F36-A53E-0976FB3E289B}" destId="{7ADDF3E3-2919-46B7-A9FB-3FA3168BA530}" srcOrd="1" destOrd="0" parTransId="{F27D1B42-292C-40AD-9BB6-6A7CB01E19F3}" sibTransId="{75A6C160-B704-4AEE-B37F-160BDA8F3E67}"/>
    <dgm:cxn modelId="{9F91CF4A-699C-4436-BC72-8785796FDDED}" srcId="{895421C8-6781-43B3-887A-A9121311B856}" destId="{50192486-1D80-4F36-A53E-0976FB3E289B}" srcOrd="2" destOrd="0" parTransId="{650784D5-8C65-4D1E-B48D-38D5DE4DFC45}" sibTransId="{DD42D2F1-A5A1-4C73-93FC-C60C716AC30A}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E8C63B4C-BC91-4561-9824-7FA3791B85CE}" srcId="{50192486-1D80-4F36-A53E-0976FB3E289B}" destId="{F4F6AEBB-E59C-483B-8BF6-035907554BFF}" srcOrd="2" destOrd="0" parTransId="{9C3CBB68-C04F-4BD2-A4BE-AB2A17C4E586}" sibTransId="{7ABB7B05-AB5D-40B5-A512-46C5AB25CAF2}"/>
    <dgm:cxn modelId="{EDD21350-42AC-4D00-B6A3-19151F105F2D}" type="presOf" srcId="{D52D054D-4923-4EF4-A22E-FB30CEA49445}" destId="{2A576B68-393F-420A-B12B-98B16C60B92F}" srcOrd="0" destOrd="0" presId="urn:microsoft.com/office/officeart/2005/8/layout/target2"/>
    <dgm:cxn modelId="{91C17654-D9EC-45FD-B9BC-8EFE77ED62C2}" srcId="{50192486-1D80-4F36-A53E-0976FB3E289B}" destId="{B6FD571B-B747-486C-A888-C2604FC245E4}" srcOrd="3" destOrd="0" parTransId="{6E92F7CC-4D39-4018-8D31-4286D608FF89}" sibTransId="{8C1EA658-CC63-4661-9785-234E387D8A84}"/>
    <dgm:cxn modelId="{992BD957-0FE0-4722-B063-420AB20C73D8}" type="presOf" srcId="{31B444E8-0860-4F4F-814E-66D7AA46939B}" destId="{7BD62668-FEEB-472B-ACE4-1A409C405697}" srcOrd="0" destOrd="0" presId="urn:microsoft.com/office/officeart/2005/8/layout/target2"/>
    <dgm:cxn modelId="{FC3CAD84-DF79-48FD-8694-1479AFBFAC9C}" srcId="{50192486-1D80-4F36-A53E-0976FB3E289B}" destId="{D52D054D-4923-4EF4-A22E-FB30CEA49445}" srcOrd="4" destOrd="0" parTransId="{A333A032-8746-4727-9D85-B14D5BC06D49}" sibTransId="{AC31C2E4-47D2-4052-B935-7A0E6713E932}"/>
    <dgm:cxn modelId="{E1B0A69E-D00B-4CC9-AA19-D1E1D01C7534}" srcId="{895421C8-6781-43B3-887A-A9121311B856}" destId="{24828620-03E2-4454-98FC-0940180ADBE6}" srcOrd="1" destOrd="0" parTransId="{0D1A322A-0B0F-493A-9C6F-AB028D16C1DD}" sibTransId="{0EFB4584-D47F-441C-A0E5-EF7ABE6EF78D}"/>
    <dgm:cxn modelId="{D9D994A7-8D8F-4F93-B12A-02F9FE7E65BB}" srcId="{50192486-1D80-4F36-A53E-0976FB3E289B}" destId="{31B444E8-0860-4F4F-814E-66D7AA46939B}" srcOrd="0" destOrd="0" parTransId="{101924E1-0563-4F8D-8C04-2AE2594E5858}" sibTransId="{F048CDA9-12D7-4F01-83FB-67C35837C174}"/>
    <dgm:cxn modelId="{83FC18B0-CAF5-4B9F-B1C4-19A2C52FC4C6}" type="presOf" srcId="{24828620-03E2-4454-98FC-0940180ADBE6}" destId="{0B195A57-50F6-474D-98AD-57BA5FE93FF0}" srcOrd="0" destOrd="0" presId="urn:microsoft.com/office/officeart/2005/8/layout/target2"/>
    <dgm:cxn modelId="{68FDB6D0-3CCF-444A-BD9C-8D7AEDD31EE3}" type="presOf" srcId="{7ADDF3E3-2919-46B7-A9FB-3FA3168BA530}" destId="{0A0ACEE7-AC84-436F-B14C-B7DD5AF5D82B}" srcOrd="0" destOrd="0" presId="urn:microsoft.com/office/officeart/2005/8/layout/target2"/>
    <dgm:cxn modelId="{EB8131E7-1751-4570-8A6E-F4E5492AC4CE}" srcId="{895421C8-6781-43B3-887A-A9121311B856}" destId="{1ADE322E-4DE7-477F-AC8C-1CC7EA7F8E86}" srcOrd="0" destOrd="0" parTransId="{0AEB19BC-E9E8-42A5-BAE8-698D774B6AA1}" sibTransId="{51B17BD9-A9E7-4785-9319-4C907E215E62}"/>
    <dgm:cxn modelId="{B21CBBE9-C812-450F-BA68-C16901015353}" type="presOf" srcId="{F4F6AEBB-E59C-483B-8BF6-035907554BFF}" destId="{17570E14-9346-4E95-81FC-082F691430EB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6B1BD87B-F416-4FA0-AB48-EC29CCF93216}" type="presParOf" srcId="{CD3A4BAC-B433-4BF9-9FF3-FF659CE317AF}" destId="{3BE6DE3A-C9DE-4C2A-945C-542E83736E09}" srcOrd="1" destOrd="0" presId="urn:microsoft.com/office/officeart/2005/8/layout/target2"/>
    <dgm:cxn modelId="{A786D9D5-C5EF-4692-B7BA-8A9539B6DB9A}" type="presParOf" srcId="{3BE6DE3A-C9DE-4C2A-945C-542E83736E09}" destId="{0B195A57-50F6-474D-98AD-57BA5FE93FF0}" srcOrd="0" destOrd="0" presId="urn:microsoft.com/office/officeart/2005/8/layout/target2"/>
    <dgm:cxn modelId="{8EC4618B-DD6A-48B4-A178-0CD683899AEB}" type="presParOf" srcId="{3BE6DE3A-C9DE-4C2A-945C-542E83736E09}" destId="{0170E9AF-A8FD-471C-83F3-6E4EB91CF112}" srcOrd="1" destOrd="0" presId="urn:microsoft.com/office/officeart/2005/8/layout/target2"/>
    <dgm:cxn modelId="{088BDB0A-FBE2-42FF-A637-37F9EB42EDF8}" type="presParOf" srcId="{CD3A4BAC-B433-4BF9-9FF3-FF659CE317AF}" destId="{9B3E19E4-5812-4F58-AD0E-94BE3506D3BB}" srcOrd="2" destOrd="0" presId="urn:microsoft.com/office/officeart/2005/8/layout/target2"/>
    <dgm:cxn modelId="{ED49AA03-2ABC-46DE-AB50-3079D9A6EB34}" type="presParOf" srcId="{9B3E19E4-5812-4F58-AD0E-94BE3506D3BB}" destId="{87E9B9A6-338C-46DD-AFFA-1C86FD05CD32}" srcOrd="0" destOrd="0" presId="urn:microsoft.com/office/officeart/2005/8/layout/target2"/>
    <dgm:cxn modelId="{F53C70A8-1980-46FB-9468-3F5ED3F13AFB}" type="presParOf" srcId="{9B3E19E4-5812-4F58-AD0E-94BE3506D3BB}" destId="{529EBDF5-38CE-4D57-8312-21F48B40A51E}" srcOrd="1" destOrd="0" presId="urn:microsoft.com/office/officeart/2005/8/layout/target2"/>
    <dgm:cxn modelId="{B96C2EEA-D1AB-47AC-AB59-3EA711F19056}" type="presParOf" srcId="{529EBDF5-38CE-4D57-8312-21F48B40A51E}" destId="{7BD62668-FEEB-472B-ACE4-1A409C405697}" srcOrd="0" destOrd="0" presId="urn:microsoft.com/office/officeart/2005/8/layout/target2"/>
    <dgm:cxn modelId="{2D0C356B-E5DD-4B03-AA40-61EB602BD824}" type="presParOf" srcId="{529EBDF5-38CE-4D57-8312-21F48B40A51E}" destId="{D9127167-0697-4BB7-BE08-2DB5B0E8148A}" srcOrd="1" destOrd="0" presId="urn:microsoft.com/office/officeart/2005/8/layout/target2"/>
    <dgm:cxn modelId="{D7307479-C214-4F7A-BB93-D09CD307DA52}" type="presParOf" srcId="{529EBDF5-38CE-4D57-8312-21F48B40A51E}" destId="{0A0ACEE7-AC84-436F-B14C-B7DD5AF5D82B}" srcOrd="2" destOrd="0" presId="urn:microsoft.com/office/officeart/2005/8/layout/target2"/>
    <dgm:cxn modelId="{31AE9B0B-658C-490C-99BB-644599B8DCF5}" type="presParOf" srcId="{529EBDF5-38CE-4D57-8312-21F48B40A51E}" destId="{03544950-4377-4A15-BD25-E2BBB662377C}" srcOrd="3" destOrd="0" presId="urn:microsoft.com/office/officeart/2005/8/layout/target2"/>
    <dgm:cxn modelId="{77FA111A-97FD-4421-A41C-4745E5C57DC2}" type="presParOf" srcId="{529EBDF5-38CE-4D57-8312-21F48B40A51E}" destId="{17570E14-9346-4E95-81FC-082F691430EB}" srcOrd="4" destOrd="0" presId="urn:microsoft.com/office/officeart/2005/8/layout/target2"/>
    <dgm:cxn modelId="{7A9305A2-F6FE-4A7D-8726-36FC5CB49315}" type="presParOf" srcId="{529EBDF5-38CE-4D57-8312-21F48B40A51E}" destId="{90D45CEE-2274-439E-8E67-14322F078B0C}" srcOrd="5" destOrd="0" presId="urn:microsoft.com/office/officeart/2005/8/layout/target2"/>
    <dgm:cxn modelId="{4D378617-DA61-4E9C-B041-6F830704835D}" type="presParOf" srcId="{529EBDF5-38CE-4D57-8312-21F48B40A51E}" destId="{A35CA690-1967-4503-BC96-0C392887250C}" srcOrd="6" destOrd="0" presId="urn:microsoft.com/office/officeart/2005/8/layout/target2"/>
    <dgm:cxn modelId="{D6AC4657-DC57-4E0F-8F15-21E69E061FCD}" type="presParOf" srcId="{529EBDF5-38CE-4D57-8312-21F48B40A51E}" destId="{BAD6B09C-51AE-4341-9C57-AC47798E1F43}" srcOrd="7" destOrd="0" presId="urn:microsoft.com/office/officeart/2005/8/layout/target2"/>
    <dgm:cxn modelId="{164A4325-ADB0-4836-B9A0-1EA4C5887502}" type="presParOf" srcId="{529EBDF5-38CE-4D57-8312-21F48B40A51E}" destId="{2A576B68-393F-420A-B12B-98B16C60B92F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5. La organización define las responsabilidades de las personas, a nivel de control interno para la consecución de los objetivos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4F6AEBB-E59C-483B-8BF6-035907554BFF}">
      <dgm:prSet phldrT="[Texto]" custT="1"/>
      <dgm:spPr/>
      <dgm:t>
        <a:bodyPr/>
        <a:lstStyle/>
        <a:p>
          <a:r>
            <a:rPr lang="es-AR" sz="1200" dirty="0">
              <a:solidFill>
                <a:schemeClr val="tx1"/>
              </a:solidFill>
            </a:rPr>
            <a:t>Acciones coordinadas</a:t>
          </a:r>
          <a:endParaRPr lang="es-ES" sz="1200" dirty="0">
            <a:solidFill>
              <a:schemeClr val="tx1"/>
            </a:solidFill>
          </a:endParaRPr>
        </a:p>
      </dgm:t>
    </dgm:pt>
    <dgm:pt modelId="{9C3CBB68-C04F-4BD2-A4BE-AB2A17C4E586}" type="parTrans" cxnId="{E8C63B4C-BC91-4561-9824-7FA3791B85C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BB7B05-AB5D-40B5-A512-46C5AB25CAF2}" type="sibTrans" cxnId="{E8C63B4C-BC91-4561-9824-7FA3791B85C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52D054D-4923-4EF4-A22E-FB30CEA49445}">
      <dgm:prSet phldrT="[Texto]" custT="1"/>
      <dgm:spPr/>
      <dgm:t>
        <a:bodyPr/>
        <a:lstStyle/>
        <a:p>
          <a:r>
            <a:rPr lang="es-AR" sz="1200" dirty="0">
              <a:solidFill>
                <a:schemeClr val="tx1"/>
              </a:solidFill>
            </a:rPr>
            <a:t>Ambiente de confianza</a:t>
          </a:r>
          <a:endParaRPr lang="es-ES" sz="1200" dirty="0">
            <a:solidFill>
              <a:schemeClr val="tx1"/>
            </a:solidFill>
          </a:endParaRPr>
        </a:p>
      </dgm:t>
    </dgm:pt>
    <dgm:pt modelId="{A333A032-8746-4727-9D85-B14D5BC06D49}" type="parTrans" cxnId="{FC3CAD84-DF79-48FD-8694-1479AFBFAC9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C31C2E4-47D2-4052-B935-7A0E6713E932}" type="sibTrans" cxnId="{FC3CAD84-DF79-48FD-8694-1479AFBFAC9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1B444E8-0860-4F4F-814E-66D7AA46939B}">
      <dgm:prSet phldrT="[Texto]" custT="1"/>
      <dgm:spPr/>
      <dgm:t>
        <a:bodyPr/>
        <a:lstStyle/>
        <a:p>
          <a:r>
            <a:rPr lang="es-AR" sz="1200" dirty="0">
              <a:solidFill>
                <a:schemeClr val="tx1"/>
              </a:solidFill>
            </a:rPr>
            <a:t>Delegación de autoridad</a:t>
          </a:r>
          <a:endParaRPr lang="es-ES" sz="1200" dirty="0">
            <a:solidFill>
              <a:schemeClr val="tx1"/>
            </a:solidFill>
          </a:endParaRPr>
        </a:p>
      </dgm:t>
    </dgm:pt>
    <dgm:pt modelId="{101924E1-0563-4F8D-8C04-2AE2594E5858}" type="parTrans" cxnId="{D9D994A7-8D8F-4F93-B12A-02F9FE7E65B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048CDA9-12D7-4F01-83FB-67C35837C174}" type="sibTrans" cxnId="{D9D994A7-8D8F-4F93-B12A-02F9FE7E65B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E6B59EC-680F-41E9-A01C-9C6E08D6C17B}">
      <dgm:prSet phldrT="[Texto]" custT="1"/>
      <dgm:spPr/>
      <dgm:t>
        <a:bodyPr/>
        <a:lstStyle/>
        <a:p>
          <a:r>
            <a:rPr lang="es-AR" sz="1200" dirty="0">
              <a:solidFill>
                <a:schemeClr val="tx1"/>
              </a:solidFill>
            </a:rPr>
            <a:t>Compromiso del personal con el control interno</a:t>
          </a:r>
          <a:endParaRPr lang="es-ES" sz="1200" dirty="0">
            <a:solidFill>
              <a:schemeClr val="tx1"/>
            </a:solidFill>
          </a:endParaRPr>
        </a:p>
      </dgm:t>
    </dgm:pt>
    <dgm:pt modelId="{D3B929E8-E872-4EC3-B6C7-829D7B92FA17}" type="parTrans" cxnId="{DDAFCADD-2AAB-4F1F-BC70-7975012A69D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C463F5C-91DA-4519-ADCE-953EB95B2C4E}" type="sibTrans" cxnId="{DDAFCADD-2AAB-4F1F-BC70-7975012A69D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0118FB3-F8E0-436B-91E0-22DC3BDF0180}">
      <dgm:prSet phldrT="[Texto]" custT="1"/>
      <dgm:spPr/>
      <dgm:t>
        <a:bodyPr/>
        <a:lstStyle/>
        <a:p>
          <a:r>
            <a:rPr lang="es-AR" sz="1200">
              <a:solidFill>
                <a:schemeClr val="tx1"/>
              </a:solidFill>
            </a:rPr>
            <a:t>Auditoría interna</a:t>
          </a:r>
          <a:endParaRPr lang="es-ES" sz="1200" dirty="0">
            <a:solidFill>
              <a:schemeClr val="tx1"/>
            </a:solidFill>
          </a:endParaRPr>
        </a:p>
      </dgm:t>
    </dgm:pt>
    <dgm:pt modelId="{02DA3B12-57CF-42AD-B283-881A0D9EEA81}" type="parTrans" cxnId="{541FCB2A-6E97-4823-AA47-7D5E38A078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1939673-BDF2-4F85-AD07-A1664374AEB9}" type="sibTrans" cxnId="{541FCB2A-6E97-4823-AA47-7D5E38A078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BE12CB-BE1F-4B83-8A30-286918652250}">
      <dgm:prSet phldrT="[Texto]" custT="1"/>
      <dgm:spPr/>
      <dgm:t>
        <a:bodyPr/>
        <a:lstStyle/>
        <a:p>
          <a:r>
            <a:rPr lang="es-PE" sz="1800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9620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ScaleY="114549" custLinFactNeighborX="413" custLinFactNeighborY="7274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C40240FE-CE3E-40B5-8301-A31A92139753}" type="pres">
      <dgm:prSet presAssocID="{31B444E8-0860-4F4F-814E-66D7AA46939B}" presName="cChild" presStyleLbl="fgAcc1" presStyleIdx="0" presStyleCnt="5" custLinFactX="767" custLinFactNeighborX="100000" custLinFactNeighborY="26515">
        <dgm:presLayoutVars>
          <dgm:bulletEnabled val="1"/>
        </dgm:presLayoutVars>
      </dgm:prSet>
      <dgm:spPr/>
    </dgm:pt>
    <dgm:pt modelId="{D7E4F84D-EB7C-48D1-A95D-0A145892E829}" type="pres">
      <dgm:prSet presAssocID="{F048CDA9-12D7-4F01-83FB-67C35837C174}" presName="centerSibTrans" presStyleCnt="0"/>
      <dgm:spPr/>
    </dgm:pt>
    <dgm:pt modelId="{CF158379-4618-47A4-9E1C-79E953386F8C}" type="pres">
      <dgm:prSet presAssocID="{F4F6AEBB-E59C-483B-8BF6-035907554BFF}" presName="cChild" presStyleLbl="fgAcc1" presStyleIdx="1" presStyleCnt="5" custLinFactX="767" custLinFactNeighborX="100000" custLinFactNeighborY="26515">
        <dgm:presLayoutVars>
          <dgm:bulletEnabled val="1"/>
        </dgm:presLayoutVars>
      </dgm:prSet>
      <dgm:spPr/>
    </dgm:pt>
    <dgm:pt modelId="{B7B1C74E-7600-4EF5-A9B9-4B1FB3D705EA}" type="pres">
      <dgm:prSet presAssocID="{7ABB7B05-AB5D-40B5-A512-46C5AB25CAF2}" presName="centerSibTrans" presStyleCnt="0"/>
      <dgm:spPr/>
    </dgm:pt>
    <dgm:pt modelId="{7D747911-776C-43E6-9163-62BE98545C5B}" type="pres">
      <dgm:prSet presAssocID="{FE6B59EC-680F-41E9-A01C-9C6E08D6C17B}" presName="cChild" presStyleLbl="fgAcc1" presStyleIdx="2" presStyleCnt="5" custLinFactNeighborY="29549">
        <dgm:presLayoutVars>
          <dgm:bulletEnabled val="1"/>
        </dgm:presLayoutVars>
      </dgm:prSet>
      <dgm:spPr/>
    </dgm:pt>
    <dgm:pt modelId="{6DDCE589-641E-4A20-B80B-5FE82DEB8698}" type="pres">
      <dgm:prSet presAssocID="{9C463F5C-91DA-4519-ADCE-953EB95B2C4E}" presName="centerSibTrans" presStyleCnt="0"/>
      <dgm:spPr/>
    </dgm:pt>
    <dgm:pt modelId="{1BF27D01-4A12-4E04-B619-672652DA35B4}" type="pres">
      <dgm:prSet presAssocID="{D52D054D-4923-4EF4-A22E-FB30CEA49445}" presName="cChild" presStyleLbl="fgAcc1" presStyleIdx="3" presStyleCnt="5" custLinFactNeighborY="29549">
        <dgm:presLayoutVars>
          <dgm:bulletEnabled val="1"/>
        </dgm:presLayoutVars>
      </dgm:prSet>
      <dgm:spPr/>
    </dgm:pt>
    <dgm:pt modelId="{3B9173FF-9F57-4598-AE08-4303CEC31E25}" type="pres">
      <dgm:prSet presAssocID="{AC31C2E4-47D2-4052-B935-7A0E6713E932}" presName="centerSibTrans" presStyleCnt="0"/>
      <dgm:spPr/>
    </dgm:pt>
    <dgm:pt modelId="{6FBCBDA2-644C-4B60-98FB-83B3083A0CC7}" type="pres">
      <dgm:prSet presAssocID="{90118FB3-F8E0-436B-91E0-22DC3BDF0180}" presName="cChild" presStyleLbl="fgAcc1" presStyleIdx="4" presStyleCnt="5" custLinFactNeighborY="29549">
        <dgm:presLayoutVars>
          <dgm:bulletEnabled val="1"/>
        </dgm:presLayoutVars>
      </dgm:prSet>
      <dgm:spPr/>
    </dgm:pt>
  </dgm:ptLst>
  <dgm:cxnLst>
    <dgm:cxn modelId="{7F7ABF20-8BB2-4D0E-BE8A-F5FD2340C123}" type="presOf" srcId="{F4F6AEBB-E59C-483B-8BF6-035907554BFF}" destId="{CF158379-4618-47A4-9E1C-79E953386F8C}" srcOrd="0" destOrd="0" presId="urn:microsoft.com/office/officeart/2005/8/layout/target2"/>
    <dgm:cxn modelId="{541FCB2A-6E97-4823-AA47-7D5E38A0786F}" srcId="{54BE12CB-BE1F-4B83-8A30-286918652250}" destId="{90118FB3-F8E0-436B-91E0-22DC3BDF0180}" srcOrd="4" destOrd="0" parTransId="{02DA3B12-57CF-42AD-B283-881A0D9EEA81}" sibTransId="{B1939673-BDF2-4F85-AD07-A1664374AEB9}"/>
    <dgm:cxn modelId="{B1638830-74A1-4501-8539-63249D30BB92}" type="presOf" srcId="{31B444E8-0860-4F4F-814E-66D7AA46939B}" destId="{C40240FE-CE3E-40B5-8301-A31A92139753}" srcOrd="0" destOrd="0" presId="urn:microsoft.com/office/officeart/2005/8/layout/target2"/>
    <dgm:cxn modelId="{6B485635-A64F-4A9B-9C41-3127191A55F5}" type="presOf" srcId="{D52D054D-4923-4EF4-A22E-FB30CEA49445}" destId="{1BF27D01-4A12-4E04-B619-672652DA35B4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AA353249-EF71-4F47-BDD1-30F1EA48706F}" type="presOf" srcId="{FE6B59EC-680F-41E9-A01C-9C6E08D6C17B}" destId="{7D747911-776C-43E6-9163-62BE98545C5B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E8C63B4C-BC91-4561-9824-7FA3791B85CE}" srcId="{54BE12CB-BE1F-4B83-8A30-286918652250}" destId="{F4F6AEBB-E59C-483B-8BF6-035907554BFF}" srcOrd="1" destOrd="0" parTransId="{9C3CBB68-C04F-4BD2-A4BE-AB2A17C4E586}" sibTransId="{7ABB7B05-AB5D-40B5-A512-46C5AB25CAF2}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FC3CAD84-DF79-48FD-8694-1479AFBFAC9C}" srcId="{54BE12CB-BE1F-4B83-8A30-286918652250}" destId="{D52D054D-4923-4EF4-A22E-FB30CEA49445}" srcOrd="3" destOrd="0" parTransId="{A333A032-8746-4727-9D85-B14D5BC06D49}" sibTransId="{AC31C2E4-47D2-4052-B935-7A0E6713E932}"/>
    <dgm:cxn modelId="{D9D994A7-8D8F-4F93-B12A-02F9FE7E65BB}" srcId="{54BE12CB-BE1F-4B83-8A30-286918652250}" destId="{31B444E8-0860-4F4F-814E-66D7AA46939B}" srcOrd="0" destOrd="0" parTransId="{101924E1-0563-4F8D-8C04-2AE2594E5858}" sibTransId="{F048CDA9-12D7-4F01-83FB-67C35837C174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DDAFCADD-2AAB-4F1F-BC70-7975012A69D3}" srcId="{54BE12CB-BE1F-4B83-8A30-286918652250}" destId="{FE6B59EC-680F-41E9-A01C-9C6E08D6C17B}" srcOrd="2" destOrd="0" parTransId="{D3B929E8-E872-4EC3-B6C7-829D7B92FA17}" sibTransId="{9C463F5C-91DA-4519-ADCE-953EB95B2C4E}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19215EE9-087F-4A0A-AFF1-71FC44393360}" type="presOf" srcId="{90118FB3-F8E0-436B-91E0-22DC3BDF0180}" destId="{6FBCBDA2-644C-4B60-98FB-83B3083A0CC7}" srcOrd="0" destOrd="0" presId="urn:microsoft.com/office/officeart/2005/8/layout/target2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32370907-1B0D-426C-90E5-DF3DA1EEC48F}" type="presParOf" srcId="{73874F8F-1CDA-47AB-A48B-A9876E6BCD47}" destId="{C40240FE-CE3E-40B5-8301-A31A92139753}" srcOrd="0" destOrd="0" presId="urn:microsoft.com/office/officeart/2005/8/layout/target2"/>
    <dgm:cxn modelId="{167754FE-98A3-454E-B3D0-337CCC87B1E8}" type="presParOf" srcId="{73874F8F-1CDA-47AB-A48B-A9876E6BCD47}" destId="{D7E4F84D-EB7C-48D1-A95D-0A145892E829}" srcOrd="1" destOrd="0" presId="urn:microsoft.com/office/officeart/2005/8/layout/target2"/>
    <dgm:cxn modelId="{BA7CA948-128A-4EB5-AC90-0E3D84FB7404}" type="presParOf" srcId="{73874F8F-1CDA-47AB-A48B-A9876E6BCD47}" destId="{CF158379-4618-47A4-9E1C-79E953386F8C}" srcOrd="2" destOrd="0" presId="urn:microsoft.com/office/officeart/2005/8/layout/target2"/>
    <dgm:cxn modelId="{5EA1F4FC-F978-4DFC-8003-BE04D0D2299C}" type="presParOf" srcId="{73874F8F-1CDA-47AB-A48B-A9876E6BCD47}" destId="{B7B1C74E-7600-4EF5-A9B9-4B1FB3D705EA}" srcOrd="3" destOrd="0" presId="urn:microsoft.com/office/officeart/2005/8/layout/target2"/>
    <dgm:cxn modelId="{999BF4DF-832F-4083-8562-6145824CCEF8}" type="presParOf" srcId="{73874F8F-1CDA-47AB-A48B-A9876E6BCD47}" destId="{7D747911-776C-43E6-9163-62BE98545C5B}" srcOrd="4" destOrd="0" presId="urn:microsoft.com/office/officeart/2005/8/layout/target2"/>
    <dgm:cxn modelId="{6678C568-209E-4BA3-83F5-1890CD4EE3C8}" type="presParOf" srcId="{73874F8F-1CDA-47AB-A48B-A9876E6BCD47}" destId="{6DDCE589-641E-4A20-B80B-5FE82DEB8698}" srcOrd="5" destOrd="0" presId="urn:microsoft.com/office/officeart/2005/8/layout/target2"/>
    <dgm:cxn modelId="{71E83B8A-244F-48FF-8609-62A6A373AC50}" type="presParOf" srcId="{73874F8F-1CDA-47AB-A48B-A9876E6BCD47}" destId="{1BF27D01-4A12-4E04-B619-672652DA35B4}" srcOrd="6" destOrd="0" presId="urn:microsoft.com/office/officeart/2005/8/layout/target2"/>
    <dgm:cxn modelId="{CA65FC7A-B2BB-40D1-B517-3BEA643453F8}" type="presParOf" srcId="{73874F8F-1CDA-47AB-A48B-A9876E6BCD47}" destId="{3B9173FF-9F57-4598-AE08-4303CEC31E25}" srcOrd="7" destOrd="0" presId="urn:microsoft.com/office/officeart/2005/8/layout/target2"/>
    <dgm:cxn modelId="{CC8B6E5B-FEA2-41B1-AE54-F38A0B23E088}" type="presParOf" srcId="{73874F8F-1CDA-47AB-A48B-A9876E6BCD47}" destId="{6FBCBDA2-644C-4B60-98FB-83B3083A0CC7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1B444E8-0860-4F4F-814E-66D7AA46939B}">
      <dgm:prSet phldrT="[Texto]"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Revisión de los objetivos</a:t>
          </a:r>
          <a:endParaRPr lang="es-ES" dirty="0">
            <a:solidFill>
              <a:schemeClr val="tx1"/>
            </a:solidFill>
          </a:endParaRPr>
        </a:p>
      </dgm:t>
    </dgm:pt>
    <dgm:pt modelId="{101924E1-0563-4F8D-8C04-2AE2594E5858}" type="parTrans" cxnId="{D9D994A7-8D8F-4F93-B12A-02F9FE7E65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48CDA9-12D7-4F01-83FB-67C35837C174}" type="sibTrans" cxnId="{D9D994A7-8D8F-4F93-B12A-02F9FE7E65B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C6BA522-DD2D-4DDA-876A-18AC078AEC97}">
      <dgm:prSet phldrT="[Texto]"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CONTROL INTERNO – MARCO INTEGRADO (COSO 2013)</a:t>
          </a:r>
          <a:endParaRPr lang="es-ES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 custT="1"/>
      <dgm:spPr/>
      <dgm:t>
        <a:bodyPr/>
        <a:lstStyle/>
        <a:p>
          <a:r>
            <a:rPr lang="es-PE" sz="1800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6. La organización define los objetivos con suficiente claridad para permitir la identificación y evaluación de los riesgos relacionados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Planificación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09091" custLinFactNeighborX="-1565" custLinFactNeighborY="-719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-1086" custLinFactNeighborY="3860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2" custLinFactNeighborX="-89813" custLinFactNeighborY="20710">
        <dgm:presLayoutVars>
          <dgm:bulletEnabled val="1"/>
        </dgm:presLayoutVars>
      </dgm:prSet>
      <dgm:spPr/>
    </dgm:pt>
    <dgm:pt modelId="{7520EFF1-B509-42CE-BF3C-441857DBDC43}" type="pres">
      <dgm:prSet presAssocID="{1A188044-3D67-4CF5-9B86-C1F0EA25F88B}" presName="centerSibTrans" presStyleCnt="0"/>
      <dgm:spPr/>
    </dgm:pt>
    <dgm:pt modelId="{C40240FE-CE3E-40B5-8301-A31A92139753}" type="pres">
      <dgm:prSet presAssocID="{31B444E8-0860-4F4F-814E-66D7AA46939B}" presName="cChild" presStyleLbl="fgAcc1" presStyleIdx="1" presStyleCnt="2" custLinFactNeighborY="20710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B1638830-74A1-4501-8539-63249D30BB92}" type="presOf" srcId="{31B444E8-0860-4F4F-814E-66D7AA46939B}" destId="{C40240FE-CE3E-40B5-8301-A31A92139753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D9D994A7-8D8F-4F93-B12A-02F9FE7E65BB}" srcId="{54BE12CB-BE1F-4B83-8A30-286918652250}" destId="{31B444E8-0860-4F4F-814E-66D7AA46939B}" srcOrd="1" destOrd="0" parTransId="{101924E1-0563-4F8D-8C04-2AE2594E5858}" sibTransId="{F048CDA9-12D7-4F01-83FB-67C35837C174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B41FE890-0BA7-49C1-B9FB-D11D32A5E9FE}" type="presParOf" srcId="{73874F8F-1CDA-47AB-A48B-A9876E6BCD47}" destId="{7520EFF1-B509-42CE-BF3C-441857DBDC43}" srcOrd="1" destOrd="0" presId="urn:microsoft.com/office/officeart/2005/8/layout/target2"/>
    <dgm:cxn modelId="{32370907-1B0D-426C-90E5-DF3DA1EEC48F}" type="presParOf" srcId="{73874F8F-1CDA-47AB-A48B-A9876E6BCD47}" destId="{C40240FE-CE3E-40B5-8301-A31A92139753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 custT="1"/>
      <dgm:spPr/>
      <dgm:t>
        <a:bodyPr/>
        <a:lstStyle/>
        <a:p>
          <a:r>
            <a:rPr lang="es-PE" sz="1800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7. La organización identifica los riesgos para la consecución de sus objetivos en todos los niveles de la entidad y los analiza como base sobre la cual determinar cómo se deben gestionar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Identificación y evaluación de riesgos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Gestión de riesgos institucionales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773E7D-5AD0-4D44-9F01-612774D6ACF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Indicadores mensurables de desempeño</a:t>
          </a:r>
        </a:p>
      </dgm:t>
    </dgm:pt>
    <dgm:pt modelId="{B5356F50-1B3E-4054-B249-CEC2E01893CB}" type="parTrans" cxnId="{C572C118-5AEF-452C-B3F7-599D0C12D4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B55532-4D75-4631-93FF-97ADFDDEFA89}" type="sibTrans" cxnId="{C572C118-5AEF-452C-B3F7-599D0C12D4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415791-0C40-4F20-B04A-50095DEEC14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Divulgación de los planes</a:t>
          </a:r>
        </a:p>
      </dgm:t>
    </dgm:pt>
    <dgm:pt modelId="{CE78EC58-1529-4EF8-B892-3CEB4BB60F50}" type="parTrans" cxnId="{FCF0EF01-2699-4E2A-B25F-0116BDFD5E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AF845-C718-4720-BFF1-04071F00EE6D}" type="sibTrans" cxnId="{FCF0EF01-2699-4E2A-B25F-0116BDFD5E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31819" custLinFactNeighborX="293" custLinFactNeighborY="-719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-1028" custLinFactNeighborY="7837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 custLinFactX="-1008" custLinFactNeighborX="-100000" custLinFactNeighborY="32321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BB809C62-A350-4FCC-834C-482B14E00E37}" type="pres">
      <dgm:prSet presAssocID="{DC773E7D-5AD0-4D44-9F01-612774D6ACFA}" presName="cChild" presStyleLbl="fgAcc1" presStyleIdx="1" presStyleCnt="4" custLinFactNeighborY="32321">
        <dgm:presLayoutVars>
          <dgm:bulletEnabled val="1"/>
        </dgm:presLayoutVars>
      </dgm:prSet>
      <dgm:spPr/>
    </dgm:pt>
    <dgm:pt modelId="{E6A2DB82-6DF3-4B5C-8261-9895E9E3ED4A}" type="pres">
      <dgm:prSet presAssocID="{8FB55532-4D75-4631-93FF-97ADFDDEFA89}" presName="centerSibTrans" presStyleCnt="0"/>
      <dgm:spPr/>
    </dgm:pt>
    <dgm:pt modelId="{E5CC888F-AF3F-40BA-8FC4-1C737C39B370}" type="pres">
      <dgm:prSet presAssocID="{A4415791-0C40-4F20-B04A-50095DEEC148}" presName="cChild" presStyleLbl="fgAcc1" presStyleIdx="2" presStyleCnt="4" custLinFactX="1025" custLinFactNeighborX="100000" custLinFactNeighborY="32321">
        <dgm:presLayoutVars>
          <dgm:bulletEnabled val="1"/>
        </dgm:presLayoutVars>
      </dgm:prSet>
      <dgm:spPr/>
    </dgm:pt>
    <dgm:pt modelId="{56977481-6149-4C58-8E27-00BA55252842}" type="pres">
      <dgm:prSet presAssocID="{D85AF845-C718-4720-BFF1-04071F00EE6D}" presName="centerSibTrans" presStyleCnt="0"/>
      <dgm:spPr/>
    </dgm:pt>
    <dgm:pt modelId="{0F495FE4-A97B-45A8-9E7F-87B243EBB3C9}" type="pres">
      <dgm:prSet presAssocID="{3FA48E2C-AD96-4CCA-8378-5AC2F570D08F}" presName="cChild" presStyleLbl="fgAcc1" presStyleIdx="3" presStyleCnt="4" custLinFactNeighborX="-34099" custLinFactNeighborY="32321">
        <dgm:presLayoutVars>
          <dgm:bulletEnabled val="1"/>
        </dgm:presLayoutVars>
      </dgm:prSet>
      <dgm:spPr/>
    </dgm:pt>
  </dgm:ptLst>
  <dgm:cxnLst>
    <dgm:cxn modelId="{FCF0EF01-2699-4E2A-B25F-0116BDFD5E37}" srcId="{54BE12CB-BE1F-4B83-8A30-286918652250}" destId="{A4415791-0C40-4F20-B04A-50095DEEC148}" srcOrd="2" destOrd="0" parTransId="{CE78EC58-1529-4EF8-B892-3CEB4BB60F50}" sibTransId="{D85AF845-C718-4720-BFF1-04071F00EE6D}"/>
    <dgm:cxn modelId="{C572C118-5AEF-452C-B3F7-599D0C12D46A}" srcId="{54BE12CB-BE1F-4B83-8A30-286918652250}" destId="{DC773E7D-5AD0-4D44-9F01-612774D6ACFA}" srcOrd="1" destOrd="0" parTransId="{B5356F50-1B3E-4054-B249-CEC2E01893CB}" sibTransId="{8FB55532-4D75-4631-93FF-97ADFDDEFA89}"/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9D01D731-FB19-409F-9B41-DCE004828F82}" type="presOf" srcId="{A4415791-0C40-4F20-B04A-50095DEEC148}" destId="{E5CC888F-AF3F-40BA-8FC4-1C737C39B370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3" destOrd="0" parTransId="{B33D623A-5856-4004-98C7-E03E054041D0}" sibTransId="{8D3DE569-982D-4FC4-A307-876B4824BB5B}"/>
    <dgm:cxn modelId="{BF8A96AE-5C78-4BA1-8733-4A17F35CCC33}" type="presOf" srcId="{DC773E7D-5AD0-4D44-9F01-612774D6ACFA}" destId="{BB809C62-A350-4FCC-834C-482B14E00E37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026600E2-000F-46A4-A84C-269438EAF666}" type="presParOf" srcId="{73874F8F-1CDA-47AB-A48B-A9876E6BCD47}" destId="{BB809C62-A350-4FCC-834C-482B14E00E37}" srcOrd="2" destOrd="0" presId="urn:microsoft.com/office/officeart/2005/8/layout/target2"/>
    <dgm:cxn modelId="{68259846-559C-4C4A-B0E1-05A956831204}" type="presParOf" srcId="{73874F8F-1CDA-47AB-A48B-A9876E6BCD47}" destId="{E6A2DB82-6DF3-4B5C-8261-9895E9E3ED4A}" srcOrd="3" destOrd="0" presId="urn:microsoft.com/office/officeart/2005/8/layout/target2"/>
    <dgm:cxn modelId="{3058F378-FE1C-4A5F-BBE1-A0D1CAEAF253}" type="presParOf" srcId="{73874F8F-1CDA-47AB-A48B-A9876E6BCD47}" destId="{E5CC888F-AF3F-40BA-8FC4-1C737C39B370}" srcOrd="4" destOrd="0" presId="urn:microsoft.com/office/officeart/2005/8/layout/target2"/>
    <dgm:cxn modelId="{DAF35A51-2A19-41C4-B755-A3F86DF5CC5C}" type="presParOf" srcId="{73874F8F-1CDA-47AB-A48B-A9876E6BCD47}" destId="{56977481-6149-4C58-8E27-00BA55252842}" srcOrd="5" destOrd="0" presId="urn:microsoft.com/office/officeart/2005/8/layout/target2"/>
    <dgm:cxn modelId="{6A4EB5C1-ADD4-4B5F-B14A-6649882C8261}" type="presParOf" srcId="{73874F8F-1CDA-47AB-A48B-A9876E6BCD47}" destId="{0F495FE4-A97B-45A8-9E7F-87B243EBB3C9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2000" dirty="0">
              <a:solidFill>
                <a:schemeClr val="tx1"/>
              </a:solidFill>
            </a:rPr>
            <a:t>CONTROL INTERNO – MARCO INTEGRADO (COSO 2013)</a:t>
          </a:r>
          <a:endParaRPr lang="es-ES" sz="20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8. La organización considera la probabilidad de fraude al evaluar los riesgos para la consecución de los objetivos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Identificación y evaluación de riesgos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Planificación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Revisión de los objetivos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3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3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3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5421C8-6781-43B3-887A-A9121311B85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6BA522-DD2D-4DDA-876A-18AC078AEC97}">
      <dgm:prSet phldrT="[Texto]" custT="1"/>
      <dgm:spPr/>
      <dgm:t>
        <a:bodyPr/>
        <a:lstStyle/>
        <a:p>
          <a:r>
            <a:rPr lang="es-PE" sz="1800" dirty="0">
              <a:solidFill>
                <a:schemeClr val="tx1"/>
              </a:solidFill>
            </a:rPr>
            <a:t>CONTROL INTERNO – MARCO INTEGRADO (COSO 2013)</a:t>
          </a:r>
          <a:endParaRPr lang="es-ES" sz="1800" dirty="0">
            <a:solidFill>
              <a:schemeClr val="tx1"/>
            </a:solidFill>
          </a:endParaRPr>
        </a:p>
      </dgm:t>
    </dgm:pt>
    <dgm:pt modelId="{EFE2E8DB-4265-415D-BBC5-38CD994398CF}" type="par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6F0BD5-6FAD-4C45-87B9-0304FDD0A912}" type="sibTrans" cxnId="{D8FD393A-851C-4061-93C3-F947D6F1DC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BE12CB-BE1F-4B83-8A30-286918652250}">
      <dgm:prSet phldrT="[Texto]"/>
      <dgm:spPr/>
      <dgm:t>
        <a:bodyPr/>
        <a:lstStyle/>
        <a:p>
          <a:r>
            <a:rPr lang="es-PE" b="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dirty="0">
            <a:solidFill>
              <a:schemeClr val="tx1"/>
            </a:solidFill>
          </a:endParaRPr>
        </a:p>
      </dgm:t>
    </dgm:pt>
    <dgm:pt modelId="{A95FD9BB-00B4-48EC-884F-606AE85AC52A}" type="par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CFC8F1-6DDA-4191-BC0E-400FF51E89C9}" type="sibTrans" cxnId="{F0E21B41-BFF6-462A-94A8-8234F8D547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DE322E-4DE7-477F-AC8C-1CC7EA7F8E86}">
      <dgm:prSet phldrT="[Texto]" custT="1"/>
      <dgm:spPr/>
      <dgm:t>
        <a:bodyPr/>
        <a:lstStyle/>
        <a:p>
          <a:r>
            <a:rPr lang="es-PE" sz="2000" b="1" i="1" dirty="0">
              <a:solidFill>
                <a:schemeClr val="tx1"/>
              </a:solidFill>
            </a:rPr>
            <a:t>Principio 9. La organización identifica y evalúa los cambios que podrían afectar significativamente al sistema de control interno</a:t>
          </a:r>
          <a:endParaRPr lang="es-ES" sz="2000" b="1" i="1" dirty="0">
            <a:solidFill>
              <a:schemeClr val="tx1"/>
            </a:solidFill>
          </a:endParaRPr>
        </a:p>
      </dgm:t>
    </dgm:pt>
    <dgm:pt modelId="{51B17BD9-A9E7-4785-9319-4C907E215E62}" type="sib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EB19BC-E9E8-42A5-BAE8-698D774B6AA1}" type="parTrans" cxnId="{EB8131E7-1751-4570-8A6E-F4E5492AC4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1F29E-C162-4BB1-A841-2ED8F025512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Identificación y evaluación de riesgos</a:t>
          </a:r>
        </a:p>
      </dgm:t>
    </dgm:pt>
    <dgm:pt modelId="{6EB86108-A63C-4DD6-841D-131350DB4332}" type="par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188044-3D67-4CF5-9B86-C1F0EA25F88B}" type="sibTrans" cxnId="{08D44DCC-D80C-47E7-B453-366661A8A5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A48E2C-AD96-4CCA-8378-5AC2F570D08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Planificación</a:t>
          </a:r>
        </a:p>
      </dgm:t>
    </dgm:pt>
    <dgm:pt modelId="{B33D623A-5856-4004-98C7-E03E054041D0}" type="par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3DE569-982D-4FC4-A307-876B4824BB5B}" type="sibTrans" cxnId="{7A946973-01F4-4B11-9BEA-30F20E5C4B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669200-883F-477C-BAA9-59A87962C3B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Revisión de los objetivos</a:t>
          </a:r>
        </a:p>
      </dgm:t>
    </dgm:pt>
    <dgm:pt modelId="{2C001E02-79D4-4164-BE59-635E6D195E29}" type="par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CEF3AB-D412-4D09-BB0F-B66A54AAD111}" type="sibTrans" cxnId="{8712A95C-4D62-4418-BB5C-8910B4296E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81A732-317D-486F-907B-83195A8999FF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Gestión de riesgos institucionales</a:t>
          </a:r>
          <a:endParaRPr lang="es-ES" dirty="0">
            <a:solidFill>
              <a:schemeClr val="tx1"/>
            </a:solidFill>
          </a:endParaRPr>
        </a:p>
      </dgm:t>
    </dgm:pt>
    <dgm:pt modelId="{9E845164-F5BF-4462-A49C-78A198D9DB40}" type="parTrans" cxnId="{4FF671A4-214F-4373-8306-0682597A0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41A014-1DED-4EE8-86B3-104BDC4B36E0}" type="sibTrans" cxnId="{4FF671A4-214F-4373-8306-0682597A0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A4BAC-B433-4BF9-9FF3-FF659CE317AF}" type="pres">
      <dgm:prSet presAssocID="{895421C8-6781-43B3-887A-A9121311B85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638C48-A995-4E50-A830-4658A6276394}" type="pres">
      <dgm:prSet presAssocID="{895421C8-6781-43B3-887A-A9121311B856}" presName="outerBox" presStyleCnt="0"/>
      <dgm:spPr/>
    </dgm:pt>
    <dgm:pt modelId="{B537D7B5-9061-4835-8ECB-40516041464F}" type="pres">
      <dgm:prSet presAssocID="{895421C8-6781-43B3-887A-A9121311B856}" presName="outerBoxParent" presStyleLbl="node1" presStyleIdx="0" presStyleCnt="3" custLinFactNeighborX="-1771" custLinFactNeighborY="-35661"/>
      <dgm:spPr/>
    </dgm:pt>
    <dgm:pt modelId="{415C0545-BD54-412B-8E3D-E76576A3E65C}" type="pres">
      <dgm:prSet presAssocID="{895421C8-6781-43B3-887A-A9121311B856}" presName="outerBoxChildren" presStyleCnt="0"/>
      <dgm:spPr/>
    </dgm:pt>
    <dgm:pt modelId="{A472E5D7-8CAE-49E9-B9E1-E86D10291074}" type="pres">
      <dgm:prSet presAssocID="{895421C8-6781-43B3-887A-A9121311B856}" presName="middleBox" presStyleCnt="0"/>
      <dgm:spPr/>
    </dgm:pt>
    <dgm:pt modelId="{5B96D7ED-D183-40D7-9098-5262BB2F24A0}" type="pres">
      <dgm:prSet presAssocID="{895421C8-6781-43B3-887A-A9121311B856}" presName="middleBoxParent" presStyleLbl="node1" presStyleIdx="1" presStyleCnt="3" custScaleY="113637" custLinFactNeighborX="293" custLinFactNeighborY="-719"/>
      <dgm:spPr/>
    </dgm:pt>
    <dgm:pt modelId="{326D9295-634E-4A9E-9212-620BDEEB8B5B}" type="pres">
      <dgm:prSet presAssocID="{895421C8-6781-43B3-887A-A9121311B856}" presName="middleBoxChildren" presStyleCnt="0"/>
      <dgm:spPr/>
    </dgm:pt>
    <dgm:pt modelId="{685727E7-0762-4741-9488-A4165F0E761E}" type="pres">
      <dgm:prSet presAssocID="{895421C8-6781-43B3-887A-A9121311B856}" presName="centerBox" presStyleCnt="0"/>
      <dgm:spPr/>
    </dgm:pt>
    <dgm:pt modelId="{DC9CFB92-D216-4EC7-960F-4F36219C4FDD}" type="pres">
      <dgm:prSet presAssocID="{895421C8-6781-43B3-887A-A9121311B856}" presName="centerBoxParent" presStyleLbl="node1" presStyleIdx="2" presStyleCnt="3" custLinFactNeighborX="413"/>
      <dgm:spPr/>
    </dgm:pt>
    <dgm:pt modelId="{73874F8F-1CDA-47AB-A48B-A9876E6BCD47}" type="pres">
      <dgm:prSet presAssocID="{895421C8-6781-43B3-887A-A9121311B856}" presName="centerBoxChildren" presStyleCnt="0"/>
      <dgm:spPr/>
    </dgm:pt>
    <dgm:pt modelId="{580FBC82-715E-42D1-B039-35B57BA1BD35}" type="pres">
      <dgm:prSet presAssocID="{7861F29E-C162-4BB1-A841-2ED8F025512E}" presName="cChild" presStyleLbl="fgAcc1" presStyleIdx="0" presStyleCnt="4">
        <dgm:presLayoutVars>
          <dgm:bulletEnabled val="1"/>
        </dgm:presLayoutVars>
      </dgm:prSet>
      <dgm:spPr/>
    </dgm:pt>
    <dgm:pt modelId="{77425F07-DE7C-4E83-87BE-647A10679A63}" type="pres">
      <dgm:prSet presAssocID="{1A188044-3D67-4CF5-9B86-C1F0EA25F88B}" presName="centerSibTrans" presStyleCnt="0"/>
      <dgm:spPr/>
    </dgm:pt>
    <dgm:pt modelId="{0F495FE4-A97B-45A8-9E7F-87B243EBB3C9}" type="pres">
      <dgm:prSet presAssocID="{3FA48E2C-AD96-4CCA-8378-5AC2F570D08F}" presName="cChild" presStyleLbl="fgAcc1" presStyleIdx="1" presStyleCnt="4" custLinFactNeighborY="-1796">
        <dgm:presLayoutVars>
          <dgm:bulletEnabled val="1"/>
        </dgm:presLayoutVars>
      </dgm:prSet>
      <dgm:spPr/>
    </dgm:pt>
    <dgm:pt modelId="{D7D83A8A-C92A-482E-A651-88BA97997D67}" type="pres">
      <dgm:prSet presAssocID="{8D3DE569-982D-4FC4-A307-876B4824BB5B}" presName="centerSibTrans" presStyleCnt="0"/>
      <dgm:spPr/>
    </dgm:pt>
    <dgm:pt modelId="{F9B53A8C-BC16-4F2A-8A0E-CE99263A62B0}" type="pres">
      <dgm:prSet presAssocID="{E9669200-883F-477C-BAA9-59A87962C3B1}" presName="cChild" presStyleLbl="fgAcc1" presStyleIdx="2" presStyleCnt="4">
        <dgm:presLayoutVars>
          <dgm:bulletEnabled val="1"/>
        </dgm:presLayoutVars>
      </dgm:prSet>
      <dgm:spPr/>
    </dgm:pt>
    <dgm:pt modelId="{2D04C7B9-74F2-4133-9E23-7CB9E0C94DEA}" type="pres">
      <dgm:prSet presAssocID="{58CEF3AB-D412-4D09-BB0F-B66A54AAD111}" presName="centerSibTrans" presStyleCnt="0"/>
      <dgm:spPr/>
    </dgm:pt>
    <dgm:pt modelId="{870A1EFA-5DFD-4B59-8EF4-FA2E1BAFEA19}" type="pres">
      <dgm:prSet presAssocID="{FF81A732-317D-486F-907B-83195A8999FF}" presName="cChild" presStyleLbl="fgAcc1" presStyleIdx="3" presStyleCnt="4">
        <dgm:presLayoutVars>
          <dgm:bulletEnabled val="1"/>
        </dgm:presLayoutVars>
      </dgm:prSet>
      <dgm:spPr/>
    </dgm:pt>
  </dgm:ptLst>
  <dgm:cxnLst>
    <dgm:cxn modelId="{1E1EAB21-B184-46DE-B463-0C16BFA8C2A2}" type="presOf" srcId="{7861F29E-C162-4BB1-A841-2ED8F025512E}" destId="{580FBC82-715E-42D1-B039-35B57BA1BD35}" srcOrd="0" destOrd="0" presId="urn:microsoft.com/office/officeart/2005/8/layout/target2"/>
    <dgm:cxn modelId="{D8FD393A-851C-4061-93C3-F947D6F1DCE0}" srcId="{895421C8-6781-43B3-887A-A9121311B856}" destId="{9C6BA522-DD2D-4DDA-876A-18AC078AEC97}" srcOrd="0" destOrd="0" parTransId="{EFE2E8DB-4265-415D-BBC5-38CD994398CF}" sibTransId="{A36F0BD5-6FAD-4C45-87B9-0304FDD0A912}"/>
    <dgm:cxn modelId="{1FDB643E-ECC1-4819-BEB6-E06AA2FF68B1}" type="presOf" srcId="{1ADE322E-4DE7-477F-AC8C-1CC7EA7F8E86}" destId="{5B96D7ED-D183-40D7-9098-5262BB2F24A0}" srcOrd="0" destOrd="0" presId="urn:microsoft.com/office/officeart/2005/8/layout/target2"/>
    <dgm:cxn modelId="{8712A95C-4D62-4418-BB5C-8910B4296E04}" srcId="{54BE12CB-BE1F-4B83-8A30-286918652250}" destId="{E9669200-883F-477C-BAA9-59A87962C3B1}" srcOrd="2" destOrd="0" parTransId="{2C001E02-79D4-4164-BE59-635E6D195E29}" sibTransId="{58CEF3AB-D412-4D09-BB0F-B66A54AAD111}"/>
    <dgm:cxn modelId="{348E895F-2410-41C7-BB5E-AB98EEF1267C}" type="presOf" srcId="{E9669200-883F-477C-BAA9-59A87962C3B1}" destId="{F9B53A8C-BC16-4F2A-8A0E-CE99263A62B0}" srcOrd="0" destOrd="0" presId="urn:microsoft.com/office/officeart/2005/8/layout/target2"/>
    <dgm:cxn modelId="{F0E21B41-BFF6-462A-94A8-8234F8D54793}" srcId="{895421C8-6781-43B3-887A-A9121311B856}" destId="{54BE12CB-BE1F-4B83-8A30-286918652250}" srcOrd="2" destOrd="0" parTransId="{A95FD9BB-00B4-48EC-884F-606AE85AC52A}" sibTransId="{14CFC8F1-6DDA-4191-BC0E-400FF51E89C9}"/>
    <dgm:cxn modelId="{6111726B-ABBA-494C-917A-A77B987769EE}" type="presOf" srcId="{3FA48E2C-AD96-4CCA-8378-5AC2F570D08F}" destId="{0F495FE4-A97B-45A8-9E7F-87B243EBB3C9}" srcOrd="0" destOrd="0" presId="urn:microsoft.com/office/officeart/2005/8/layout/target2"/>
    <dgm:cxn modelId="{0453904B-40D1-42B2-BC99-555220DFB1AB}" type="presOf" srcId="{895421C8-6781-43B3-887A-A9121311B856}" destId="{CD3A4BAC-B433-4BF9-9FF3-FF659CE317AF}" srcOrd="0" destOrd="0" presId="urn:microsoft.com/office/officeart/2005/8/layout/target2"/>
    <dgm:cxn modelId="{D8A2C56D-3A2D-4838-92A1-C8AB2A6B3563}" type="presOf" srcId="{54BE12CB-BE1F-4B83-8A30-286918652250}" destId="{DC9CFB92-D216-4EC7-960F-4F36219C4FDD}" srcOrd="0" destOrd="0" presId="urn:microsoft.com/office/officeart/2005/8/layout/target2"/>
    <dgm:cxn modelId="{7A946973-01F4-4B11-9BEA-30F20E5C4BCC}" srcId="{54BE12CB-BE1F-4B83-8A30-286918652250}" destId="{3FA48E2C-AD96-4CCA-8378-5AC2F570D08F}" srcOrd="1" destOrd="0" parTransId="{B33D623A-5856-4004-98C7-E03E054041D0}" sibTransId="{8D3DE569-982D-4FC4-A307-876B4824BB5B}"/>
    <dgm:cxn modelId="{4FF671A4-214F-4373-8306-0682597A047E}" srcId="{54BE12CB-BE1F-4B83-8A30-286918652250}" destId="{FF81A732-317D-486F-907B-83195A8999FF}" srcOrd="3" destOrd="0" parTransId="{9E845164-F5BF-4462-A49C-78A198D9DB40}" sibTransId="{2741A014-1DED-4EE8-86B3-104BDC4B36E0}"/>
    <dgm:cxn modelId="{DC1C3CAB-8EBF-43FA-A1DB-7CC466B1A202}" type="presOf" srcId="{FF81A732-317D-486F-907B-83195A8999FF}" destId="{870A1EFA-5DFD-4B59-8EF4-FA2E1BAFEA19}" srcOrd="0" destOrd="0" presId="urn:microsoft.com/office/officeart/2005/8/layout/target2"/>
    <dgm:cxn modelId="{08D44DCC-D80C-47E7-B453-366661A8A51E}" srcId="{54BE12CB-BE1F-4B83-8A30-286918652250}" destId="{7861F29E-C162-4BB1-A841-2ED8F025512E}" srcOrd="0" destOrd="0" parTransId="{6EB86108-A63C-4DD6-841D-131350DB4332}" sibTransId="{1A188044-3D67-4CF5-9B86-C1F0EA25F88B}"/>
    <dgm:cxn modelId="{8A76D8D8-280A-4E86-943A-7662842CC54E}" type="presOf" srcId="{9C6BA522-DD2D-4DDA-876A-18AC078AEC97}" destId="{B537D7B5-9061-4835-8ECB-40516041464F}" srcOrd="0" destOrd="0" presId="urn:microsoft.com/office/officeart/2005/8/layout/target2"/>
    <dgm:cxn modelId="{EB8131E7-1751-4570-8A6E-F4E5492AC4CE}" srcId="{895421C8-6781-43B3-887A-A9121311B856}" destId="{1ADE322E-4DE7-477F-AC8C-1CC7EA7F8E86}" srcOrd="1" destOrd="0" parTransId="{0AEB19BC-E9E8-42A5-BAE8-698D774B6AA1}" sibTransId="{51B17BD9-A9E7-4785-9319-4C907E215E62}"/>
    <dgm:cxn modelId="{4F3F1977-1B85-41C6-9744-C101F227B555}" type="presParOf" srcId="{CD3A4BAC-B433-4BF9-9FF3-FF659CE317AF}" destId="{01638C48-A995-4E50-A830-4658A6276394}" srcOrd="0" destOrd="0" presId="urn:microsoft.com/office/officeart/2005/8/layout/target2"/>
    <dgm:cxn modelId="{4900C918-2C28-4B16-B10E-A4FED23500EB}" type="presParOf" srcId="{01638C48-A995-4E50-A830-4658A6276394}" destId="{B537D7B5-9061-4835-8ECB-40516041464F}" srcOrd="0" destOrd="0" presId="urn:microsoft.com/office/officeart/2005/8/layout/target2"/>
    <dgm:cxn modelId="{E420A8BA-8522-45C5-8044-36F31C6DFB9C}" type="presParOf" srcId="{01638C48-A995-4E50-A830-4658A6276394}" destId="{415C0545-BD54-412B-8E3D-E76576A3E65C}" srcOrd="1" destOrd="0" presId="urn:microsoft.com/office/officeart/2005/8/layout/target2"/>
    <dgm:cxn modelId="{3D12182D-4821-46DD-AB2A-A5C5981E79B1}" type="presParOf" srcId="{CD3A4BAC-B433-4BF9-9FF3-FF659CE317AF}" destId="{A472E5D7-8CAE-49E9-B9E1-E86D10291074}" srcOrd="1" destOrd="0" presId="urn:microsoft.com/office/officeart/2005/8/layout/target2"/>
    <dgm:cxn modelId="{467E02B4-1205-4B13-985D-3D4E4C1B7924}" type="presParOf" srcId="{A472E5D7-8CAE-49E9-B9E1-E86D10291074}" destId="{5B96D7ED-D183-40D7-9098-5262BB2F24A0}" srcOrd="0" destOrd="0" presId="urn:microsoft.com/office/officeart/2005/8/layout/target2"/>
    <dgm:cxn modelId="{1DD0115D-82C5-4DB6-B417-764FA9893CC5}" type="presParOf" srcId="{A472E5D7-8CAE-49E9-B9E1-E86D10291074}" destId="{326D9295-634E-4A9E-9212-620BDEEB8B5B}" srcOrd="1" destOrd="0" presId="urn:microsoft.com/office/officeart/2005/8/layout/target2"/>
    <dgm:cxn modelId="{8CCCD860-7BDC-4552-B3B3-AC7334398E81}" type="presParOf" srcId="{CD3A4BAC-B433-4BF9-9FF3-FF659CE317AF}" destId="{685727E7-0762-4741-9488-A4165F0E761E}" srcOrd="2" destOrd="0" presId="urn:microsoft.com/office/officeart/2005/8/layout/target2"/>
    <dgm:cxn modelId="{326504A0-7A31-4CFA-B12A-0676E5150A66}" type="presParOf" srcId="{685727E7-0762-4741-9488-A4165F0E761E}" destId="{DC9CFB92-D216-4EC7-960F-4F36219C4FDD}" srcOrd="0" destOrd="0" presId="urn:microsoft.com/office/officeart/2005/8/layout/target2"/>
    <dgm:cxn modelId="{82D1E24C-A522-4A0C-BE1A-31036F60600B}" type="presParOf" srcId="{685727E7-0762-4741-9488-A4165F0E761E}" destId="{73874F8F-1CDA-47AB-A48B-A9876E6BCD47}" srcOrd="1" destOrd="0" presId="urn:microsoft.com/office/officeart/2005/8/layout/target2"/>
    <dgm:cxn modelId="{4C02CF15-DCEF-41EA-9BE4-AF13AC5AA50A}" type="presParOf" srcId="{73874F8F-1CDA-47AB-A48B-A9876E6BCD47}" destId="{580FBC82-715E-42D1-B039-35B57BA1BD35}" srcOrd="0" destOrd="0" presId="urn:microsoft.com/office/officeart/2005/8/layout/target2"/>
    <dgm:cxn modelId="{EBEA5A3B-3E9D-4AF3-A723-F256E6F7D201}" type="presParOf" srcId="{73874F8F-1CDA-47AB-A48B-A9876E6BCD47}" destId="{77425F07-DE7C-4E83-87BE-647A10679A63}" srcOrd="1" destOrd="0" presId="urn:microsoft.com/office/officeart/2005/8/layout/target2"/>
    <dgm:cxn modelId="{6A4EB5C1-ADD4-4B5F-B14A-6649882C8261}" type="presParOf" srcId="{73874F8F-1CDA-47AB-A48B-A9876E6BCD47}" destId="{0F495FE4-A97B-45A8-9E7F-87B243EBB3C9}" srcOrd="2" destOrd="0" presId="urn:microsoft.com/office/officeart/2005/8/layout/target2"/>
    <dgm:cxn modelId="{DDF01032-9BBC-4B0E-AD89-AD9D01EFD808}" type="presParOf" srcId="{73874F8F-1CDA-47AB-A48B-A9876E6BCD47}" destId="{D7D83A8A-C92A-482E-A651-88BA97997D67}" srcOrd="3" destOrd="0" presId="urn:microsoft.com/office/officeart/2005/8/layout/target2"/>
    <dgm:cxn modelId="{419E9DBD-AAAD-4AAD-AA0A-722CC38149C4}" type="presParOf" srcId="{73874F8F-1CDA-47AB-A48B-A9876E6BCD47}" destId="{F9B53A8C-BC16-4F2A-8A0E-CE99263A62B0}" srcOrd="4" destOrd="0" presId="urn:microsoft.com/office/officeart/2005/8/layout/target2"/>
    <dgm:cxn modelId="{FFF3BC1B-CDE1-4DEE-9817-74DFBDF3896C}" type="presParOf" srcId="{73874F8F-1CDA-47AB-A48B-A9876E6BCD47}" destId="{2D04C7B9-74F2-4133-9E23-7CB9E0C94DEA}" srcOrd="5" destOrd="0" presId="urn:microsoft.com/office/officeart/2005/8/layout/target2"/>
    <dgm:cxn modelId="{0DFB7F2F-AC2A-4875-8B0F-253BD791124C}" type="presParOf" srcId="{73874F8F-1CDA-47AB-A48B-A9876E6BCD47}" destId="{870A1EFA-5DFD-4B59-8EF4-FA2E1BAFEA19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5C1D7-0DA8-4E89-8F12-556EBE3B8893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351265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kern="1200" dirty="0">
              <a:solidFill>
                <a:schemeClr val="tx1"/>
              </a:solidFill>
            </a:rPr>
            <a:t>CONTROL INTERNO – MARCO INTEGRADO (COSO 2013)</a:t>
          </a:r>
          <a:endParaRPr lang="es-ES" sz="2700" kern="1200" dirty="0">
            <a:solidFill>
              <a:schemeClr val="tx1"/>
            </a:solidFill>
          </a:endParaRPr>
        </a:p>
      </dsp:txBody>
      <dsp:txXfrm>
        <a:off x="112677" y="112677"/>
        <a:ext cx="8004246" cy="4300609"/>
      </dsp:txXfrm>
    </dsp:sp>
    <dsp:sp modelId="{A46FCEEA-4C99-4C95-A53E-0D616EAE4B70}">
      <dsp:nvSpPr>
        <dsp:cNvPr id="0" name=""/>
        <dsp:cNvSpPr/>
      </dsp:nvSpPr>
      <dsp:spPr>
        <a:xfrm>
          <a:off x="205740" y="892689"/>
          <a:ext cx="7818120" cy="3645776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201179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700" b="1" i="1" kern="1200" dirty="0">
              <a:solidFill>
                <a:schemeClr val="tx1"/>
              </a:solidFill>
            </a:rPr>
            <a:t>Principio 1. La organización demuestra compromiso con la integridad y los valores éticos</a:t>
          </a:r>
          <a:endParaRPr lang="es-ES" sz="2700" b="1" i="1" kern="1200" dirty="0">
            <a:solidFill>
              <a:schemeClr val="tx1"/>
            </a:solidFill>
          </a:endParaRPr>
        </a:p>
      </dsp:txBody>
      <dsp:txXfrm>
        <a:off x="317860" y="1004809"/>
        <a:ext cx="7593880" cy="3421536"/>
      </dsp:txXfrm>
    </dsp:sp>
    <dsp:sp modelId="{02D73C45-335B-4511-97C0-3C7D5513602B}">
      <dsp:nvSpPr>
        <dsp:cNvPr id="0" name=""/>
        <dsp:cNvSpPr/>
      </dsp:nvSpPr>
      <dsp:spPr>
        <a:xfrm>
          <a:off x="411480" y="2044821"/>
          <a:ext cx="7406640" cy="2164007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102186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>
              <a:solidFill>
                <a:schemeClr val="tx1"/>
              </a:solidFill>
            </a:rPr>
            <a:t>MARCO RECTOR DEL CONTROL INTERNO INSTITUCIONAL DE LOS RECURSOS PÚBLICOS </a:t>
          </a:r>
          <a:r>
            <a:rPr lang="es-PE" sz="2100" b="0" kern="1200" dirty="0">
              <a:solidFill>
                <a:schemeClr val="tx1"/>
              </a:solidFill>
            </a:rPr>
            <a:t>(elementos)</a:t>
          </a:r>
          <a:endParaRPr lang="es-ES" sz="2100" b="0" kern="1200" dirty="0">
            <a:solidFill>
              <a:schemeClr val="tx1"/>
            </a:solidFill>
          </a:endParaRPr>
        </a:p>
      </dsp:txBody>
      <dsp:txXfrm>
        <a:off x="478031" y="2111372"/>
        <a:ext cx="7273538" cy="2030905"/>
      </dsp:txXfrm>
    </dsp:sp>
    <dsp:sp modelId="{D7CE2471-CE7E-42F0-B732-C5C7ACC5CABF}">
      <dsp:nvSpPr>
        <dsp:cNvPr id="0" name=""/>
        <dsp:cNvSpPr/>
      </dsp:nvSpPr>
      <dsp:spPr>
        <a:xfrm>
          <a:off x="596646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b="1" kern="1200" dirty="0">
              <a:solidFill>
                <a:schemeClr val="tx1"/>
              </a:solidFill>
            </a:rPr>
            <a:t>Ambiente de control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621700" y="3102708"/>
        <a:ext cx="1684919" cy="764565"/>
      </dsp:txXfrm>
    </dsp:sp>
    <dsp:sp modelId="{ED4FFBC3-D86D-4408-9E17-288DB3BD2E48}">
      <dsp:nvSpPr>
        <dsp:cNvPr id="0" name=""/>
        <dsp:cNvSpPr/>
      </dsp:nvSpPr>
      <dsp:spPr>
        <a:xfrm>
          <a:off x="2362112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b="1" kern="1200" dirty="0">
              <a:solidFill>
                <a:schemeClr val="tx1"/>
              </a:solidFill>
            </a:rPr>
            <a:t>Valores de integridad y ética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2387166" y="3102708"/>
        <a:ext cx="1684919" cy="764565"/>
      </dsp:txXfrm>
    </dsp:sp>
    <dsp:sp modelId="{184489CC-1F8D-4B7A-9985-3E430F1C05A4}">
      <dsp:nvSpPr>
        <dsp:cNvPr id="0" name=""/>
        <dsp:cNvSpPr/>
      </dsp:nvSpPr>
      <dsp:spPr>
        <a:xfrm>
          <a:off x="4127578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b="1" kern="1200" dirty="0">
              <a:solidFill>
                <a:schemeClr val="tx1"/>
              </a:solidFill>
            </a:rPr>
            <a:t>Compromiso del personal con el control interno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4152632" y="3102708"/>
        <a:ext cx="1684919" cy="764565"/>
      </dsp:txXfrm>
    </dsp:sp>
    <dsp:sp modelId="{4CF4D534-3FB0-4499-961E-60FC7152EFA7}">
      <dsp:nvSpPr>
        <dsp:cNvPr id="0" name=""/>
        <dsp:cNvSpPr/>
      </dsp:nvSpPr>
      <dsp:spPr>
        <a:xfrm>
          <a:off x="5893044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b="1" kern="1200" dirty="0">
              <a:solidFill>
                <a:schemeClr val="tx1"/>
              </a:solidFill>
            </a:rPr>
            <a:t>Ambiente de confianza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5918098" y="3102708"/>
        <a:ext cx="1684919" cy="764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24358" y="604670"/>
          <a:ext cx="7671478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10. La organización define y desarrolla actividades de control que contribuyen a la mitigación de los riesgos hasta niveles aceptables para la consecución de los objetivos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43936" y="724248"/>
        <a:ext cx="7432322" cy="3649112"/>
      </dsp:txXfrm>
    </dsp:sp>
    <dsp:sp modelId="{DC9CFB92-D216-4EC7-960F-4F36219C4FDD}">
      <dsp:nvSpPr>
        <dsp:cNvPr id="0" name=""/>
        <dsp:cNvSpPr/>
      </dsp:nvSpPr>
      <dsp:spPr>
        <a:xfrm>
          <a:off x="433777" y="2262981"/>
          <a:ext cx="7267716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9453" y="2318657"/>
        <a:ext cx="7156364" cy="1699033"/>
      </dsp:txXfrm>
    </dsp:sp>
    <dsp:sp modelId="{580FBC82-715E-42D1-B039-35B57BA1BD35}">
      <dsp:nvSpPr>
        <dsp:cNvPr id="0" name=""/>
        <dsp:cNvSpPr/>
      </dsp:nvSpPr>
      <dsp:spPr>
        <a:xfrm>
          <a:off x="585454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Control integrado y automatización de controles</a:t>
          </a:r>
        </a:p>
      </dsp:txBody>
      <dsp:txXfrm>
        <a:off x="610508" y="3102708"/>
        <a:ext cx="1652375" cy="764565"/>
      </dsp:txXfrm>
    </dsp:sp>
    <dsp:sp modelId="{0F495FE4-A97B-45A8-9E7F-87B243EBB3C9}">
      <dsp:nvSpPr>
        <dsp:cNvPr id="0" name=""/>
        <dsp:cNvSpPr/>
      </dsp:nvSpPr>
      <dsp:spPr>
        <a:xfrm>
          <a:off x="2317806" y="3063023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Análisis costo beneficio</a:t>
          </a:r>
        </a:p>
      </dsp:txBody>
      <dsp:txXfrm>
        <a:off x="2342860" y="3088077"/>
        <a:ext cx="1652375" cy="764565"/>
      </dsp:txXfrm>
    </dsp:sp>
    <dsp:sp modelId="{F9B53A8C-BC16-4F2A-8A0E-CE99263A62B0}">
      <dsp:nvSpPr>
        <dsp:cNvPr id="0" name=""/>
        <dsp:cNvSpPr/>
      </dsp:nvSpPr>
      <dsp:spPr>
        <a:xfrm>
          <a:off x="4050158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Responsabilidad delimitada</a:t>
          </a:r>
        </a:p>
      </dsp:txBody>
      <dsp:txXfrm>
        <a:off x="4075212" y="3102708"/>
        <a:ext cx="1652375" cy="764565"/>
      </dsp:txXfrm>
    </dsp:sp>
    <dsp:sp modelId="{870A1EFA-5DFD-4B59-8EF4-FA2E1BAFEA19}">
      <dsp:nvSpPr>
        <dsp:cNvPr id="0" name=""/>
        <dsp:cNvSpPr/>
      </dsp:nvSpPr>
      <dsp:spPr>
        <a:xfrm>
          <a:off x="5782510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Separación de funciones incompatibles</a:t>
          </a:r>
        </a:p>
      </dsp:txBody>
      <dsp:txXfrm>
        <a:off x="5807564" y="3102708"/>
        <a:ext cx="1652375" cy="7645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24358" y="604670"/>
          <a:ext cx="7671478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10. La organización define y desarrolla actividades de control que contribuyen a la mitigación de los riesgos hasta niveles aceptables para la consecución de los objetivos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43936" y="724248"/>
        <a:ext cx="7432322" cy="3649112"/>
      </dsp:txXfrm>
    </dsp:sp>
    <dsp:sp modelId="{DC9CFB92-D216-4EC7-960F-4F36219C4FDD}">
      <dsp:nvSpPr>
        <dsp:cNvPr id="0" name=""/>
        <dsp:cNvSpPr/>
      </dsp:nvSpPr>
      <dsp:spPr>
        <a:xfrm>
          <a:off x="433777" y="2262981"/>
          <a:ext cx="7267716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9453" y="2318657"/>
        <a:ext cx="7156364" cy="1699033"/>
      </dsp:txXfrm>
    </dsp:sp>
    <dsp:sp modelId="{580FBC82-715E-42D1-B039-35B57BA1BD35}">
      <dsp:nvSpPr>
        <dsp:cNvPr id="0" name=""/>
        <dsp:cNvSpPr/>
      </dsp:nvSpPr>
      <dsp:spPr>
        <a:xfrm>
          <a:off x="585454" y="3077654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Documentación de procesos y transacciones</a:t>
          </a:r>
        </a:p>
      </dsp:txBody>
      <dsp:txXfrm>
        <a:off x="610508" y="3102708"/>
        <a:ext cx="2222117" cy="764565"/>
      </dsp:txXfrm>
    </dsp:sp>
    <dsp:sp modelId="{0F495FE4-A97B-45A8-9E7F-87B243EBB3C9}">
      <dsp:nvSpPr>
        <dsp:cNvPr id="0" name=""/>
        <dsp:cNvSpPr/>
      </dsp:nvSpPr>
      <dsp:spPr>
        <a:xfrm>
          <a:off x="2897544" y="3063023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Sistema contable y presupuestario</a:t>
          </a:r>
        </a:p>
      </dsp:txBody>
      <dsp:txXfrm>
        <a:off x="2922598" y="3088077"/>
        <a:ext cx="2222117" cy="764565"/>
      </dsp:txXfrm>
    </dsp:sp>
    <dsp:sp modelId="{F9B53A8C-BC16-4F2A-8A0E-CE99263A62B0}">
      <dsp:nvSpPr>
        <dsp:cNvPr id="0" name=""/>
        <dsp:cNvSpPr/>
      </dsp:nvSpPr>
      <dsp:spPr>
        <a:xfrm>
          <a:off x="5209633" y="3077654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Formularios uniformes</a:t>
          </a:r>
        </a:p>
      </dsp:txBody>
      <dsp:txXfrm>
        <a:off x="5234687" y="3102708"/>
        <a:ext cx="2222117" cy="7645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8004246" cy="4300609"/>
      </dsp:txXfrm>
    </dsp:sp>
    <dsp:sp modelId="{5B96D7ED-D183-40D7-9098-5262BB2F24A0}">
      <dsp:nvSpPr>
        <dsp:cNvPr id="0" name=""/>
        <dsp:cNvSpPr/>
      </dsp:nvSpPr>
      <dsp:spPr>
        <a:xfrm>
          <a:off x="228647" y="604670"/>
          <a:ext cx="7818120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11. La organización define y desarrolla actividades de control a nivel de entidad sobre la tecnología para apoyar la consecución de los objetivos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48225" y="724248"/>
        <a:ext cx="7578964" cy="3649112"/>
      </dsp:txXfrm>
    </dsp:sp>
    <dsp:sp modelId="{DC9CFB92-D216-4EC7-960F-4F36219C4FDD}">
      <dsp:nvSpPr>
        <dsp:cNvPr id="0" name=""/>
        <dsp:cNvSpPr/>
      </dsp:nvSpPr>
      <dsp:spPr>
        <a:xfrm>
          <a:off x="442069" y="2262981"/>
          <a:ext cx="7406640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97745" y="2318657"/>
        <a:ext cx="7295288" cy="1699033"/>
      </dsp:txXfrm>
    </dsp:sp>
    <dsp:sp modelId="{580FBC82-715E-42D1-B039-35B57BA1BD35}">
      <dsp:nvSpPr>
        <dsp:cNvPr id="0" name=""/>
        <dsp:cNvSpPr/>
      </dsp:nvSpPr>
      <dsp:spPr>
        <a:xfrm>
          <a:off x="596646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Control integrado y automatización de controles </a:t>
          </a:r>
        </a:p>
      </dsp:txBody>
      <dsp:txXfrm>
        <a:off x="621700" y="3102708"/>
        <a:ext cx="1684919" cy="764565"/>
      </dsp:txXfrm>
    </dsp:sp>
    <dsp:sp modelId="{0F495FE4-A97B-45A8-9E7F-87B243EBB3C9}">
      <dsp:nvSpPr>
        <dsp:cNvPr id="0" name=""/>
        <dsp:cNvSpPr/>
      </dsp:nvSpPr>
      <dsp:spPr>
        <a:xfrm>
          <a:off x="2362112" y="3063023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Sistema contable y presupuestario</a:t>
          </a:r>
        </a:p>
      </dsp:txBody>
      <dsp:txXfrm>
        <a:off x="2387166" y="3088077"/>
        <a:ext cx="1684919" cy="764565"/>
      </dsp:txXfrm>
    </dsp:sp>
    <dsp:sp modelId="{F9B53A8C-BC16-4F2A-8A0E-CE99263A62B0}">
      <dsp:nvSpPr>
        <dsp:cNvPr id="0" name=""/>
        <dsp:cNvSpPr/>
      </dsp:nvSpPr>
      <dsp:spPr>
        <a:xfrm>
          <a:off x="4127578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Formularios uniformes</a:t>
          </a:r>
        </a:p>
      </dsp:txBody>
      <dsp:txXfrm>
        <a:off x="4152632" y="3102708"/>
        <a:ext cx="1684919" cy="764565"/>
      </dsp:txXfrm>
    </dsp:sp>
    <dsp:sp modelId="{0622BF5B-832B-4A17-8F4B-A7370D7D46FB}">
      <dsp:nvSpPr>
        <dsp:cNvPr id="0" name=""/>
        <dsp:cNvSpPr/>
      </dsp:nvSpPr>
      <dsp:spPr>
        <a:xfrm>
          <a:off x="5893044" y="3077654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Dispositivos de control y seguridad</a:t>
          </a:r>
        </a:p>
      </dsp:txBody>
      <dsp:txXfrm>
        <a:off x="5918098" y="3102708"/>
        <a:ext cx="1684919" cy="764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24358" y="604670"/>
          <a:ext cx="7671478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43936" y="724248"/>
        <a:ext cx="7432322" cy="3649112"/>
      </dsp:txXfrm>
    </dsp:sp>
    <dsp:sp modelId="{DC9CFB92-D216-4EC7-960F-4F36219C4FDD}">
      <dsp:nvSpPr>
        <dsp:cNvPr id="0" name=""/>
        <dsp:cNvSpPr/>
      </dsp:nvSpPr>
      <dsp:spPr>
        <a:xfrm>
          <a:off x="433777" y="2116829"/>
          <a:ext cx="7267716" cy="2102689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021862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498442" y="2181494"/>
        <a:ext cx="7138386" cy="1973359"/>
      </dsp:txXfrm>
    </dsp:sp>
    <dsp:sp modelId="{580FBC82-715E-42D1-B039-35B57BA1BD35}">
      <dsp:nvSpPr>
        <dsp:cNvPr id="0" name=""/>
        <dsp:cNvSpPr/>
      </dsp:nvSpPr>
      <dsp:spPr>
        <a:xfrm>
          <a:off x="585454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Control integrado y automatización de controles </a:t>
          </a:r>
        </a:p>
      </dsp:txBody>
      <dsp:txXfrm>
        <a:off x="610508" y="3102708"/>
        <a:ext cx="1652375" cy="764565"/>
      </dsp:txXfrm>
    </dsp:sp>
    <dsp:sp modelId="{0F495FE4-A97B-45A8-9E7F-87B243EBB3C9}">
      <dsp:nvSpPr>
        <dsp:cNvPr id="0" name=""/>
        <dsp:cNvSpPr/>
      </dsp:nvSpPr>
      <dsp:spPr>
        <a:xfrm>
          <a:off x="2317806" y="3063023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Análisis de costo beneficio </a:t>
          </a:r>
        </a:p>
      </dsp:txBody>
      <dsp:txXfrm>
        <a:off x="2342860" y="3088077"/>
        <a:ext cx="1652375" cy="764565"/>
      </dsp:txXfrm>
    </dsp:sp>
    <dsp:sp modelId="{F9B53A8C-BC16-4F2A-8A0E-CE99263A62B0}">
      <dsp:nvSpPr>
        <dsp:cNvPr id="0" name=""/>
        <dsp:cNvSpPr/>
      </dsp:nvSpPr>
      <dsp:spPr>
        <a:xfrm>
          <a:off x="4050158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Responsabilidad delimitada</a:t>
          </a:r>
        </a:p>
      </dsp:txBody>
      <dsp:txXfrm>
        <a:off x="4075212" y="3102708"/>
        <a:ext cx="1652375" cy="764565"/>
      </dsp:txXfrm>
    </dsp:sp>
    <dsp:sp modelId="{0622BF5B-832B-4A17-8F4B-A7370D7D46FB}">
      <dsp:nvSpPr>
        <dsp:cNvPr id="0" name=""/>
        <dsp:cNvSpPr/>
      </dsp:nvSpPr>
      <dsp:spPr>
        <a:xfrm>
          <a:off x="5782510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Instrucciones por escrito</a:t>
          </a:r>
        </a:p>
      </dsp:txBody>
      <dsp:txXfrm>
        <a:off x="5807564" y="3102708"/>
        <a:ext cx="1652375" cy="7645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24358" y="604670"/>
          <a:ext cx="7671478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43936" y="724248"/>
        <a:ext cx="7432322" cy="3649112"/>
      </dsp:txXfrm>
    </dsp:sp>
    <dsp:sp modelId="{DC9CFB92-D216-4EC7-960F-4F36219C4FDD}">
      <dsp:nvSpPr>
        <dsp:cNvPr id="0" name=""/>
        <dsp:cNvSpPr/>
      </dsp:nvSpPr>
      <dsp:spPr>
        <a:xfrm>
          <a:off x="433777" y="2116829"/>
          <a:ext cx="7267716" cy="2102689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021862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9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498442" y="2181494"/>
        <a:ext cx="7138386" cy="1973359"/>
      </dsp:txXfrm>
    </dsp:sp>
    <dsp:sp modelId="{580FBC82-715E-42D1-B039-35B57BA1BD35}">
      <dsp:nvSpPr>
        <dsp:cNvPr id="0" name=""/>
        <dsp:cNvSpPr/>
      </dsp:nvSpPr>
      <dsp:spPr>
        <a:xfrm>
          <a:off x="585454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Autorización y aprobación de transacciones y operaciones  </a:t>
          </a:r>
        </a:p>
      </dsp:txBody>
      <dsp:txXfrm>
        <a:off x="610508" y="3102708"/>
        <a:ext cx="1652375" cy="764565"/>
      </dsp:txXfrm>
    </dsp:sp>
    <dsp:sp modelId="{0F495FE4-A97B-45A8-9E7F-87B243EBB3C9}">
      <dsp:nvSpPr>
        <dsp:cNvPr id="0" name=""/>
        <dsp:cNvSpPr/>
      </dsp:nvSpPr>
      <dsp:spPr>
        <a:xfrm>
          <a:off x="2317806" y="3063023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Supervisión constante</a:t>
          </a:r>
        </a:p>
      </dsp:txBody>
      <dsp:txXfrm>
        <a:off x="2342860" y="3088077"/>
        <a:ext cx="1652375" cy="764565"/>
      </dsp:txXfrm>
    </dsp:sp>
    <dsp:sp modelId="{F9B53A8C-BC16-4F2A-8A0E-CE99263A62B0}">
      <dsp:nvSpPr>
        <dsp:cNvPr id="0" name=""/>
        <dsp:cNvSpPr/>
      </dsp:nvSpPr>
      <dsp:spPr>
        <a:xfrm>
          <a:off x="4050158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Registro oportuno</a:t>
          </a:r>
        </a:p>
      </dsp:txBody>
      <dsp:txXfrm>
        <a:off x="4075212" y="3102708"/>
        <a:ext cx="1652375" cy="764565"/>
      </dsp:txXfrm>
    </dsp:sp>
    <dsp:sp modelId="{0622BF5B-832B-4A17-8F4B-A7370D7D46FB}">
      <dsp:nvSpPr>
        <dsp:cNvPr id="0" name=""/>
        <dsp:cNvSpPr/>
      </dsp:nvSpPr>
      <dsp:spPr>
        <a:xfrm>
          <a:off x="5782510" y="3077654"/>
          <a:ext cx="170248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Revisiones de control</a:t>
          </a:r>
        </a:p>
      </dsp:txBody>
      <dsp:txXfrm>
        <a:off x="5807564" y="3102708"/>
        <a:ext cx="1652375" cy="7645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147248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921894" cy="4300609"/>
      </dsp:txXfrm>
    </dsp:sp>
    <dsp:sp modelId="{5B96D7ED-D183-40D7-9098-5262BB2F24A0}">
      <dsp:nvSpPr>
        <dsp:cNvPr id="0" name=""/>
        <dsp:cNvSpPr/>
      </dsp:nvSpPr>
      <dsp:spPr>
        <a:xfrm>
          <a:off x="226359" y="604670"/>
          <a:ext cx="7739885" cy="388826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12. La organización despliega las actividades de control a través de políticas que establecen las líneas generales del control interno y procedimientos que llevan dichas políticas a la practica.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45937" y="724248"/>
        <a:ext cx="7500729" cy="3649112"/>
      </dsp:txXfrm>
    </dsp:sp>
    <dsp:sp modelId="{DC9CFB92-D216-4EC7-960F-4F36219C4FDD}">
      <dsp:nvSpPr>
        <dsp:cNvPr id="0" name=""/>
        <dsp:cNvSpPr/>
      </dsp:nvSpPr>
      <dsp:spPr>
        <a:xfrm>
          <a:off x="437645" y="2116829"/>
          <a:ext cx="7332523" cy="2102689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021862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000" b="0" kern="1200" dirty="0">
              <a:solidFill>
                <a:schemeClr val="tx1"/>
              </a:solidFill>
            </a:rPr>
            <a:t>MARCO RECTOR DEL CONTROL INTERNO INSTITUCIONAL DE LOS RECURSOS PÚBLICOS 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502310" y="2181494"/>
        <a:ext cx="7203193" cy="1973359"/>
      </dsp:txXfrm>
    </dsp:sp>
    <dsp:sp modelId="{580FBC82-715E-42D1-B039-35B57BA1BD35}">
      <dsp:nvSpPr>
        <dsp:cNvPr id="0" name=""/>
        <dsp:cNvSpPr/>
      </dsp:nvSpPr>
      <dsp:spPr>
        <a:xfrm>
          <a:off x="590675" y="3077654"/>
          <a:ext cx="137243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Conciliación periódica de registros</a:t>
          </a:r>
        </a:p>
      </dsp:txBody>
      <dsp:txXfrm>
        <a:off x="615729" y="3102708"/>
        <a:ext cx="1322323" cy="764565"/>
      </dsp:txXfrm>
    </dsp:sp>
    <dsp:sp modelId="{0F495FE4-A97B-45A8-9E7F-87B243EBB3C9}">
      <dsp:nvSpPr>
        <dsp:cNvPr id="0" name=""/>
        <dsp:cNvSpPr/>
      </dsp:nvSpPr>
      <dsp:spPr>
        <a:xfrm>
          <a:off x="1987184" y="3063023"/>
          <a:ext cx="137243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Inventarios periódicos</a:t>
          </a:r>
        </a:p>
      </dsp:txBody>
      <dsp:txXfrm>
        <a:off x="2012238" y="3088077"/>
        <a:ext cx="1322323" cy="764565"/>
      </dsp:txXfrm>
    </dsp:sp>
    <dsp:sp modelId="{F9B53A8C-BC16-4F2A-8A0E-CE99263A62B0}">
      <dsp:nvSpPr>
        <dsp:cNvPr id="0" name=""/>
        <dsp:cNvSpPr/>
      </dsp:nvSpPr>
      <dsp:spPr>
        <a:xfrm>
          <a:off x="3383693" y="3077654"/>
          <a:ext cx="137243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Arqueos independientes</a:t>
          </a:r>
        </a:p>
      </dsp:txBody>
      <dsp:txXfrm>
        <a:off x="3408747" y="3102708"/>
        <a:ext cx="1322323" cy="764565"/>
      </dsp:txXfrm>
    </dsp:sp>
    <dsp:sp modelId="{0622BF5B-832B-4A17-8F4B-A7370D7D46FB}">
      <dsp:nvSpPr>
        <dsp:cNvPr id="0" name=""/>
        <dsp:cNvSpPr/>
      </dsp:nvSpPr>
      <dsp:spPr>
        <a:xfrm>
          <a:off x="4780202" y="3077654"/>
          <a:ext cx="137243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Disfrute oportuno de vacaciones</a:t>
          </a:r>
        </a:p>
      </dsp:txBody>
      <dsp:txXfrm>
        <a:off x="4805256" y="3102708"/>
        <a:ext cx="1322323" cy="764565"/>
      </dsp:txXfrm>
    </dsp:sp>
    <dsp:sp modelId="{FF408D7A-95A2-4D0F-A463-E4D19BA42354}">
      <dsp:nvSpPr>
        <dsp:cNvPr id="0" name=""/>
        <dsp:cNvSpPr/>
      </dsp:nvSpPr>
      <dsp:spPr>
        <a:xfrm>
          <a:off x="6176711" y="3077654"/>
          <a:ext cx="137243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Cauciones y fianzas</a:t>
          </a:r>
        </a:p>
      </dsp:txBody>
      <dsp:txXfrm>
        <a:off x="6201765" y="3102708"/>
        <a:ext cx="1322323" cy="7645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>
              <a:solidFill>
                <a:schemeClr val="tx1"/>
              </a:solidFill>
            </a:rPr>
            <a:t>CONTROL INTERNO – MARCO INTEGRADO (COSO 2013)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01881" y="1131490"/>
          <a:ext cx="7671478" cy="3168174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201179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1" i="1" kern="1200" dirty="0">
              <a:solidFill>
                <a:schemeClr val="tx1"/>
              </a:solidFill>
            </a:rPr>
            <a:t>Principio 13. La organización obtiene o genera y utiliza información relevante y de calidad para apoyar el funcionamiento del control interno</a:t>
          </a:r>
          <a:endParaRPr lang="es-ES" sz="2100" b="1" i="1" kern="1200" dirty="0">
            <a:solidFill>
              <a:schemeClr val="tx1"/>
            </a:solidFill>
          </a:endParaRPr>
        </a:p>
      </dsp:txBody>
      <dsp:txXfrm>
        <a:off x="299313" y="1228922"/>
        <a:ext cx="7476614" cy="2973310"/>
      </dsp:txXfrm>
    </dsp:sp>
    <dsp:sp modelId="{DC9CFB92-D216-4EC7-960F-4F36219C4FDD}">
      <dsp:nvSpPr>
        <dsp:cNvPr id="0" name=""/>
        <dsp:cNvSpPr/>
      </dsp:nvSpPr>
      <dsp:spPr>
        <a:xfrm>
          <a:off x="403762" y="2262981"/>
          <a:ext cx="7267716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59438" y="2318657"/>
        <a:ext cx="7156364" cy="1699033"/>
      </dsp:txXfrm>
    </dsp:sp>
    <dsp:sp modelId="{39FD4BD3-1774-4C3D-9DB7-E80435C1B8D5}">
      <dsp:nvSpPr>
        <dsp:cNvPr id="0" name=""/>
        <dsp:cNvSpPr/>
      </dsp:nvSpPr>
      <dsp:spPr>
        <a:xfrm>
          <a:off x="585454" y="3077654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Obtención y comunicación de información efectiva</a:t>
          </a:r>
        </a:p>
      </dsp:txBody>
      <dsp:txXfrm>
        <a:off x="610508" y="3102708"/>
        <a:ext cx="1310193" cy="764565"/>
      </dsp:txXfrm>
    </dsp:sp>
    <dsp:sp modelId="{DE27DB3C-5538-4F01-8989-C3DEFB76910B}">
      <dsp:nvSpPr>
        <dsp:cNvPr id="0" name=""/>
        <dsp:cNvSpPr/>
      </dsp:nvSpPr>
      <dsp:spPr>
        <a:xfrm>
          <a:off x="1969621" y="3077654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Calidad y suficiencia de la información</a:t>
          </a:r>
        </a:p>
      </dsp:txBody>
      <dsp:txXfrm>
        <a:off x="1994675" y="3102708"/>
        <a:ext cx="1310193" cy="764565"/>
      </dsp:txXfrm>
    </dsp:sp>
    <dsp:sp modelId="{35F56E95-2640-4D35-8F84-DA69A509B139}">
      <dsp:nvSpPr>
        <dsp:cNvPr id="0" name=""/>
        <dsp:cNvSpPr/>
      </dsp:nvSpPr>
      <dsp:spPr>
        <a:xfrm>
          <a:off x="3353787" y="3077654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Sistemas de información</a:t>
          </a:r>
        </a:p>
      </dsp:txBody>
      <dsp:txXfrm>
        <a:off x="3378841" y="3102708"/>
        <a:ext cx="1310193" cy="764565"/>
      </dsp:txXfrm>
    </dsp:sp>
    <dsp:sp modelId="{4775B64B-D088-4804-B9E8-C2F652027DFD}">
      <dsp:nvSpPr>
        <dsp:cNvPr id="0" name=""/>
        <dsp:cNvSpPr/>
      </dsp:nvSpPr>
      <dsp:spPr>
        <a:xfrm>
          <a:off x="4737953" y="3077654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Controles sobre sistemas de información</a:t>
          </a:r>
        </a:p>
      </dsp:txBody>
      <dsp:txXfrm>
        <a:off x="4763007" y="3102708"/>
        <a:ext cx="1310193" cy="764565"/>
      </dsp:txXfrm>
    </dsp:sp>
    <dsp:sp modelId="{113E938C-0AAD-456D-846E-265CEF3B05CD}">
      <dsp:nvSpPr>
        <dsp:cNvPr id="0" name=""/>
        <dsp:cNvSpPr/>
      </dsp:nvSpPr>
      <dsp:spPr>
        <a:xfrm>
          <a:off x="6122120" y="3077654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Archivo institucional</a:t>
          </a:r>
        </a:p>
      </dsp:txBody>
      <dsp:txXfrm>
        <a:off x="6147174" y="3102708"/>
        <a:ext cx="1310193" cy="7645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03232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>
              <a:solidFill>
                <a:schemeClr val="tx1"/>
              </a:solidFill>
            </a:rPr>
            <a:t>CONTROL INTERNO – MARCO INTEGRADO (COSO 2013)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12677" y="112677"/>
        <a:ext cx="7777878" cy="4300609"/>
      </dsp:txXfrm>
    </dsp:sp>
    <dsp:sp modelId="{5B96D7ED-D183-40D7-9098-5262BB2F24A0}">
      <dsp:nvSpPr>
        <dsp:cNvPr id="0" name=""/>
        <dsp:cNvSpPr/>
      </dsp:nvSpPr>
      <dsp:spPr>
        <a:xfrm>
          <a:off x="200080" y="892689"/>
          <a:ext cx="7603070" cy="3645776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14.  La organización comunica internamente información, incluido objetivos y responsabilidades que son necesarios para apoyar el funcionamiento del sistema de control interno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12200" y="1004809"/>
        <a:ext cx="7378830" cy="3421536"/>
      </dsp:txXfrm>
    </dsp:sp>
    <dsp:sp modelId="{DC9CFB92-D216-4EC7-960F-4F36219C4FDD}">
      <dsp:nvSpPr>
        <dsp:cNvPr id="0" name=""/>
        <dsp:cNvSpPr/>
      </dsp:nvSpPr>
      <dsp:spPr>
        <a:xfrm>
          <a:off x="400161" y="2262981"/>
          <a:ext cx="7202908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55837" y="2318657"/>
        <a:ext cx="7091556" cy="1699033"/>
      </dsp:txXfrm>
    </dsp:sp>
    <dsp:sp modelId="{49CE34BC-A23D-4916-87C8-372C4A0462AB}">
      <dsp:nvSpPr>
        <dsp:cNvPr id="0" name=""/>
        <dsp:cNvSpPr/>
      </dsp:nvSpPr>
      <dsp:spPr>
        <a:xfrm>
          <a:off x="580234" y="3077654"/>
          <a:ext cx="2251964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Canales de comunicación abiertos</a:t>
          </a:r>
        </a:p>
      </dsp:txBody>
      <dsp:txXfrm>
        <a:off x="605288" y="3102708"/>
        <a:ext cx="2201856" cy="764565"/>
      </dsp:txXfrm>
    </dsp:sp>
    <dsp:sp modelId="{13C2A950-79D8-4569-B4AA-6CCEA7E41B34}">
      <dsp:nvSpPr>
        <dsp:cNvPr id="0" name=""/>
        <dsp:cNvSpPr/>
      </dsp:nvSpPr>
      <dsp:spPr>
        <a:xfrm>
          <a:off x="2871706" y="3077654"/>
          <a:ext cx="2251964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Sistemas de información</a:t>
          </a:r>
        </a:p>
      </dsp:txBody>
      <dsp:txXfrm>
        <a:off x="2896760" y="3102708"/>
        <a:ext cx="2201856" cy="764565"/>
      </dsp:txXfrm>
    </dsp:sp>
    <dsp:sp modelId="{2CE440F8-E110-454A-A34E-43EBF600FCF9}">
      <dsp:nvSpPr>
        <dsp:cNvPr id="0" name=""/>
        <dsp:cNvSpPr/>
      </dsp:nvSpPr>
      <dsp:spPr>
        <a:xfrm>
          <a:off x="5163178" y="3077654"/>
          <a:ext cx="2251964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Controles sobre sistemas de información</a:t>
          </a:r>
        </a:p>
      </dsp:txBody>
      <dsp:txXfrm>
        <a:off x="5188232" y="3102708"/>
        <a:ext cx="2201856" cy="7645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>
              <a:solidFill>
                <a:schemeClr val="tx1"/>
              </a:solidFill>
            </a:rPr>
            <a:t>CONTROL INTERNO – MARCO INTEGRADO (COSO 2013)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01881" y="892689"/>
          <a:ext cx="7671478" cy="3645776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15. La organización comunica con los grupos de interés externos sobre los aspectos clave que afectan al funcionamiento del control interno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14001" y="1004809"/>
        <a:ext cx="7447238" cy="3421536"/>
      </dsp:txXfrm>
    </dsp:sp>
    <dsp:sp modelId="{DC9CFB92-D216-4EC7-960F-4F36219C4FDD}">
      <dsp:nvSpPr>
        <dsp:cNvPr id="0" name=""/>
        <dsp:cNvSpPr/>
      </dsp:nvSpPr>
      <dsp:spPr>
        <a:xfrm>
          <a:off x="403762" y="2262981"/>
          <a:ext cx="7267716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59438" y="2318657"/>
        <a:ext cx="7156364" cy="1699033"/>
      </dsp:txXfrm>
    </dsp:sp>
    <dsp:sp modelId="{99F83D8C-F292-4389-9BC2-BEF9CDA743EA}">
      <dsp:nvSpPr>
        <dsp:cNvPr id="0" name=""/>
        <dsp:cNvSpPr/>
      </dsp:nvSpPr>
      <dsp:spPr>
        <a:xfrm>
          <a:off x="585454" y="3077654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Canales de comunicación abiertos</a:t>
          </a:r>
        </a:p>
      </dsp:txBody>
      <dsp:txXfrm>
        <a:off x="610508" y="3102708"/>
        <a:ext cx="2222117" cy="764565"/>
      </dsp:txXfrm>
    </dsp:sp>
    <dsp:sp modelId="{94BB29B6-9870-4FBC-B0B4-69BB0E45E4B2}">
      <dsp:nvSpPr>
        <dsp:cNvPr id="0" name=""/>
        <dsp:cNvSpPr/>
      </dsp:nvSpPr>
      <dsp:spPr>
        <a:xfrm>
          <a:off x="2897544" y="3077654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1"/>
              </a:solidFill>
            </a:rPr>
            <a:t>Sistemas de información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922598" y="3102708"/>
        <a:ext cx="2222117" cy="764565"/>
      </dsp:txXfrm>
    </dsp:sp>
    <dsp:sp modelId="{03269994-7ADF-4950-9A17-6BDC0DD59A61}">
      <dsp:nvSpPr>
        <dsp:cNvPr id="0" name=""/>
        <dsp:cNvSpPr/>
      </dsp:nvSpPr>
      <dsp:spPr>
        <a:xfrm>
          <a:off x="5209633" y="3077654"/>
          <a:ext cx="227222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Controles sobre sistemas de información</a:t>
          </a:r>
        </a:p>
      </dsp:txBody>
      <dsp:txXfrm>
        <a:off x="5234687" y="3102708"/>
        <a:ext cx="2222117" cy="7645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>
              <a:solidFill>
                <a:schemeClr val="tx1"/>
              </a:solidFill>
            </a:rPr>
            <a:t>CONTROL INTERNO – MARCO INTEGRADO (COSO 2013)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12677" y="112677"/>
        <a:ext cx="8004246" cy="4300609"/>
      </dsp:txXfrm>
    </dsp:sp>
    <dsp:sp modelId="{5B96D7ED-D183-40D7-9098-5262BB2F24A0}">
      <dsp:nvSpPr>
        <dsp:cNvPr id="0" name=""/>
        <dsp:cNvSpPr/>
      </dsp:nvSpPr>
      <dsp:spPr>
        <a:xfrm>
          <a:off x="205740" y="820692"/>
          <a:ext cx="7818120" cy="3789769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16. La organización selecciona, desarrolla y realiza evaluaciones continuas o independientes para determinar si los componentes del sistema de control interno están presentes y en funcionamiento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22288" y="937240"/>
        <a:ext cx="7585024" cy="3556673"/>
      </dsp:txXfrm>
    </dsp:sp>
    <dsp:sp modelId="{DC9CFB92-D216-4EC7-960F-4F36219C4FDD}">
      <dsp:nvSpPr>
        <dsp:cNvPr id="0" name=""/>
        <dsp:cNvSpPr/>
      </dsp:nvSpPr>
      <dsp:spPr>
        <a:xfrm>
          <a:off x="442069" y="2404861"/>
          <a:ext cx="7406640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97745" y="2460537"/>
        <a:ext cx="7295288" cy="1699033"/>
      </dsp:txXfrm>
    </dsp:sp>
    <dsp:sp modelId="{39FD4BD3-1774-4C3D-9DB7-E80435C1B8D5}">
      <dsp:nvSpPr>
        <dsp:cNvPr id="0" name=""/>
        <dsp:cNvSpPr/>
      </dsp:nvSpPr>
      <dsp:spPr>
        <a:xfrm>
          <a:off x="596795" y="3221656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Monitoreo del control interno</a:t>
          </a:r>
        </a:p>
      </dsp:txBody>
      <dsp:txXfrm>
        <a:off x="621849" y="3246710"/>
        <a:ext cx="1684919" cy="764565"/>
      </dsp:txXfrm>
    </dsp:sp>
    <dsp:sp modelId="{6E82B100-BA72-4B2B-9DFE-62F6AE6896D9}">
      <dsp:nvSpPr>
        <dsp:cNvPr id="0" name=""/>
        <dsp:cNvSpPr/>
      </dsp:nvSpPr>
      <dsp:spPr>
        <a:xfrm>
          <a:off x="2362261" y="3221656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Evaluación del desempeño institucional</a:t>
          </a:r>
        </a:p>
      </dsp:txBody>
      <dsp:txXfrm>
        <a:off x="2387315" y="3246710"/>
        <a:ext cx="1684919" cy="764565"/>
      </dsp:txXfrm>
    </dsp:sp>
    <dsp:sp modelId="{6893C3F2-5026-434C-BB77-BF46FAF4808F}">
      <dsp:nvSpPr>
        <dsp:cNvPr id="0" name=""/>
        <dsp:cNvSpPr/>
      </dsp:nvSpPr>
      <dsp:spPr>
        <a:xfrm>
          <a:off x="4127578" y="3246373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Asesoría externa para monitoreo del control interno</a:t>
          </a:r>
        </a:p>
      </dsp:txBody>
      <dsp:txXfrm>
        <a:off x="4152632" y="3271427"/>
        <a:ext cx="1684919" cy="764565"/>
      </dsp:txXfrm>
    </dsp:sp>
    <dsp:sp modelId="{4FE14EC5-A79C-4468-9D56-94749736F5A7}">
      <dsp:nvSpPr>
        <dsp:cNvPr id="0" name=""/>
        <dsp:cNvSpPr/>
      </dsp:nvSpPr>
      <dsp:spPr>
        <a:xfrm>
          <a:off x="5893044" y="3246373"/>
          <a:ext cx="173502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Cumplimiento de los estándares internacionales de auditoría interna</a:t>
          </a:r>
        </a:p>
      </dsp:txBody>
      <dsp:txXfrm>
        <a:off x="5918098" y="3271427"/>
        <a:ext cx="1684919" cy="764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147248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1265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solidFill>
                <a:schemeClr val="tx1"/>
              </a:solidFill>
            </a:rPr>
            <a:t>CONTROL INTERNO – MARCO INTEGRADO (COSO 2013)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12677" y="112677"/>
        <a:ext cx="7921894" cy="4300609"/>
      </dsp:txXfrm>
    </dsp:sp>
    <dsp:sp modelId="{549983CC-201F-4049-8F81-CCF6E8F46EF2}">
      <dsp:nvSpPr>
        <dsp:cNvPr id="0" name=""/>
        <dsp:cNvSpPr/>
      </dsp:nvSpPr>
      <dsp:spPr>
        <a:xfrm>
          <a:off x="226359" y="748680"/>
          <a:ext cx="7739885" cy="3933795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2. El consejo de administración demuestra independencia de la dirección y ejerce la supervisión del desempeño del sistema de control interno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47337" y="869658"/>
        <a:ext cx="7497929" cy="3691839"/>
      </dsp:txXfrm>
    </dsp:sp>
    <dsp:sp modelId="{F5434B72-F67F-42FD-9068-04C674BC6B0B}">
      <dsp:nvSpPr>
        <dsp:cNvPr id="0" name=""/>
        <dsp:cNvSpPr/>
      </dsp:nvSpPr>
      <dsp:spPr>
        <a:xfrm>
          <a:off x="407362" y="2188837"/>
          <a:ext cx="7332523" cy="1958673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02186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2400" b="0" kern="1200" dirty="0">
            <a:solidFill>
              <a:schemeClr val="tx1"/>
            </a:solidFill>
          </a:endParaRPr>
        </a:p>
      </dsp:txBody>
      <dsp:txXfrm>
        <a:off x="467598" y="2249073"/>
        <a:ext cx="7212051" cy="1838201"/>
      </dsp:txXfrm>
    </dsp:sp>
    <dsp:sp modelId="{33529077-85AB-46D2-B9DF-6B242085E2DC}">
      <dsp:nvSpPr>
        <dsp:cNvPr id="0" name=""/>
        <dsp:cNvSpPr/>
      </dsp:nvSpPr>
      <dsp:spPr>
        <a:xfrm>
          <a:off x="590675" y="3077654"/>
          <a:ext cx="109334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b="1" kern="1200" dirty="0">
              <a:solidFill>
                <a:schemeClr val="tx1"/>
              </a:solidFill>
            </a:rPr>
            <a:t>Ambiente de control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15729" y="3102708"/>
        <a:ext cx="1043237" cy="764565"/>
      </dsp:txXfrm>
    </dsp:sp>
    <dsp:sp modelId="{9288B55E-247E-40FD-ACCA-75506EFE4C44}">
      <dsp:nvSpPr>
        <dsp:cNvPr id="0" name=""/>
        <dsp:cNvSpPr/>
      </dsp:nvSpPr>
      <dsp:spPr>
        <a:xfrm>
          <a:off x="1699506" y="3077654"/>
          <a:ext cx="156669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tx1"/>
              </a:solidFill>
            </a:rPr>
            <a:t>Estructura organizativa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724560" y="3102708"/>
        <a:ext cx="1516589" cy="764565"/>
      </dsp:txXfrm>
    </dsp:sp>
    <dsp:sp modelId="{340C9EB1-202E-4A2F-A823-818DFDF4383B}">
      <dsp:nvSpPr>
        <dsp:cNvPr id="0" name=""/>
        <dsp:cNvSpPr/>
      </dsp:nvSpPr>
      <dsp:spPr>
        <a:xfrm>
          <a:off x="3281689" y="3077654"/>
          <a:ext cx="1549115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tx1"/>
              </a:solidFill>
            </a:rPr>
            <a:t>Delegación de autoridad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306743" y="3102708"/>
        <a:ext cx="1499007" cy="764565"/>
      </dsp:txXfrm>
    </dsp:sp>
    <dsp:sp modelId="{3295628D-3E4E-473B-8584-B919608DC746}">
      <dsp:nvSpPr>
        <dsp:cNvPr id="0" name=""/>
        <dsp:cNvSpPr/>
      </dsp:nvSpPr>
      <dsp:spPr>
        <a:xfrm>
          <a:off x="4846289" y="3077654"/>
          <a:ext cx="1428988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tx1"/>
              </a:solidFill>
            </a:rPr>
            <a:t>Acciones coordinadas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871343" y="3102708"/>
        <a:ext cx="1378880" cy="764565"/>
      </dsp:txXfrm>
    </dsp:sp>
    <dsp:sp modelId="{59DE7DDB-A580-44A8-A235-0E88C35B66CC}">
      <dsp:nvSpPr>
        <dsp:cNvPr id="0" name=""/>
        <dsp:cNvSpPr/>
      </dsp:nvSpPr>
      <dsp:spPr>
        <a:xfrm>
          <a:off x="6290762" y="3077654"/>
          <a:ext cx="126345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tx1"/>
              </a:solidFill>
            </a:rPr>
            <a:t>Auditoría interna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315816" y="3102708"/>
        <a:ext cx="1213349" cy="7645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147248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35126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kern="1200" dirty="0">
              <a:solidFill>
                <a:schemeClr val="tx1"/>
              </a:solidFill>
            </a:rPr>
            <a:t>CONTROL INTERNO – MARCO INTEGRADO (COSO 2013)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12677" y="112677"/>
        <a:ext cx="7921894" cy="4300609"/>
      </dsp:txXfrm>
    </dsp:sp>
    <dsp:sp modelId="{5B96D7ED-D183-40D7-9098-5262BB2F24A0}">
      <dsp:nvSpPr>
        <dsp:cNvPr id="0" name=""/>
        <dsp:cNvSpPr/>
      </dsp:nvSpPr>
      <dsp:spPr>
        <a:xfrm>
          <a:off x="203681" y="892689"/>
          <a:ext cx="7739885" cy="3645776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17. La organización evalúa y comunica las deficiencias de control interno de forma oportuna a las partes responsables de aplicar medidas correctivas, incluyendo la alta dirección y el consejo, según corresponda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15801" y="1004809"/>
        <a:ext cx="7515645" cy="3421536"/>
      </dsp:txXfrm>
    </dsp:sp>
    <dsp:sp modelId="{DC9CFB92-D216-4EC7-960F-4F36219C4FDD}">
      <dsp:nvSpPr>
        <dsp:cNvPr id="0" name=""/>
        <dsp:cNvSpPr/>
      </dsp:nvSpPr>
      <dsp:spPr>
        <a:xfrm>
          <a:off x="437645" y="2548877"/>
          <a:ext cx="7332523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93321" y="2604553"/>
        <a:ext cx="7221171" cy="1699033"/>
      </dsp:txXfrm>
    </dsp:sp>
    <dsp:sp modelId="{49CE34BC-A23D-4916-87C8-372C4A0462AB}">
      <dsp:nvSpPr>
        <dsp:cNvPr id="0" name=""/>
        <dsp:cNvSpPr/>
      </dsp:nvSpPr>
      <dsp:spPr>
        <a:xfrm>
          <a:off x="639583" y="3365674"/>
          <a:ext cx="229248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Reporte de deficiencias</a:t>
          </a:r>
        </a:p>
      </dsp:txBody>
      <dsp:txXfrm>
        <a:off x="664637" y="3390728"/>
        <a:ext cx="2242379" cy="764565"/>
      </dsp:txXfrm>
    </dsp:sp>
    <dsp:sp modelId="{3FAA7B6A-7551-41BC-8F39-B7E4A0A51F31}">
      <dsp:nvSpPr>
        <dsp:cNvPr id="0" name=""/>
        <dsp:cNvSpPr/>
      </dsp:nvSpPr>
      <dsp:spPr>
        <a:xfrm>
          <a:off x="2972289" y="3365674"/>
          <a:ext cx="229248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Toma de acciones correctivas</a:t>
          </a:r>
        </a:p>
      </dsp:txBody>
      <dsp:txXfrm>
        <a:off x="2997343" y="3390728"/>
        <a:ext cx="2242379" cy="764565"/>
      </dsp:txXfrm>
    </dsp:sp>
    <dsp:sp modelId="{E2A316C9-F3C2-453D-8913-05C6170DD0F1}">
      <dsp:nvSpPr>
        <dsp:cNvPr id="0" name=""/>
        <dsp:cNvSpPr/>
      </dsp:nvSpPr>
      <dsp:spPr>
        <a:xfrm>
          <a:off x="5256088" y="3390391"/>
          <a:ext cx="2292487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solidFill>
                <a:schemeClr val="tx1"/>
              </a:solidFill>
            </a:rPr>
            <a:t>Cumplimiento de los estándares internacionales de auditoría interna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281142" y="3415445"/>
        <a:ext cx="2242379" cy="764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891822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796597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CONTROL INTERNO – MARCO INTEGRADO (COSO 2013)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121785" y="121785"/>
        <a:ext cx="7831670" cy="4648252"/>
      </dsp:txXfrm>
    </dsp:sp>
    <dsp:sp modelId="{6F359698-BC1C-4E3A-B031-CA77EB445E1C}">
      <dsp:nvSpPr>
        <dsp:cNvPr id="0" name=""/>
        <dsp:cNvSpPr/>
      </dsp:nvSpPr>
      <dsp:spPr>
        <a:xfrm>
          <a:off x="224358" y="1075300"/>
          <a:ext cx="7671478" cy="3613774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17441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3. La dirección establece, con la supervisión del consejo, las estructuras, las líneas de reporte y los niveles de autoridad y responsabilidad apropiados para la consecución de los objetivos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35494" y="1186436"/>
        <a:ext cx="7449206" cy="3391502"/>
      </dsp:txXfrm>
    </dsp:sp>
    <dsp:sp modelId="{93689D6F-E679-490E-B68B-C9712CE898CC}">
      <dsp:nvSpPr>
        <dsp:cNvPr id="0" name=""/>
        <dsp:cNvSpPr/>
      </dsp:nvSpPr>
      <dsp:spPr>
        <a:xfrm>
          <a:off x="324834" y="2450069"/>
          <a:ext cx="7395191" cy="2114578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10446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89865" y="2515100"/>
        <a:ext cx="7265129" cy="1984516"/>
      </dsp:txXfrm>
    </dsp:sp>
    <dsp:sp modelId="{115564E9-C745-43EA-BFDD-72EA25D61923}">
      <dsp:nvSpPr>
        <dsp:cNvPr id="0" name=""/>
        <dsp:cNvSpPr/>
      </dsp:nvSpPr>
      <dsp:spPr>
        <a:xfrm>
          <a:off x="585454" y="3326438"/>
          <a:ext cx="1702483" cy="8805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b="1" kern="1200" dirty="0">
              <a:solidFill>
                <a:schemeClr val="tx1"/>
              </a:solidFill>
            </a:rPr>
            <a:t>Estructura organizativa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612533" y="3353517"/>
        <a:ext cx="1648325" cy="826369"/>
      </dsp:txXfrm>
    </dsp:sp>
    <dsp:sp modelId="{BF8010A3-951E-476F-87A7-72A5BFE84BDE}">
      <dsp:nvSpPr>
        <dsp:cNvPr id="0" name=""/>
        <dsp:cNvSpPr/>
      </dsp:nvSpPr>
      <dsp:spPr>
        <a:xfrm>
          <a:off x="2317806" y="3326438"/>
          <a:ext cx="1702483" cy="8805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b="1" kern="1200" dirty="0">
              <a:solidFill>
                <a:schemeClr val="tx1"/>
              </a:solidFill>
            </a:rPr>
            <a:t>Delegación de autoridad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2344885" y="3353517"/>
        <a:ext cx="1648325" cy="826369"/>
      </dsp:txXfrm>
    </dsp:sp>
    <dsp:sp modelId="{F4B9D20B-E909-448C-80AB-4F89ABBE3927}">
      <dsp:nvSpPr>
        <dsp:cNvPr id="0" name=""/>
        <dsp:cNvSpPr/>
      </dsp:nvSpPr>
      <dsp:spPr>
        <a:xfrm>
          <a:off x="4050158" y="3326438"/>
          <a:ext cx="1702483" cy="8805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b="1" kern="1200" dirty="0">
              <a:solidFill>
                <a:schemeClr val="tx1"/>
              </a:solidFill>
            </a:rPr>
            <a:t>Acciones coordinadas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4077237" y="3353517"/>
        <a:ext cx="1648325" cy="826369"/>
      </dsp:txXfrm>
    </dsp:sp>
    <dsp:sp modelId="{D0D4FFE1-ABC2-42B8-9B41-8E9744CC05FA}">
      <dsp:nvSpPr>
        <dsp:cNvPr id="0" name=""/>
        <dsp:cNvSpPr/>
      </dsp:nvSpPr>
      <dsp:spPr>
        <a:xfrm>
          <a:off x="5782510" y="3326438"/>
          <a:ext cx="1702483" cy="8805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b="1" kern="1200" dirty="0">
              <a:solidFill>
                <a:schemeClr val="tx1"/>
              </a:solidFill>
            </a:rPr>
            <a:t>Adhesión a las políticas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5809589" y="3353517"/>
        <a:ext cx="1648325" cy="826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1265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kern="1200" dirty="0">
              <a:solidFill>
                <a:schemeClr val="tx1"/>
              </a:solidFill>
            </a:rPr>
            <a:t>CONTROL INTERNO – MARCO INTEGRADO (COSO 2013)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12677" y="112677"/>
        <a:ext cx="8004246" cy="4300609"/>
      </dsp:txXfrm>
    </dsp:sp>
    <dsp:sp modelId="{0B195A57-50F6-474D-98AD-57BA5FE93FF0}">
      <dsp:nvSpPr>
        <dsp:cNvPr id="0" name=""/>
        <dsp:cNvSpPr/>
      </dsp:nvSpPr>
      <dsp:spPr>
        <a:xfrm>
          <a:off x="205740" y="964702"/>
          <a:ext cx="7818120" cy="3501751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01179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i="1" kern="1200" dirty="0">
              <a:solidFill>
                <a:schemeClr val="tx1"/>
              </a:solidFill>
            </a:rPr>
            <a:t>Principio 4. La organización demuestra compromiso para atraer, desarrollar y retener a profesionales competentes, en alineación con los objetivos de la organización</a:t>
          </a:r>
          <a:endParaRPr lang="es-ES" sz="1800" b="1" i="1" kern="1200" dirty="0">
            <a:solidFill>
              <a:schemeClr val="tx1"/>
            </a:solidFill>
          </a:endParaRPr>
        </a:p>
      </dsp:txBody>
      <dsp:txXfrm>
        <a:off x="313431" y="1072393"/>
        <a:ext cx="7602738" cy="3286369"/>
      </dsp:txXfrm>
    </dsp:sp>
    <dsp:sp modelId="{87E9B9A6-338C-46DD-AFFA-1C86FD05CD32}">
      <dsp:nvSpPr>
        <dsp:cNvPr id="0" name=""/>
        <dsp:cNvSpPr/>
      </dsp:nvSpPr>
      <dsp:spPr>
        <a:xfrm>
          <a:off x="335376" y="2262972"/>
          <a:ext cx="7589509" cy="2073778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021862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99152" y="2326748"/>
        <a:ext cx="7461957" cy="1946226"/>
      </dsp:txXfrm>
    </dsp:sp>
    <dsp:sp modelId="{7BD62668-FEEB-472B-ACE4-1A409C405697}">
      <dsp:nvSpPr>
        <dsp:cNvPr id="0" name=""/>
        <dsp:cNvSpPr/>
      </dsp:nvSpPr>
      <dsp:spPr>
        <a:xfrm>
          <a:off x="560721" y="3246373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b="1" kern="1200" dirty="0">
              <a:solidFill>
                <a:schemeClr val="tx1"/>
              </a:solidFill>
            </a:rPr>
            <a:t>Ambiente de control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585775" y="3271427"/>
        <a:ext cx="1336195" cy="764565"/>
      </dsp:txXfrm>
    </dsp:sp>
    <dsp:sp modelId="{0A0ACEE7-AC84-436F-B14C-B7DD5AF5D82B}">
      <dsp:nvSpPr>
        <dsp:cNvPr id="0" name=""/>
        <dsp:cNvSpPr/>
      </dsp:nvSpPr>
      <dsp:spPr>
        <a:xfrm>
          <a:off x="2018425" y="3250259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b="1" kern="1200" dirty="0">
              <a:solidFill>
                <a:schemeClr val="tx1"/>
              </a:solidFill>
            </a:rPr>
            <a:t>Personal competente y gestión eficaz del talento humano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2043479" y="3275313"/>
        <a:ext cx="1336195" cy="764565"/>
      </dsp:txXfrm>
    </dsp:sp>
    <dsp:sp modelId="{17570E14-9346-4E95-81FC-082F691430EB}">
      <dsp:nvSpPr>
        <dsp:cNvPr id="0" name=""/>
        <dsp:cNvSpPr/>
      </dsp:nvSpPr>
      <dsp:spPr>
        <a:xfrm>
          <a:off x="3429050" y="3250259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b="1" kern="1200" dirty="0">
              <a:solidFill>
                <a:schemeClr val="tx1"/>
              </a:solidFill>
            </a:rPr>
            <a:t>Compromiso del personal con el control interno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3454104" y="3275313"/>
        <a:ext cx="1336195" cy="764565"/>
      </dsp:txXfrm>
    </dsp:sp>
    <dsp:sp modelId="{A35CA690-1967-4503-BC96-0C392887250C}">
      <dsp:nvSpPr>
        <dsp:cNvPr id="0" name=""/>
        <dsp:cNvSpPr/>
      </dsp:nvSpPr>
      <dsp:spPr>
        <a:xfrm>
          <a:off x="4792596" y="3246373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b="1" kern="1200" dirty="0">
              <a:solidFill>
                <a:schemeClr val="tx1"/>
              </a:solidFill>
            </a:rPr>
            <a:t>Acciones coordinadas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4817650" y="3271427"/>
        <a:ext cx="1336195" cy="764565"/>
      </dsp:txXfrm>
    </dsp:sp>
    <dsp:sp modelId="{2A576B68-393F-420A-B12B-98B16C60B92F}">
      <dsp:nvSpPr>
        <dsp:cNvPr id="0" name=""/>
        <dsp:cNvSpPr/>
      </dsp:nvSpPr>
      <dsp:spPr>
        <a:xfrm>
          <a:off x="6203221" y="3246373"/>
          <a:ext cx="138630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50" b="1" kern="1200" dirty="0">
              <a:solidFill>
                <a:schemeClr val="tx1"/>
              </a:solidFill>
            </a:rPr>
            <a:t>Ambiente de confianza</a:t>
          </a:r>
          <a:endParaRPr lang="es-ES" sz="1050" b="1" kern="1200" dirty="0">
            <a:solidFill>
              <a:schemeClr val="tx1"/>
            </a:solidFill>
          </a:endParaRPr>
        </a:p>
      </dsp:txBody>
      <dsp:txXfrm>
        <a:off x="6228275" y="3271427"/>
        <a:ext cx="1336195" cy="764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201881" y="820692"/>
          <a:ext cx="7671478" cy="3789769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5. La organización define las responsabilidades de las personas, a nivel de control interno para la consecución de los objetivos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18429" y="937240"/>
        <a:ext cx="7438382" cy="3556673"/>
      </dsp:txXfrm>
    </dsp:sp>
    <dsp:sp modelId="{DC9CFB92-D216-4EC7-960F-4F36219C4FDD}">
      <dsp:nvSpPr>
        <dsp:cNvPr id="0" name=""/>
        <dsp:cNvSpPr/>
      </dsp:nvSpPr>
      <dsp:spPr>
        <a:xfrm>
          <a:off x="433777" y="2262972"/>
          <a:ext cx="7267716" cy="2073778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02186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7553" y="2326748"/>
        <a:ext cx="7140164" cy="1946226"/>
      </dsp:txXfrm>
    </dsp:sp>
    <dsp:sp modelId="{C40240FE-CE3E-40B5-8301-A31A92139753}">
      <dsp:nvSpPr>
        <dsp:cNvPr id="0" name=""/>
        <dsp:cNvSpPr/>
      </dsp:nvSpPr>
      <dsp:spPr>
        <a:xfrm>
          <a:off x="619753" y="3293665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olidFill>
                <a:schemeClr val="tx1"/>
              </a:solidFill>
            </a:rPr>
            <a:t>Delegación de autoridad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4807" y="3318719"/>
        <a:ext cx="1310193" cy="764565"/>
      </dsp:txXfrm>
    </dsp:sp>
    <dsp:sp modelId="{CF158379-4618-47A4-9E1C-79E953386F8C}">
      <dsp:nvSpPr>
        <dsp:cNvPr id="0" name=""/>
        <dsp:cNvSpPr/>
      </dsp:nvSpPr>
      <dsp:spPr>
        <a:xfrm>
          <a:off x="2003919" y="3293665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olidFill>
                <a:schemeClr val="tx1"/>
              </a:solidFill>
            </a:rPr>
            <a:t>Acciones coordinadas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28973" y="3318719"/>
        <a:ext cx="1310193" cy="764565"/>
      </dsp:txXfrm>
    </dsp:sp>
    <dsp:sp modelId="{7D747911-776C-43E6-9163-62BE98545C5B}">
      <dsp:nvSpPr>
        <dsp:cNvPr id="0" name=""/>
        <dsp:cNvSpPr/>
      </dsp:nvSpPr>
      <dsp:spPr>
        <a:xfrm>
          <a:off x="3353787" y="3318382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olidFill>
                <a:schemeClr val="tx1"/>
              </a:solidFill>
            </a:rPr>
            <a:t>Compromiso del personal con el control interno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8841" y="3343436"/>
        <a:ext cx="1310193" cy="764565"/>
      </dsp:txXfrm>
    </dsp:sp>
    <dsp:sp modelId="{1BF27D01-4A12-4E04-B619-672652DA35B4}">
      <dsp:nvSpPr>
        <dsp:cNvPr id="0" name=""/>
        <dsp:cNvSpPr/>
      </dsp:nvSpPr>
      <dsp:spPr>
        <a:xfrm>
          <a:off x="4737953" y="3318382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solidFill>
                <a:schemeClr val="tx1"/>
              </a:solidFill>
            </a:rPr>
            <a:t>Ambiente de confianza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63007" y="3343436"/>
        <a:ext cx="1310193" cy="764565"/>
      </dsp:txXfrm>
    </dsp:sp>
    <dsp:sp modelId="{6FBCBDA2-644C-4B60-98FB-83B3083A0CC7}">
      <dsp:nvSpPr>
        <dsp:cNvPr id="0" name=""/>
        <dsp:cNvSpPr/>
      </dsp:nvSpPr>
      <dsp:spPr>
        <a:xfrm>
          <a:off x="6122120" y="3318382"/>
          <a:ext cx="136030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>
              <a:solidFill>
                <a:schemeClr val="tx1"/>
              </a:solidFill>
            </a:rPr>
            <a:t>Auditoría interna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47174" y="3343436"/>
        <a:ext cx="1310193" cy="764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7524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51265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 dirty="0">
              <a:solidFill>
                <a:schemeClr val="tx1"/>
              </a:solidFill>
            </a:rPr>
            <a:t>CONTROL INTERNO – MARCO INTEGRADO (COSO 2013)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112677" y="112677"/>
        <a:ext cx="7849886" cy="4300609"/>
      </dsp:txXfrm>
    </dsp:sp>
    <dsp:sp modelId="{5B96D7ED-D183-40D7-9098-5262BB2F24A0}">
      <dsp:nvSpPr>
        <dsp:cNvPr id="0" name=""/>
        <dsp:cNvSpPr/>
      </dsp:nvSpPr>
      <dsp:spPr>
        <a:xfrm>
          <a:off x="81822" y="964702"/>
          <a:ext cx="7671478" cy="3456192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6. La organización define los objetivos con suficiente claridad para permitir la identificación y evaluación de los riesgos relacionados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188112" y="1070992"/>
        <a:ext cx="7458898" cy="3243612"/>
      </dsp:txXfrm>
    </dsp:sp>
    <dsp:sp modelId="{DC9CFB92-D216-4EC7-960F-4F36219C4FDD}">
      <dsp:nvSpPr>
        <dsp:cNvPr id="0" name=""/>
        <dsp:cNvSpPr/>
      </dsp:nvSpPr>
      <dsp:spPr>
        <a:xfrm>
          <a:off x="324834" y="2332862"/>
          <a:ext cx="7267716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02186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80510" y="2388538"/>
        <a:ext cx="7156364" cy="1699033"/>
      </dsp:txXfrm>
    </dsp:sp>
    <dsp:sp modelId="{580FBC82-715E-42D1-B039-35B57BA1BD35}">
      <dsp:nvSpPr>
        <dsp:cNvPr id="0" name=""/>
        <dsp:cNvSpPr/>
      </dsp:nvSpPr>
      <dsp:spPr>
        <a:xfrm>
          <a:off x="531538" y="3246373"/>
          <a:ext cx="342182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Planificación</a:t>
          </a:r>
        </a:p>
      </dsp:txBody>
      <dsp:txXfrm>
        <a:off x="556592" y="3271427"/>
        <a:ext cx="3371715" cy="764565"/>
      </dsp:txXfrm>
    </dsp:sp>
    <dsp:sp modelId="{C40240FE-CE3E-40B5-8301-A31A92139753}">
      <dsp:nvSpPr>
        <dsp:cNvPr id="0" name=""/>
        <dsp:cNvSpPr/>
      </dsp:nvSpPr>
      <dsp:spPr>
        <a:xfrm>
          <a:off x="4067310" y="3246373"/>
          <a:ext cx="3421823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>
              <a:solidFill>
                <a:schemeClr val="tx1"/>
              </a:solidFill>
            </a:rPr>
            <a:t>Revisión de los objetivos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4092364" y="3271427"/>
        <a:ext cx="3371715" cy="764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7931224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705870" cy="4300609"/>
      </dsp:txXfrm>
    </dsp:sp>
    <dsp:sp modelId="{5B96D7ED-D183-40D7-9098-5262BB2F24A0}">
      <dsp:nvSpPr>
        <dsp:cNvPr id="0" name=""/>
        <dsp:cNvSpPr/>
      </dsp:nvSpPr>
      <dsp:spPr>
        <a:xfrm>
          <a:off x="220357" y="604670"/>
          <a:ext cx="7534662" cy="4176255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7. La organización identifica los riesgos para la consecución de sus objetivos en todos los niveles de la entidad y los analiza como base sobre la cual determinar cómo se deben gestionar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48791" y="733104"/>
        <a:ext cx="7277794" cy="3919387"/>
      </dsp:txXfrm>
    </dsp:sp>
    <dsp:sp modelId="{DC9CFB92-D216-4EC7-960F-4F36219C4FDD}">
      <dsp:nvSpPr>
        <dsp:cNvPr id="0" name=""/>
        <dsp:cNvSpPr/>
      </dsp:nvSpPr>
      <dsp:spPr>
        <a:xfrm>
          <a:off x="323181" y="2404861"/>
          <a:ext cx="7138101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02186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78857" y="2460537"/>
        <a:ext cx="7026749" cy="1699033"/>
      </dsp:txXfrm>
    </dsp:sp>
    <dsp:sp modelId="{580FBC82-715E-42D1-B039-35B57BA1BD35}">
      <dsp:nvSpPr>
        <dsp:cNvPr id="0" name=""/>
        <dsp:cNvSpPr/>
      </dsp:nvSpPr>
      <dsp:spPr>
        <a:xfrm>
          <a:off x="528823" y="3340965"/>
          <a:ext cx="167212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Identificación y evaluación de riesgos</a:t>
          </a:r>
        </a:p>
      </dsp:txBody>
      <dsp:txXfrm>
        <a:off x="553877" y="3366019"/>
        <a:ext cx="1622013" cy="764565"/>
      </dsp:txXfrm>
    </dsp:sp>
    <dsp:sp modelId="{BB809C62-A350-4FCC-834C-482B14E00E37}">
      <dsp:nvSpPr>
        <dsp:cNvPr id="0" name=""/>
        <dsp:cNvSpPr/>
      </dsp:nvSpPr>
      <dsp:spPr>
        <a:xfrm>
          <a:off x="2276470" y="3340965"/>
          <a:ext cx="167212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Indicadores mensurables de desempeño</a:t>
          </a:r>
        </a:p>
      </dsp:txBody>
      <dsp:txXfrm>
        <a:off x="2301524" y="3366019"/>
        <a:ext cx="1622013" cy="764565"/>
      </dsp:txXfrm>
    </dsp:sp>
    <dsp:sp modelId="{E5CC888F-AF3F-40BA-8FC4-1C737C39B370}">
      <dsp:nvSpPr>
        <dsp:cNvPr id="0" name=""/>
        <dsp:cNvSpPr/>
      </dsp:nvSpPr>
      <dsp:spPr>
        <a:xfrm>
          <a:off x="4024401" y="3340965"/>
          <a:ext cx="167212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Divulgación de los planes</a:t>
          </a:r>
        </a:p>
      </dsp:txBody>
      <dsp:txXfrm>
        <a:off x="4049455" y="3366019"/>
        <a:ext cx="1622013" cy="764565"/>
      </dsp:txXfrm>
    </dsp:sp>
    <dsp:sp modelId="{0F495FE4-A97B-45A8-9E7F-87B243EBB3C9}">
      <dsp:nvSpPr>
        <dsp:cNvPr id="0" name=""/>
        <dsp:cNvSpPr/>
      </dsp:nvSpPr>
      <dsp:spPr>
        <a:xfrm>
          <a:off x="5669380" y="3340965"/>
          <a:ext cx="1672121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Gestión de riesgos institucionales</a:t>
          </a:r>
        </a:p>
      </dsp:txBody>
      <dsp:txXfrm>
        <a:off x="5694434" y="3366019"/>
        <a:ext cx="1622013" cy="764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351265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solidFill>
                <a:schemeClr val="tx1"/>
              </a:solidFill>
            </a:rPr>
            <a:t>CONTROL INTERNO – MARCO INTEGRADO (COSO 2013)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2677" y="112677"/>
        <a:ext cx="8004246" cy="4300609"/>
      </dsp:txXfrm>
    </dsp:sp>
    <dsp:sp modelId="{5B96D7ED-D183-40D7-9098-5262BB2F24A0}">
      <dsp:nvSpPr>
        <dsp:cNvPr id="0" name=""/>
        <dsp:cNvSpPr/>
      </dsp:nvSpPr>
      <dsp:spPr>
        <a:xfrm>
          <a:off x="205740" y="1131490"/>
          <a:ext cx="7818120" cy="3168174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8. La organización considera la probabilidad de fraude al evaluar los riesgos para la consecución de los objetivos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03172" y="1228922"/>
        <a:ext cx="7623256" cy="2973310"/>
      </dsp:txXfrm>
    </dsp:sp>
    <dsp:sp modelId="{DC9CFB92-D216-4EC7-960F-4F36219C4FDD}">
      <dsp:nvSpPr>
        <dsp:cNvPr id="0" name=""/>
        <dsp:cNvSpPr/>
      </dsp:nvSpPr>
      <dsp:spPr>
        <a:xfrm>
          <a:off x="411480" y="2262981"/>
          <a:ext cx="7406640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67156" y="2318657"/>
        <a:ext cx="7295288" cy="1699033"/>
      </dsp:txXfrm>
    </dsp:sp>
    <dsp:sp modelId="{580FBC82-715E-42D1-B039-35B57BA1BD35}">
      <dsp:nvSpPr>
        <dsp:cNvPr id="0" name=""/>
        <dsp:cNvSpPr/>
      </dsp:nvSpPr>
      <dsp:spPr>
        <a:xfrm>
          <a:off x="596646" y="3077654"/>
          <a:ext cx="2315659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Identificación y evaluación de riesgos</a:t>
          </a:r>
        </a:p>
      </dsp:txBody>
      <dsp:txXfrm>
        <a:off x="621700" y="3102708"/>
        <a:ext cx="2265551" cy="764565"/>
      </dsp:txXfrm>
    </dsp:sp>
    <dsp:sp modelId="{0F495FE4-A97B-45A8-9E7F-87B243EBB3C9}">
      <dsp:nvSpPr>
        <dsp:cNvPr id="0" name=""/>
        <dsp:cNvSpPr/>
      </dsp:nvSpPr>
      <dsp:spPr>
        <a:xfrm>
          <a:off x="2952931" y="3063023"/>
          <a:ext cx="2315659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Planificación</a:t>
          </a:r>
        </a:p>
      </dsp:txBody>
      <dsp:txXfrm>
        <a:off x="2977985" y="3088077"/>
        <a:ext cx="2265551" cy="764565"/>
      </dsp:txXfrm>
    </dsp:sp>
    <dsp:sp modelId="{F9B53A8C-BC16-4F2A-8A0E-CE99263A62B0}">
      <dsp:nvSpPr>
        <dsp:cNvPr id="0" name=""/>
        <dsp:cNvSpPr/>
      </dsp:nvSpPr>
      <dsp:spPr>
        <a:xfrm>
          <a:off x="5309217" y="3077654"/>
          <a:ext cx="2315659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Revisión de los objetivos</a:t>
          </a:r>
        </a:p>
      </dsp:txBody>
      <dsp:txXfrm>
        <a:off x="5334271" y="3102708"/>
        <a:ext cx="2265551" cy="764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D7B5-9061-4835-8ECB-40516041464F}">
      <dsp:nvSpPr>
        <dsp:cNvPr id="0" name=""/>
        <dsp:cNvSpPr/>
      </dsp:nvSpPr>
      <dsp:spPr>
        <a:xfrm>
          <a:off x="0" y="0"/>
          <a:ext cx="8003232" cy="452596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512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>
              <a:solidFill>
                <a:schemeClr val="tx1"/>
              </a:solidFill>
            </a:rPr>
            <a:t>CONTROL INTERNO – MARCO INTEGRADO (COSO 2013)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2677" y="112677"/>
        <a:ext cx="7777878" cy="4300609"/>
      </dsp:txXfrm>
    </dsp:sp>
    <dsp:sp modelId="{5B96D7ED-D183-40D7-9098-5262BB2F24A0}">
      <dsp:nvSpPr>
        <dsp:cNvPr id="0" name=""/>
        <dsp:cNvSpPr/>
      </dsp:nvSpPr>
      <dsp:spPr>
        <a:xfrm>
          <a:off x="222357" y="892689"/>
          <a:ext cx="7603070" cy="3600218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201179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schemeClr val="tx1"/>
              </a:solidFill>
            </a:rPr>
            <a:t>Principio 9. La organización identifica y evalúa los cambios que podrían afectar significativamente al sistema de control interno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33076" y="1003408"/>
        <a:ext cx="7381632" cy="3378780"/>
      </dsp:txXfrm>
    </dsp:sp>
    <dsp:sp modelId="{DC9CFB92-D216-4EC7-960F-4F36219C4FDD}">
      <dsp:nvSpPr>
        <dsp:cNvPr id="0" name=""/>
        <dsp:cNvSpPr/>
      </dsp:nvSpPr>
      <dsp:spPr>
        <a:xfrm>
          <a:off x="429909" y="2262981"/>
          <a:ext cx="7202908" cy="1810385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021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100" b="0" kern="1200" dirty="0">
              <a:solidFill>
                <a:schemeClr val="tx1"/>
              </a:solidFill>
            </a:rPr>
            <a:t>MARCO RECTOR DEL CONTROL INTERNO INSTITUCIONAL DE LOS RECURSOS PÚBLICOS (elementos)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85585" y="2318657"/>
        <a:ext cx="7091556" cy="1699033"/>
      </dsp:txXfrm>
    </dsp:sp>
    <dsp:sp modelId="{580FBC82-715E-42D1-B039-35B57BA1BD35}">
      <dsp:nvSpPr>
        <dsp:cNvPr id="0" name=""/>
        <dsp:cNvSpPr/>
      </dsp:nvSpPr>
      <dsp:spPr>
        <a:xfrm>
          <a:off x="580234" y="3077654"/>
          <a:ext cx="1687302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Identificación y evaluación de riesgos</a:t>
          </a:r>
        </a:p>
      </dsp:txBody>
      <dsp:txXfrm>
        <a:off x="605288" y="3102708"/>
        <a:ext cx="1637194" cy="764565"/>
      </dsp:txXfrm>
    </dsp:sp>
    <dsp:sp modelId="{0F495FE4-A97B-45A8-9E7F-87B243EBB3C9}">
      <dsp:nvSpPr>
        <dsp:cNvPr id="0" name=""/>
        <dsp:cNvSpPr/>
      </dsp:nvSpPr>
      <dsp:spPr>
        <a:xfrm>
          <a:off x="2297138" y="3063023"/>
          <a:ext cx="1687302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Planificación</a:t>
          </a:r>
        </a:p>
      </dsp:txBody>
      <dsp:txXfrm>
        <a:off x="2322192" y="3088077"/>
        <a:ext cx="1637194" cy="764565"/>
      </dsp:txXfrm>
    </dsp:sp>
    <dsp:sp modelId="{F9B53A8C-BC16-4F2A-8A0E-CE99263A62B0}">
      <dsp:nvSpPr>
        <dsp:cNvPr id="0" name=""/>
        <dsp:cNvSpPr/>
      </dsp:nvSpPr>
      <dsp:spPr>
        <a:xfrm>
          <a:off x="4014042" y="3077654"/>
          <a:ext cx="1687302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Revisión de los objetivos</a:t>
          </a:r>
        </a:p>
      </dsp:txBody>
      <dsp:txXfrm>
        <a:off x="4039096" y="3102708"/>
        <a:ext cx="1637194" cy="764565"/>
      </dsp:txXfrm>
    </dsp:sp>
    <dsp:sp modelId="{870A1EFA-5DFD-4B59-8EF4-FA2E1BAFEA19}">
      <dsp:nvSpPr>
        <dsp:cNvPr id="0" name=""/>
        <dsp:cNvSpPr/>
      </dsp:nvSpPr>
      <dsp:spPr>
        <a:xfrm>
          <a:off x="5730947" y="3077654"/>
          <a:ext cx="1687302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>
              <a:solidFill>
                <a:schemeClr val="tx1"/>
              </a:solidFill>
            </a:rPr>
            <a:t>Gestión de riesgos institucionales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756001" y="3102708"/>
        <a:ext cx="1637194" cy="76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3D180E-6B5A-46E3-B82A-CE5AB7D1AFF9}" type="datetimeFigureOut">
              <a:rPr lang="es-HN" smtClean="0"/>
              <a:t>27/1/2022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A5502A-D247-4013-B701-909CF76D671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36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84E524-802E-432C-AC88-D0DD2A6EDEF8}" type="datetimeFigureOut">
              <a:rPr lang="es-ES" smtClean="0"/>
              <a:pPr/>
              <a:t>27/01/2022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214A1E7-622B-4ACE-90A8-E5BFF3FC03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60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A1E7-622B-4ACE-90A8-E5BFF3FC034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95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dirty="0"/>
              <a:t>En lugar de la foto colocar el logotipo de la SDT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A1E7-622B-4ACE-90A8-E5BFF3FC034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2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81A-B4F8-4D5A-8B2E-75D0E1B5B633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46B7-6DBF-4BD2-9268-239A945B9448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5A75-ABE8-4649-B900-8EF1C22067F7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98B9-A333-4FB4-B36A-0059DEEA6396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5D9F-353D-4957-ADD4-B53D08C78291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0535-A64C-41FA-B9A9-A56CB4C7D112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4E3C-1E72-4635-B660-8012CA3F3A9F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35A-BB72-402D-8D53-900DCDDBE8E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A181-3DAB-4A26-A2FE-D392BCED6CF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16D7-4580-46BA-A304-79ADC98CED1B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FAEE-0061-4B5B-A513-C95E3B996210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A15A-6609-4488-9DFE-D7F012D29A6C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E1B0-7DD3-4D79-8339-025C33B238F3}" type="datetime1">
              <a:rPr lang="es-HN" smtClean="0"/>
              <a:pPr/>
              <a:t>27/1/2022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9492-7ECA-479D-A147-F0C74CB904D0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n/url?sa=i&amp;rct=j&amp;q=autoevaluacion+del+control+interno&amp;source=images&amp;cd=&amp;cad=rja&amp;docid=yBzalpS7CcqO-M&amp;tbnid=_pmpQrtPjO5heM:&amp;ved=0CAUQjRw&amp;url=http://marcontrol.blogspot.com/2012_11_01_archive.html&amp;ei=BIsiUe7cJZOi8QSkj4GIAQ&amp;bvm=bv.42553238,d.eWU&amp;psig=AFQjCNG71l9JvcLfj7GfwOZ2hLTsQ6EcoA&amp;ust=1361304650958481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hn/url?sa=i&amp;rct=j&amp;q=comentarios+opiniones&amp;source=images&amp;cd=&amp;cad=rja&amp;docid=DYL2TxVy5TkKhM&amp;tbnid=IxomRZcq7uh9nM:&amp;ved=0CAUQjRw&amp;url=http://www.pasadofuturo.com/opiniones.htm&amp;ei=SOEjUbDEN5SC8ASZn4C4Cw&amp;bvm=bv.42553238,d.eWU&amp;psig=AFQjCNGx3vHQiC3mM7WiVIJqFCUIUMkRsA&amp;ust=1361392324701928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hn/url?sa=i&amp;rct=j&amp;q=autoevaluacion&amp;source=images&amp;cd=&amp;cad=rja&amp;docid=myeH5RfE4VbrUM&amp;tbnid=vnx_M_q8fJhGaM:&amp;ved=0CAUQjRw&amp;url=http://coyunturaeconomica.com/recursos-humanos/autoevaluacion-empresarial&amp;ei=Lp8iUYXOKZHi9gS_r4DgBg&amp;bvm=bv.42553238,d.eWU&amp;psig=AFQjCNHepP0CFQJwphKZ-VCn8kCGSm-EYQ&amp;ust=1361305392702458" TargetMode="Externa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hn/url?sa=i&amp;rct=j&amp;q=informes&amp;source=images&amp;cd=&amp;cad=rja&amp;docid=8r_aYzdEmm6E9M&amp;tbnid=t1akoNurlbhc5M:&amp;ved=0CAUQjRw&amp;url=http://jsbsan.blogspot.com/2012/04/informehtml-crear-informes-rapidos-de.html&amp;ei=7_kjUbjbBZGi8ATjnIHwCw&amp;bvm=bv.42553238,d.eWU&amp;psig=AFQjCNHN4XIPwNDRglPgU2VIDqxcIGly8w&amp;ust=1361398555555141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hn/url?sa=i&amp;rct=j&amp;q=escribiendo&amp;source=images&amp;cd=&amp;cad=rja&amp;docid=0THDzhPh_R79AM&amp;tbnid=iofAD1SSA64ctM:&amp;ved=0CAUQjRw&amp;url=http://angelvargasonline.com/mejora-tu-marca-personal-escribiendo-articulos/&amp;ei=50olUevMOJSk8ATr74G4Bw&amp;bvm=bv.42661473,d.eWU&amp;psig=AFQjCNGhc1guxfw719nm7IJyWrrBW8opyA&amp;ust=1361484894040145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CFDCF8-FB53-4FDA-95F5-FCAAE3A0DD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456892"/>
            <a:ext cx="374441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861B4B3-B03F-47D5-B57E-CDC76247C4DB}"/>
              </a:ext>
            </a:extLst>
          </p:cNvPr>
          <p:cNvCxnSpPr/>
          <p:nvPr/>
        </p:nvCxnSpPr>
        <p:spPr>
          <a:xfrm>
            <a:off x="184870" y="620688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21B8AFC-651A-4DEA-9F58-2C87A4C9CE53}"/>
              </a:ext>
            </a:extLst>
          </p:cNvPr>
          <p:cNvSpPr txBox="1"/>
          <p:nvPr/>
        </p:nvSpPr>
        <p:spPr>
          <a:xfrm>
            <a:off x="164588" y="97468"/>
            <a:ext cx="828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COMPONENTES DE CONTROL INTERNO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7362F78-EA98-4928-B677-880F64B02A80}"/>
              </a:ext>
            </a:extLst>
          </p:cNvPr>
          <p:cNvGrpSpPr/>
          <p:nvPr/>
        </p:nvGrpSpPr>
        <p:grpSpPr>
          <a:xfrm>
            <a:off x="639991" y="1556792"/>
            <a:ext cx="7730717" cy="3456358"/>
            <a:chOff x="395536" y="1880839"/>
            <a:chExt cx="7730717" cy="3456358"/>
          </a:xfrm>
        </p:grpSpPr>
        <p:sp>
          <p:nvSpPr>
            <p:cNvPr id="11" name="Diagrama de flujo: proceso alternativo 10">
              <a:extLst>
                <a:ext uri="{FF2B5EF4-FFF2-40B4-BE49-F238E27FC236}">
                  <a16:creationId xmlns:a16="http://schemas.microsoft.com/office/drawing/2014/main" id="{660DA0D7-F251-4CB2-9E50-4EEF30A2EEA7}"/>
                </a:ext>
              </a:extLst>
            </p:cNvPr>
            <p:cNvSpPr/>
            <p:nvPr/>
          </p:nvSpPr>
          <p:spPr>
            <a:xfrm>
              <a:off x="395536" y="1880839"/>
              <a:ext cx="7503977" cy="345635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1903095-1561-4DF4-B9AF-6A4187EF3A7B}"/>
                </a:ext>
              </a:extLst>
            </p:cNvPr>
            <p:cNvSpPr txBox="1"/>
            <p:nvPr/>
          </p:nvSpPr>
          <p:spPr>
            <a:xfrm>
              <a:off x="884447" y="2331746"/>
              <a:ext cx="724180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PE" sz="3200" dirty="0">
                  <a:latin typeface="Calibri" pitchFamily="34" charset="0"/>
                </a:rPr>
                <a:t>Guía 1 “Ambiente de control”</a:t>
              </a:r>
            </a:p>
            <a:p>
              <a:pPr lvl="0"/>
              <a:r>
                <a:rPr lang="es-PE" sz="3200" dirty="0">
                  <a:latin typeface="Calibri" pitchFamily="34" charset="0"/>
                </a:rPr>
                <a:t>Guía 2 “Evaluación y gestión de riesgos”</a:t>
              </a:r>
            </a:p>
            <a:p>
              <a:pPr lvl="0"/>
              <a:r>
                <a:rPr lang="es-PE" sz="3200" dirty="0">
                  <a:latin typeface="Calibri" pitchFamily="34" charset="0"/>
                </a:rPr>
                <a:t>Guía 3 “Actividades de control”</a:t>
              </a:r>
            </a:p>
            <a:p>
              <a:pPr lvl="0"/>
              <a:r>
                <a:rPr lang="es-PE" sz="3200" dirty="0">
                  <a:latin typeface="Calibri" pitchFamily="34" charset="0"/>
                </a:rPr>
                <a:t>Guía 4 “Información y comunicación”</a:t>
              </a:r>
            </a:p>
            <a:p>
              <a:pPr lvl="0"/>
              <a:r>
                <a:rPr lang="es-PE" sz="3200" dirty="0">
                  <a:latin typeface="Calibri" pitchFamily="34" charset="0"/>
                </a:rPr>
                <a:t>Guía 5 “Supervisión y monitoreo”</a:t>
              </a:r>
              <a:endParaRPr lang="es-HN" sz="3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70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D0161E-BA77-4BB6-A439-F83F136D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182764"/>
            <a:ext cx="7772400" cy="1362075"/>
          </a:xfrm>
        </p:spPr>
        <p:txBody>
          <a:bodyPr/>
          <a:lstStyle/>
          <a:p>
            <a:r>
              <a:rPr lang="es-PE" dirty="0"/>
              <a:t>Guía 1</a:t>
            </a:r>
            <a:br>
              <a:rPr lang="es-PE" dirty="0"/>
            </a:br>
            <a:r>
              <a:rPr lang="es-PE" dirty="0"/>
              <a:t>Ambiente de control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F3A84-B4AC-4DC0-A7FB-CB1D95B0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7772400" cy="617860"/>
          </a:xfrm>
        </p:spPr>
        <p:txBody>
          <a:bodyPr/>
          <a:lstStyle/>
          <a:p>
            <a:r>
              <a:rPr lang="es-PE" dirty="0"/>
              <a:t>GICII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FF12B7-90AB-4751-A9EA-614A4E41CC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377"/>
            <a:ext cx="1767417" cy="79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32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F1D19C68-467C-4DA3-894C-309130F3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de los principios de control interno de COSO 2013 y elementos del MARE-CII-RP en el componente ambiente de control (1 de 5)</a:t>
            </a:r>
            <a:endParaRPr lang="es-PE" sz="2400" dirty="0"/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A9D29DBA-45C2-4F49-A99E-3442057B3F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50983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69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724FB-FD63-4D1D-91B1-40880C5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de los principios de control interno de COSO 2013 y elementos del MARE-CII-RP en el componente ambiente de control (2 de 5)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12D3FDB2-33BC-4304-9338-24F49A06E6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8812026"/>
              </p:ext>
            </p:extLst>
          </p:nvPr>
        </p:nvGraphicFramePr>
        <p:xfrm>
          <a:off x="457200" y="1600200"/>
          <a:ext cx="81472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14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FE6DC-A2E0-431D-BF1B-DF614DA9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de los principios de control interno de COSO 2013 y elementos del MARE-CII-RP en el componente ambiente de control (3 de 5)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7AC80E84-4F29-4EB8-9E1D-72E47F04D6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9740646"/>
              </p:ext>
            </p:extLst>
          </p:nvPr>
        </p:nvGraphicFramePr>
        <p:xfrm>
          <a:off x="457200" y="1561514"/>
          <a:ext cx="8075240" cy="489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69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E41EB-813D-4D92-A67B-3780A0E3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de los principios de control interno de COSO 2013 y elementos del MARE-CII-RP en el componente ambiente de control (4 de 5)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711466A-5059-4C75-83F5-AF18F0CF5A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4612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69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9EDC2-AAF7-492A-9FC2-F544D4DA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de los principios de control interno de COSO 2013 y elementos del MARE-CII-RP en el componente ambiente de control (5 de 5)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E79E0C4-2F4C-4775-BDE1-DEB7C5D76F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7365541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97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D0161E-BA77-4BB6-A439-F83F136D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79" y="351516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s-PE" dirty="0"/>
              <a:t>Guía 2</a:t>
            </a:r>
            <a:br>
              <a:rPr lang="es-PE" dirty="0"/>
            </a:br>
            <a:r>
              <a:rPr lang="es-PE" dirty="0"/>
              <a:t>EVALUACIÓN Y GESTIÓN DE RIESGOS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F3A84-B4AC-4DC0-A7FB-CB1D95B0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835333"/>
            <a:ext cx="7772400" cy="1500187"/>
          </a:xfrm>
        </p:spPr>
        <p:txBody>
          <a:bodyPr/>
          <a:lstStyle/>
          <a:p>
            <a:r>
              <a:rPr lang="es-PE" dirty="0"/>
              <a:t>GICII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E9201E-8B26-428C-8B57-4FBB3FEF1E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377"/>
            <a:ext cx="1767417" cy="79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40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87E7E-5A12-4BA3-ABA7-3651AC1B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evaluación y gestión de riesgos (1 de 4)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E924CF1E-A849-414D-95AC-6D7E02791C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5401577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94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E7F8F-52B6-4369-8360-36FE59BC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evaluación y gestión de riesgos (2 de 4)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6961B14E-48E1-442D-A1BF-F9557859D1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7587224"/>
              </p:ext>
            </p:extLst>
          </p:nvPr>
        </p:nvGraphicFramePr>
        <p:xfrm>
          <a:off x="457200" y="1600200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96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LOGOS\Logos 2014\Manual y Logo MODIFICADO\Logo gobierno de Honduras y Submarca Horizontal EN BLANCO.png"/>
          <p:cNvPicPr>
            <a:picLocks noChangeAspect="1" noChangeArrowheads="1"/>
          </p:cNvPicPr>
          <p:nvPr/>
        </p:nvPicPr>
        <p:blipFill>
          <a:blip r:embed="rId2" cstate="print"/>
          <a:srcRect t="25177" r="58829" b="32979"/>
          <a:stretch>
            <a:fillRect/>
          </a:stretch>
        </p:blipFill>
        <p:spPr bwMode="auto">
          <a:xfrm>
            <a:off x="7092280" y="5472608"/>
            <a:ext cx="1839030" cy="1268760"/>
          </a:xfrm>
          <a:prstGeom prst="rect">
            <a:avLst/>
          </a:prstGeom>
          <a:noFill/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097614" y="1736812"/>
            <a:ext cx="6948772" cy="3384376"/>
          </a:xfrm>
          <a:prstGeom prst="roundRect">
            <a:avLst>
              <a:gd name="adj" fmla="val 214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4400" b="1" dirty="0">
              <a:solidFill>
                <a:srgbClr val="7C63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TALLER DE AUTO EVALUCIÓN </a:t>
            </a:r>
          </a:p>
          <a:p>
            <a:pPr algn="ctr"/>
            <a:r>
              <a:rPr lang="es-PE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DE CONTROL INTERNO</a:t>
            </a:r>
          </a:p>
          <a:p>
            <a:pPr algn="ctr"/>
            <a:r>
              <a:rPr lang="es-PE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INSTITUCIONAL</a:t>
            </a:r>
          </a:p>
          <a:p>
            <a:pPr algn="ctr"/>
            <a:r>
              <a:rPr lang="es-PE" sz="4400" b="1" dirty="0">
                <a:solidFill>
                  <a:srgbClr val="7C6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TAECII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4400" b="1" dirty="0">
              <a:solidFill>
                <a:srgbClr val="7C63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E1D8A-9C06-4931-9EE3-2581FF6271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7" y="0"/>
            <a:ext cx="190821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E513F-BA9C-45C5-9CD0-4E0CC8AA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evaluación y gestión de riesgos (3 de 4)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483B8295-EDFB-4941-8670-BFE3927927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497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04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2A316-2962-4C12-8E7E-E8334614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evaluación y gestión de riesgos (4 de 4)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6358058"/>
              </p:ext>
            </p:extLst>
          </p:nvPr>
        </p:nvGraphicFramePr>
        <p:xfrm>
          <a:off x="457200" y="1600200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39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D0161E-BA77-4BB6-A439-F83F136D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79" y="3515160"/>
            <a:ext cx="7772400" cy="1362075"/>
          </a:xfrm>
        </p:spPr>
        <p:txBody>
          <a:bodyPr>
            <a:normAutofit/>
          </a:bodyPr>
          <a:lstStyle/>
          <a:p>
            <a:r>
              <a:rPr lang="es-PE" dirty="0"/>
              <a:t>Guía 3</a:t>
            </a:r>
            <a:br>
              <a:rPr lang="es-PE" dirty="0"/>
            </a:br>
            <a:r>
              <a:rPr lang="es-PE" dirty="0"/>
              <a:t>ACTIVIDADES DE CONROL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F3A84-B4AC-4DC0-A7FB-CB1D95B0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835333"/>
            <a:ext cx="7772400" cy="1500187"/>
          </a:xfrm>
        </p:spPr>
        <p:txBody>
          <a:bodyPr/>
          <a:lstStyle/>
          <a:p>
            <a:r>
              <a:rPr lang="es-PE" dirty="0"/>
              <a:t>GICII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D2BC3E-D863-452B-8B50-4A0087E488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377"/>
            <a:ext cx="1767417" cy="79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467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8141882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EFC4F821-C8AB-4163-93F5-1B800CF6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(1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042721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8384627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EFC4F821-C8AB-4163-93F5-1B800CF6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(1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5982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443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A14AE6D5-CA23-4DF2-9B2F-D861F4AD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(2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71904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3539857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0A00DF5-F684-4FC6-BAB0-10F12024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(3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77578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7898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0A00DF5-F684-4FC6-BAB0-10F12024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(3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5738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104756D-9AA4-47A0-9BD8-5ABBF4ED5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4798260"/>
              </p:ext>
            </p:extLst>
          </p:nvPr>
        </p:nvGraphicFramePr>
        <p:xfrm>
          <a:off x="457200" y="1600200"/>
          <a:ext cx="81472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0A00DF5-F684-4FC6-BAB0-10F12024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actividades de control (3 de 3)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14306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D0161E-BA77-4BB6-A439-F83F136D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77059"/>
            <a:ext cx="7916416" cy="1362075"/>
          </a:xfrm>
        </p:spPr>
        <p:txBody>
          <a:bodyPr/>
          <a:lstStyle/>
          <a:p>
            <a:r>
              <a:rPr lang="es-PE" dirty="0"/>
              <a:t>Guía 4</a:t>
            </a:r>
            <a:br>
              <a:rPr lang="es-PE" dirty="0"/>
            </a:br>
            <a:r>
              <a:rPr lang="es-PE" dirty="0"/>
              <a:t>INFORMACIÓN Y COMUNICACIÓN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F3A84-B4AC-4DC0-A7FB-CB1D95B0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7772400" cy="1500187"/>
          </a:xfrm>
        </p:spPr>
        <p:txBody>
          <a:bodyPr/>
          <a:lstStyle/>
          <a:p>
            <a:r>
              <a:rPr lang="es-PE" dirty="0"/>
              <a:t>GICII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E916BA-6392-4968-9AE8-C2D349B10A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377"/>
            <a:ext cx="1767417" cy="79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7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6522CB-5ED8-4399-92F5-CE213B0646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767417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6BE8E33C-3E67-4BBC-AF8E-8861CC47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75" y="1844824"/>
            <a:ext cx="2852355" cy="2664288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2830BE9-66CA-40C1-8B4D-9EB51411CC2F}"/>
              </a:ext>
            </a:extLst>
          </p:cNvPr>
          <p:cNvCxnSpPr/>
          <p:nvPr/>
        </p:nvCxnSpPr>
        <p:spPr>
          <a:xfrm>
            <a:off x="184870" y="620688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033104-DA41-4F84-ABFA-F19E74C31A3E}"/>
              </a:ext>
            </a:extLst>
          </p:cNvPr>
          <p:cNvSpPr txBox="1"/>
          <p:nvPr/>
        </p:nvSpPr>
        <p:spPr>
          <a:xfrm>
            <a:off x="164588" y="97468"/>
            <a:ext cx="555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OBJETIVO DEL TAECII</a:t>
            </a:r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7AA35F89-8DFC-441B-A96E-444D7F583A8D}"/>
              </a:ext>
            </a:extLst>
          </p:cNvPr>
          <p:cNvSpPr/>
          <p:nvPr/>
        </p:nvSpPr>
        <p:spPr>
          <a:xfrm>
            <a:off x="498764" y="1182231"/>
            <a:ext cx="489118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Consolidar</a:t>
            </a:r>
            <a:r>
              <a:rPr lang="es-ES_tradnl" sz="2600" dirty="0">
                <a:latin typeface="Calibri" pitchFamily="34" charset="0"/>
              </a:rPr>
              <a:t> el conocimiento y </a:t>
            </a:r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aplicación </a:t>
            </a:r>
            <a:r>
              <a:rPr lang="es-ES_tradnl" sz="2600" dirty="0">
                <a:latin typeface="Calibri" pitchFamily="34" charset="0"/>
              </a:rPr>
              <a:t>del proceso de </a:t>
            </a:r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Auto Evaluación</a:t>
            </a:r>
            <a:r>
              <a:rPr lang="es-ES_tradnl" sz="2600" dirty="0">
                <a:latin typeface="Calibri" pitchFamily="34" charset="0"/>
              </a:rPr>
              <a:t> del Control Interno Institucional; práctica obligatoria a ser cumplida por la administración de las instituciones </a:t>
            </a:r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para fortalecerlo </a:t>
            </a:r>
            <a:r>
              <a:rPr lang="es-ES_tradnl" sz="2600" dirty="0">
                <a:latin typeface="Calibri" pitchFamily="34" charset="0"/>
              </a:rPr>
              <a:t>a partir de los </a:t>
            </a:r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resultados y recomendaciones </a:t>
            </a:r>
            <a:r>
              <a:rPr lang="es-ES_tradnl" sz="2600" dirty="0">
                <a:latin typeface="Calibri" pitchFamily="34" charset="0"/>
              </a:rPr>
              <a:t>de los evaluadores, lo cual formará parte de un </a:t>
            </a:r>
            <a:r>
              <a:rPr lang="es-ES_tradnl" sz="2600" b="1" dirty="0">
                <a:solidFill>
                  <a:srgbClr val="FF0000"/>
                </a:solidFill>
                <a:latin typeface="Calibri" pitchFamily="34" charset="0"/>
              </a:rPr>
              <a:t>“Plan de Implementación”</a:t>
            </a:r>
            <a:r>
              <a:rPr lang="es-ES_tradnl" sz="2600" dirty="0">
                <a:latin typeface="Calibri" pitchFamily="34" charset="0"/>
              </a:rPr>
              <a:t>.</a:t>
            </a:r>
            <a:endParaRPr lang="es-ES" sz="2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8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45296-744D-4533-919A-1765FE0F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información y comunicación (1 de 3)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2212E38A-D63B-4543-ABD2-1244D6618B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9937254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C9FD3-3525-4488-A43A-F3EB4C51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información y comunicación (2 de 3)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E7C3F08E-1F6B-4A51-8948-C8E79DDC85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8792980"/>
              </p:ext>
            </p:extLst>
          </p:nvPr>
        </p:nvGraphicFramePr>
        <p:xfrm>
          <a:off x="457200" y="1600200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12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AD5F6-5965-47ED-8B5A-9D445BE4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i="1" dirty="0"/>
              <a:t>Relaciones de vinculación entre los principios de control interno de COSO 2013 y los elementos del MARE-CII-RP en el componente información y comunicación (3 de 3)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A951B8A-A657-4B29-8B82-FF8B63659B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7654947"/>
              </p:ext>
            </p:extLst>
          </p:nvPr>
        </p:nvGraphicFramePr>
        <p:xfrm>
          <a:off x="457200" y="1600200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188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D0161E-BA77-4BB6-A439-F83F136D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939133"/>
            <a:ext cx="7772400" cy="1362075"/>
          </a:xfrm>
        </p:spPr>
        <p:txBody>
          <a:bodyPr/>
          <a:lstStyle/>
          <a:p>
            <a:r>
              <a:rPr lang="es-PE" dirty="0"/>
              <a:t>Guía 5</a:t>
            </a:r>
            <a:br>
              <a:rPr lang="es-PE" dirty="0"/>
            </a:br>
            <a:r>
              <a:rPr lang="es-PE" dirty="0"/>
              <a:t>MONITOREO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1F3A84-B4AC-4DC0-A7FB-CB1D95B0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2438946"/>
            <a:ext cx="7772400" cy="1500187"/>
          </a:xfrm>
        </p:spPr>
        <p:txBody>
          <a:bodyPr/>
          <a:lstStyle/>
          <a:p>
            <a:r>
              <a:rPr lang="es-PE" dirty="0"/>
              <a:t>GICII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4F12E2-B75D-4871-8975-CEAF6131F1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377"/>
            <a:ext cx="1767417" cy="79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8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4D640-4E2F-4955-B85E-4CC0B02C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monitoreo (1 de 2)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7FB3A7A7-0621-4759-8892-E7EF2FC9C2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3923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761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04A70-F5AD-4F87-BECB-259D8500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i="1" dirty="0"/>
              <a:t>Relaciones de vinculación entre los principios de control interno de COSO 2013 y los elementos del MARE-CII-RP en el componente monitoreo (2 de 2)</a:t>
            </a:r>
            <a:endParaRPr lang="es-PE" sz="2400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5AA9BF0-034D-4E51-9AB2-4F1C66EA9E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8112588"/>
              </p:ext>
            </p:extLst>
          </p:nvPr>
        </p:nvGraphicFramePr>
        <p:xfrm>
          <a:off x="457200" y="1600200"/>
          <a:ext cx="81472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61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F500944E-B5D3-4583-AC75-A73A2BBEFE5B}"/>
              </a:ext>
            </a:extLst>
          </p:cNvPr>
          <p:cNvSpPr txBox="1"/>
          <p:nvPr/>
        </p:nvSpPr>
        <p:spPr>
          <a:xfrm>
            <a:off x="138633" y="81771"/>
            <a:ext cx="28039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AE5643B-492E-4A1C-B291-FE6E2AC84548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3FE7B7F1-5D5D-4832-A5CB-405DA805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78" y="707206"/>
            <a:ext cx="813690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latin typeface="Calibri" pitchFamily="34" charset="0"/>
              </a:rPr>
              <a:t>El facilitador entrega los cuestionarios a los participantes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1200" dirty="0">
              <a:latin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latin typeface="Calibri" pitchFamily="34" charset="0"/>
              </a:rPr>
              <a:t>Cada participante contesta las preguntas según la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tabla de calificación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1200" dirty="0">
              <a:latin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latin typeface="Calibri" pitchFamily="34" charset="0"/>
              </a:rPr>
              <a:t>El facilitador toma los cuestionarios y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valida la información</a:t>
            </a:r>
            <a:r>
              <a:rPr lang="es-ES" sz="2400" dirty="0">
                <a:latin typeface="Calibri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1200" dirty="0">
              <a:latin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latin typeface="Calibri" pitchFamily="34" charset="0"/>
              </a:rPr>
              <a:t>Se determinan los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promedios</a:t>
            </a:r>
            <a:r>
              <a:rPr lang="es-ES" sz="2400" dirty="0">
                <a:latin typeface="Calibri" pitchFamily="34" charset="0"/>
              </a:rPr>
              <a:t> por elemento.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1200" dirty="0">
              <a:latin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latin typeface="Calibri" pitchFamily="34" charset="0"/>
              </a:rPr>
              <a:t>Se elabora la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matriz de componentes y elementos </a:t>
            </a:r>
            <a:r>
              <a:rPr lang="es-ES" sz="2400" dirty="0">
                <a:latin typeface="Calibri" pitchFamily="34" charset="0"/>
              </a:rPr>
              <a:t>para determinar los promedios definidos por los participantes.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1200" dirty="0">
              <a:latin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valida la información de la matriz</a:t>
            </a:r>
            <a:r>
              <a:rPr lang="es-ES" sz="2400" dirty="0">
                <a:latin typeface="Calibri" pitchFamily="34" charset="0"/>
              </a:rPr>
              <a:t>, considerando criterios relacionados con el número de respuestas mínimas.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400" dirty="0">
              <a:latin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elabora el informe del Taller.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3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2A469E-D042-4A59-B9B5-E0C621E93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 t="16384" r="56300" b="21608"/>
          <a:stretch/>
        </p:blipFill>
        <p:spPr>
          <a:xfrm>
            <a:off x="683568" y="692696"/>
            <a:ext cx="7416824" cy="5834342"/>
          </a:xfrm>
          <a:prstGeom prst="rect">
            <a:avLst/>
          </a:prstGeom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FE843721-B76F-4BF5-973D-971E7479CA3A}"/>
              </a:ext>
            </a:extLst>
          </p:cNvPr>
          <p:cNvSpPr txBox="1"/>
          <p:nvPr/>
        </p:nvSpPr>
        <p:spPr>
          <a:xfrm>
            <a:off x="60324" y="0"/>
            <a:ext cx="6599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Cuestionario TAECII - ejemplo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B79B809-7D9E-454F-9F74-F1DE2EA44414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296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2060848"/>
          <a:ext cx="7776864" cy="3835954"/>
        </p:xfrm>
        <a:graphic>
          <a:graphicData uri="http://schemas.openxmlformats.org/drawingml/2006/table">
            <a:tbl>
              <a:tblPr/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CALIFICACIÓN Y DESCRIPCIÓN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VALOR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Excelente</a:t>
                      </a: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un modelo de operación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Muy buena</a:t>
                      </a: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aplicación eficiente de los procesos.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Aceptable</a:t>
                      </a: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cumple con requerimientos mínimos regulados.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Regular</a:t>
                      </a: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bajo el nivel de aceptación, susceptible de mejora.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i="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Deficiente</a:t>
                      </a: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no cumple requerimientos mínimos  y existen  dificultades para introducir mejoras.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i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858488"/>
            <a:ext cx="82089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600" dirty="0">
                <a:latin typeface="Calibri" pitchFamily="34" charset="0"/>
              </a:rPr>
              <a:t>Las calificaciones, descripciones y valoración se utilizan en la evaluación del CII: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325" y="0"/>
            <a:ext cx="67329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 – Tabla de calificación 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38</a:t>
            </a:fld>
            <a:endParaRPr lang="es-HN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5D362AE-2334-4D95-B149-E8B41C36FC0B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23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2.gstatic.com/images?q=tbn:ANd9GcScXYQEgirpZyBj8FNotIlm47PxIMVHtzbJktIETiiUM9GDC61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25" y="2137862"/>
            <a:ext cx="2582275" cy="258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7975" y="1066249"/>
            <a:ext cx="540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atin typeface="Calibri" pitchFamily="34" charset="0"/>
              </a:rPr>
              <a:t>Los participantes responden individualmente cada pregunta, valorándolas en la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escala de 5 puntos </a:t>
            </a:r>
            <a:r>
              <a:rPr lang="es-ES" sz="2400" dirty="0">
                <a:latin typeface="Calibri" pitchFamily="34" charset="0"/>
              </a:rPr>
              <a:t>(lo mejor) a 1 (lo peor).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atin typeface="Calibri" pitchFamily="34" charset="0"/>
              </a:rPr>
              <a:t>Una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respuesta positiva </a:t>
            </a:r>
            <a:r>
              <a:rPr lang="es-ES" sz="2400" dirty="0">
                <a:latin typeface="Calibri" pitchFamily="34" charset="0"/>
              </a:rPr>
              <a:t>puede recibir de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3 a 5 puntos</a:t>
            </a:r>
            <a:r>
              <a:rPr lang="es-ES" sz="2400" dirty="0">
                <a:latin typeface="Calibri" pitchFamily="34" charset="0"/>
              </a:rPr>
              <a:t>. A partir de 3 puntos o 60% = (3/5)*100. La calificación es “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aceptable</a:t>
            </a:r>
            <a:r>
              <a:rPr lang="es-ES" sz="2400" dirty="0">
                <a:latin typeface="Calibri" pitchFamily="34" charset="0"/>
              </a:rPr>
              <a:t>”.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atin typeface="Calibri" pitchFamily="34" charset="0"/>
              </a:rPr>
              <a:t>Una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respuesta negativa </a:t>
            </a:r>
            <a:r>
              <a:rPr lang="es-ES" sz="2400" dirty="0">
                <a:latin typeface="Calibri" pitchFamily="34" charset="0"/>
              </a:rPr>
              <a:t>es menor que 3, siendo el mínimo 20% (1/5*)100. La calificación es “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deficiente</a:t>
            </a:r>
            <a:r>
              <a:rPr lang="es-ES" sz="2400" dirty="0">
                <a:latin typeface="Calibri" pitchFamily="34" charset="0"/>
              </a:rPr>
              <a:t>”.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8633" y="81771"/>
            <a:ext cx="7817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 - Tabla de calificación 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2" name="AutoShape 2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3" name="AutoShape 4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39</a:t>
            </a:fld>
            <a:endParaRPr lang="es-HN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F9682EB-480B-469F-96EA-58D832B88E2D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6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325" y="0"/>
            <a:ext cx="35445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ALCANCE Y MEDIOS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97698" y="836712"/>
            <a:ext cx="5076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Calibri" pitchFamily="34" charset="0"/>
              </a:rPr>
              <a:t>Comprende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evaluar los componentes y principios</a:t>
            </a:r>
            <a:r>
              <a:rPr lang="es-ES" sz="2400" dirty="0">
                <a:latin typeface="Calibri" pitchFamily="34" charset="0"/>
              </a:rPr>
              <a:t> del CII (MR-NOGECI del TSC y Guías ONADICI) en base a los cuales se completa el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cuestionario</a:t>
            </a:r>
            <a:r>
              <a:rPr lang="es-ES" sz="2400" dirty="0">
                <a:latin typeface="Calibri" pitchFamily="34" charset="0"/>
              </a:rPr>
              <a:t> uniforme preparado para la Auto Evaluación.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>
              <a:latin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Calibri" pitchFamily="34" charset="0"/>
              </a:rPr>
              <a:t>Los participantes del TAECII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calificarán en forma individual, anónima y objetiva cada principio </a:t>
            </a:r>
            <a:r>
              <a:rPr lang="es-ES" sz="2400" dirty="0">
                <a:latin typeface="Calibri" pitchFamily="34" charset="0"/>
              </a:rPr>
              <a:t>en base a datos, conocimiento e información que cada uno tiene sobre las actividades de la institución.</a:t>
            </a:r>
          </a:p>
        </p:txBody>
      </p:sp>
      <p:pic>
        <p:nvPicPr>
          <p:cNvPr id="2051" name="Picture 3" descr="http://1.bp.blogspot.com/-KaKU-ysWTso/ULJgqtMalII/AAAAAAAAARE/F6sNsDvAYh0/s1600/CONT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64" y="1484784"/>
            <a:ext cx="3276721" cy="3168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</a:t>
            </a:fld>
            <a:endParaRPr lang="es-HN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D4EFE2B-F026-4053-A15A-65C595D60086}"/>
              </a:ext>
            </a:extLst>
          </p:cNvPr>
          <p:cNvCxnSpPr/>
          <p:nvPr/>
        </p:nvCxnSpPr>
        <p:spPr>
          <a:xfrm>
            <a:off x="107504" y="52322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93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3A42F0-D84A-41D1-A4E7-92E501247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182" r="-1186" b="7980"/>
          <a:stretch/>
        </p:blipFill>
        <p:spPr>
          <a:xfrm>
            <a:off x="0" y="1484783"/>
            <a:ext cx="9252520" cy="4104457"/>
          </a:xfrm>
          <a:prstGeom prst="rect">
            <a:avLst/>
          </a:prstGeom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id="{7A4A64BA-C8AB-48EF-A81F-EB21CDE436DA}"/>
              </a:ext>
            </a:extLst>
          </p:cNvPr>
          <p:cNvSpPr txBox="1"/>
          <p:nvPr/>
        </p:nvSpPr>
        <p:spPr>
          <a:xfrm>
            <a:off x="138633" y="81771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 – Matriz de tabulación de datos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AutoShape 2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06E911A0-4395-49B4-A4ED-0C0034032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8" name="AutoShape 4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24755E7A-EB8F-4881-8572-5976A6ED8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E887EB0-1ECD-49CF-8B1A-D5BAEBAEBA17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16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C7873C-FF8E-46EC-9497-5EA1A2BF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16384" r="55512" b="7980"/>
          <a:stretch/>
        </p:blipFill>
        <p:spPr>
          <a:xfrm>
            <a:off x="1475656" y="908720"/>
            <a:ext cx="5760640" cy="5760641"/>
          </a:xfrm>
          <a:prstGeom prst="rect">
            <a:avLst/>
          </a:prstGeom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id="{15DF0162-32A2-4AF5-863F-6E871090308E}"/>
              </a:ext>
            </a:extLst>
          </p:cNvPr>
          <p:cNvSpPr txBox="1"/>
          <p:nvPr/>
        </p:nvSpPr>
        <p:spPr>
          <a:xfrm>
            <a:off x="138633" y="81771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 – Matriz de tabulación de datos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AutoShape 2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57AC4930-CE9F-4BEA-B9B9-25945DCD2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8" name="AutoShape 4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1D23D00F-8751-4466-A3B0-5BBCA5D81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503CB20-2528-4A97-BC37-50173B8C683B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7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08D621B-B399-4B98-BDB8-5B648E87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" t="17785" r="57087" b="9381"/>
          <a:stretch/>
        </p:blipFill>
        <p:spPr>
          <a:xfrm>
            <a:off x="1788019" y="1105824"/>
            <a:ext cx="5279930" cy="4911717"/>
          </a:xfrm>
          <a:prstGeom prst="rect">
            <a:avLst/>
          </a:prstGeom>
        </p:spPr>
      </p:pic>
      <p:sp>
        <p:nvSpPr>
          <p:cNvPr id="10" name="4 CuadroTexto">
            <a:extLst>
              <a:ext uri="{FF2B5EF4-FFF2-40B4-BE49-F238E27FC236}">
                <a16:creationId xmlns:a16="http://schemas.microsoft.com/office/drawing/2014/main" id="{11184920-43C9-4294-9299-6872623C145A}"/>
              </a:ext>
            </a:extLst>
          </p:cNvPr>
          <p:cNvSpPr txBox="1"/>
          <p:nvPr/>
        </p:nvSpPr>
        <p:spPr>
          <a:xfrm>
            <a:off x="138633" y="81771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 – Matriz de tabulación de datos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1" name="AutoShape 2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0E38AEA9-3D1E-4488-994F-28B1E66B5E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2" name="AutoShape 4" descr="data:image/jpeg;base64,/9j/4AAQSkZJRgABAQAAAQABAAD/2wCEAAkGBhQSEBQUEBQVFRUVFRcQFRUVExQYGRUYFxQWFxYSFBQXHCYeFxojGRcUHy8gIycpLCwsFR4xNTAqNSYrLCkBCQoKDgwOGg8PGiwiHyUsKSwqLC8sKiwqMCksLCksLyosLCwsLCksLCwsLCwpLCwsLCwsLCwsLSwsLCwsLCwsLP/AABEIAOEA4QMBIgACEQEDEQH/xAAcAAEAAgMBAQEAAAAAAAAAAAAABQcDBAYCAQj/xABBEAACAQIDBQUFBgQEBgMAAAABAgADEQQSIQUGMUFRE2FxgZEHIjKhsSNCUsHR4RRigvAzcpKyNVODk6LxFRYk/8QAGwEBAAMBAQEBAAAAAAAAAAAAAAMEBQIBBgf/xAAsEQACAgIBAwQCAgAHAAAAAAAAAQIDBBESITFBBVFhcRMiMoEUFWKRsdHh/9oADAMBAAIRAxEAPwC8IiIAiIgCIiAIiIAiIgCIiAIiIAiIgCIiAIiIAiIgCIiAIiIAiIgCIiAIiIAiIgCIiAIiIAiIgCIiAIiIAiIgCIiAIiIAiIgCIiAIiIAiIgCIiAIiIAiIgCIiAIiIAiIgCIiAInwmRuzd4qFdmSk4LLxGov8AzLfiO+eqLfVHjkl3JO8jsTt6kmISgxs7i4001vYE8r2Mr9N9KlHHuzsWpNUKMpJIVcxAZRysLcOOs0N7drLWxrVKDEqKdNQ1iNVLG4vrzEuww5OSi/Ypyy48XJe5YG9+9P8ABU0YKGZ2ygEkaAXLadNPWfBvjSODqYheKDVDxDH4V8CecrfebbtTGCjnUDswQbX1JtdjfwEj2YlGQGytYkciV1W/z9ZYhg/r+3cglmft+vYsDYHtMSocuJUUz+JblfPmPGbtP2k4Y1mptmVQcoqaFW79NQJVeFpkDXjMLUjntbQ8JLLBrfUijmWLoX7h9oU3sUdGzC4swNx1E2JQNarkAIJBB0I0I8J02wvaDiKVhUPbJ/Mfe8n/AFvKtmBJfxeyzXnJ/wAlotmJDbG3sw+J0RwH/A2jeX4vKTF5QlFxepIvRkpLaZ9iInJ0IiIAiIgCIiAIiIAieXqAcSB4zCuPpk2Dr6ziVkIvTaR0ot9kbET4DPs7ORERAEx164RSzGyqCxJ5AcTPbNYXPAayr9699Grl6NKwpXAvzbKfoT9JNRTK2WkQXXKqO2b20/aP2lKrTRCpYZabXHA6Ekcja84mjinp1EemSrKbgjl+3dMFSmSwN9OJnjF45afxankBx8ZuwqhWmkjGnbOxps2qrliS2pJJJ7ybma9fHIvxEA2tYa/SR9MV8QwSmra8FUEk+ms7DYvsdrOA2JcUgfuj3n87HKPUzmzJjA7hjymcpU28v3VJ8dJgO225IPnLiwHsrwVP4laoerOR8ktJVNyMEBYYal5rf5mU3nFpYXQob/5t+aj5iZE29+JPQzpt/d3aeExSrR+CohqBSb5SGsQCdbajjOaakDxA9JarnKa5JlacVB8WjOu06b6Np/mH5zcW2X3bcNLSFqYBTw0mEB6ZupNu7h6SXnJd0R8E+zJrD0zxbQ30/Wd5upv4tJeyxTOdfdqH3rC2innbv1ldYLa4bR9D8j+k3EoWNyb8xObK4XR0z2Fk6pbRfWExaVFDU2DKeBUgj5TNKq3I3mpYV3WsWAfLYjVVtfUqPrLPwuLSooamwZTwKm4mJfS6pNePc2KblbHfkzRESAnEREAREQBMdesEVmPAC8ySO28P/wA725AE+AOshvm4VSlHukzuC3JJkFicW1Q3byHITCyzFSq6T21SfnErXZuU3tn0Khx6I2tnbZNJgHN0JC6/dvwI7p1YMrXa2Isp8JYeziexp345Fv8A6RPqvQb5zhKEntLsZedBRkmvJsRE5TerbrIG7Pgg1seJ5k9wm1k5Coim1ttpJe7ZThBz38dWa3tB3k7Nf4emffcXcj7qdPE/SVlUoksCDoDMm0Heoxcm7Mbkn+/KauOxRUBR8ZHp3z6rHqVVen38/Z85da7Z7R4xu0CDlp6t/t/eSm6G41TGPmJIQH36pHPmqD7x+khKFELx/qPPvM/Q+y6dNaKCjbswoyZeGW2lpWy7pQ7d2WcWpSZrbE3eo4RMtBAOrHVm72bifDhJMRMOKxqUlL1GVFHEsQAPOZDbbNXpFGaJxW0Palh0NqKPWPUDKv8AqbU+khcZ7UMQykUqKUyeDMxa3fawEnjjWy7Iglk1x7sjfaXiu02iVHClSVPAsSxHoROXNObBBLMzks7kszHmTBWblVXCCiY9lnObZqlJ7oYJ6htTRnPRFLH0AknsfYj4mstKnxOrHkqjixlzbG2NTw1IU6S2A4nmx5s3Uytk5Cq6Lqyeih2dX0R+ecds0qSCpRxxVgQf9J1E+bP2kUOSpw5HpLq3/wB0/wCLo56YHb0gSh/GvE0j1vy7/OUpiKGcXGh/vQzyi38i5Lozq6vh+r7ExTojjxvrO/8AZpjaS9ohq2dmFqZ0FgPiW+hJ7ukq7ZOMv7jeX6STpUrWt10lmyCuhx7FeuTqnsv4RIzdyhVTDU1rtmcDU3vpyBPMgc5Jz52S09G7F7WxERPDoREQBPNSmCCCLgixE9RPGk+jBwW2dmVMMxIBekTowF8o6N+siKm2haWdiqoVGLcANf0nI7BqYeiatSoFzF8qjLdgALmw5akz5LM9MojeoqWt7b34NWnJm4N63ojNh7v1MVUV6qlKKnNqLF7HRQOnfLGEgX3yojk/oPzM16++CsLURrw1tfyAM0aMjCwqmoS39d2V5wuul1RNbUxwp0ybjMdFHeZVe8O26udqaZStrG4BvfjrOoq06lU21aodQBy72PACVvtPFOMQ/B1vlJXgSOLKeYvf0kvpkf8ANMv8lsH+OKevv3IM2X+Fp4wl+zfX6MdB2VCammXh4d81KKkks3E/IchNnaL3AXqbnwnxFn3+vHsfLfJ9CTot2N8q2CspvUoc05r30z+XCQKiZBOZ1RsWpI6jZKD3Es3E+1HDBL0xUZ7aJkI17ydBK+2xtati3z4hr/hQXyJ3Ade+ak+3kdOJCt7Orcmdi0wB0ietBxjth0lordzzlnwieu0E+menp2PsxxiLVqoxs7hchPMLmzKO/UHylkyhqVZkZXQ2ZSGU9COBl0bvbXGJw6VRoSLMOjDRh6/WYmfU4y5+Ga+FapR4exJWlKe0DY4w+PbKLJXHbKOQa9nA89fOXXK99sWD+woVeaVcnk6n81Er4s+NiLGRHlBlTYpMrZhJii+dAR5+M0cZTuJ72PU+JfMfnNqP6y0Y8usdlgbg7ZxArLRF6lI/EDr2Yt8QPIXtpLOlQ7pb1thGKsoamxuwAGYd4PPwPyltYfEB0V11VgGB7iLiZObDjPetI08OfKGt7MkReJSLoiIgCDEQCA3lxdiqXsCM3oeE5yrgb6gi5nU7zbG7emCBdk1A6jms46nhQR7uZTwIBIselp8P61VKGRzn2fb/AKNrClFw0ia2ThaCUr1UFSrc/EoIHQC+gFp6pUDWe1JFUDQkKAqd2nEyP3Yo58Q9KszMMuZRmI4HUacdDO6o0FQBUAAGgAmjhYs8qqLm0oLwu7+yvfYqpvXf5NSjslUpMguCykM/3jcWveUni3Raz00bMFYqrWtmA+8Jde3qVRsNVWh/iMuVdbceOvLS8pOthOzqFGGV1JUjS4PfPufTIKEXGPRex836hLbTZH1zep4aTZw9BmYKilidAqgknwAmsB9ofGWD7KWXtq4IGbIrBuYFyCB3XtL91jrg5lOqv8klFnLVNh4hfioVR40n/SahFjY6Hhb9pf1pyPtG2QjYU1soz0yvvAalSwBBPMa38pUpz3KSi0WrMJRi2mVgJ8qVcon281cRqwE1G9IzF3PqktNhKM8Vaoppf+7wN7QtLKmFpZ7WNSoWqHxCGyiRTs4eNksYcj32U+BrGxkPhNruGs5uD6iTFRbjTxnUJqS6HMoNdz3eWD7LcV7tenfgVqD+oEH/AGiV5edFubvLTwdVzVDFXVVuovlIJOo85Dlw51NLuTYsuFibLdnE+13/AId/1qf1MkaftFwJH+NbuZHH5Tg9/wDfEY3LRoA9krZ2YixcjQWHIDXj1mRTTNzXQ1bbocX1OVqrdfKauzTar43E3a4ss0cEPtR5/SbL/kjIi/1Z2G6zYY17YwHL90k+5f8An52+XWXHTACgLa1tLcLd0pzdrd04x2VaiJl+K+rW4XVOY75beytnihRSkCWCDLc8TM3PcXLo+vsaGEpKL6dDaifYmaX9iIienoiIgCcvvFggtUOotnBzDqRz+c6iQO8x1pj/ADH6TI9ZipYkt/Gv9y3htq1EHsUW2hT70e/+n/1O6nHbuYfNjGblTp283P6AzsZz6JFxxFv3YzXu1mrtHEmnRqOozFUZgvUgEgSiWpk1C7kl2JZieZJuZf8AKa34xXbY5yvupT+yFtMxX4mPX3rjyn1WBLUmtGHnR2k9nM3+0PjOl3I2l2G0KROi1QaDf1ar/wCQHrOcxS2e8zst1uNCNQehHAzTnDnFxKEJ8ZKR+ghNLbez+3w9Wl+NCo7jyPraR+528IxeGVz/AIi+5VHRhz8Dxk9afOtOEtexvJqcfsoF1IJDCxBIIPIg2I9QZrVPjU99pYHtD3VIZsTRF1OtUDkf+Z4HS/rK+rJcfT8p9BVarYbRhWVOuema+1KhLBbaDW/WaJoyXpVFbRx7w0sefeJ9bBDrOpQ5PZ4p8VohRQM6GmLKAelpip4ZVN/rPTVL8J1CHE5nLkfRPYmbD7NquuanSqMvVUYj1AmBTO1KL7HLi11DIOgnwADgJ6vPlp0zhM1sXwmrs5L1L9AZlxtSe9m07Anrp+8h7yJu0TptibFxZqLUw1Nww1D2yjXqTxBlw0gbDNxsL2685wHs425Uzfw7BmQAsjHXIB90noeQ5Swpj5k5OepJGriRShtMRESkXBERAEREATnd4X+1A6L9T+06KQG8jDMvUKST3TI9ZW8V/a/5LWI9Wojd39ppSNYsCSzgaW4KoHEnvMlH3oHJPVgJ92Vu9TFJTUUszDO12a1214XtJJNmUl4U0H9IlfGxc2NUYqaikvbbJLLaXJtxbf2Q/wD9s/kB8H1+kg99qeHOCNdKSirVbIrWswa5zMbaGwU6yR23UFWotOko0OVbAat18AJLYndujUoU6NVcy07WsSDe1ibjrcy36VkXO+XOfKC6bS11IMyqDrXGOmykK9I5BfUiMLU0tJ/e/A06WMalQBCIqq1yTdiMx1PQECc2yZWn3MJ8kpo+WlHi3FkzsPblTBV+1TVDpUT8Q/UcjLl2TteniaS1KLZlPqDzVhyIlG0nzCe6BemSaVRqd+OVmX6GVsjEVr5R7lijKda0+xZ+/m9q4akaSWatUUqF45QdC7D6CVQaekydn7xZiWY8SSSfUz6RJaMdVR15I7r3bLfg1KlEHiJ6o4Wo2idof8oJ/Kb+zsH2tanT/G6p6sAflLxwWCSkgSkoVVFgAPr1MiychU6WiXHo/Lt7KVwG6GLqkZaNTX7z+6PVrTttgezFUIfFsHPHs1vl/qPFvDSdzUqBRdiAOpNh6mc5tb2hYOgCO07Vvw0vePmfhHrKEsm2xaiXVj1VvcmdHTQKAFAAGgAFgO4CVZ7Tdp4MVAKQzYm4zlCMoXmKnVultevSR+8PtIxOJulL7GmdPdN3Yd78vL1nN4bZ19W8f3MmxsaakpMhyMiDjxSNwazxWawmV2AEjsRVvNZy0ZiRhYZmA750Ow9pfw1VHUBgvuspAsy8xrwPfIrCULanj9JbO6P8Ni8OC1Cl2iWSoOzXpow7j+sq3T/HDcltMs1Q/JLSejpNnYlKlJKlP4XUMNLaGbU806YUAKLACwA5DpPUwX3NtLSERE8PRERAEREA+Ezl8V9tiAvJnt/SvH5A+sntpYjJTY8+A8TIrd6heoz8lHZjxOrfK3rMXOf5r66F77f0i3T+kJWf0ifkHt3bIUFEOv3m6dw75K46tkpuw5KT8pwmOp5wBfnmPfIfWc6VEVVDo5efj4O8SlTbk/B0+wsAEGdyvaMLBbj3R+Ed/X9pNzg8LsN6nwJ/U2g9eJnbYKgUpqrNmIABY87c5Y9Ktcq+KrcYrt8keTBKW+W2RGO3OwtSo1aqhLH3m99gNBxsD3Sna4zs+lgzsygD4VLHKB5Wl/stxY8DpIHH7EoYfD13oUVVhTcghbm+U2sePGfTY2S4dJbfsZGRj8usdL3KUW6mb1KtcazbwG7lapSZ1Q5EQuXbQWUXNieJ0kWaduE2YyXZMyJRfdo3CnSeckw08QRM64kc5Js40eAzKc1NirA3VgbEHqDMrbexnPEV/wDuNPudYDiRyhGT20dxlKK0maVYVahvUZ3P87E/WEwHWbpqLPDYkDhHFI95NnynhgvKfKlYCYamIJmCxM92eHyrVvMuD2ezAsFYhdTYE5ehNuEltgbqVcUHNLKcgBIJsSTwAHkeM672fJWo16lCrSdVZcxJU2DDv4EEH5SvbaoJvu14J663Nr2fk8+zytRq03w9WnTZlJqAsoOYGwOp5g/WdxgNl0qIIo01QE3OUWuZ7o4CmrFkRVY6EhQCfEibExbrecm12fg1qauEUmIiJCTiIiAIiaeL2mlPQm56D+9JHZbCtcpvSOoxcnpI3Jq4vaKU+Jueg1MhMTtl3OVbi/BVF2P6T3hdgu+tU5B0GrHxPATKl6hZc+OLDf8AqfRFlURh1sf9eTXxeNes4Cgk8Qo5d7Hl4mT+zMH2VJV58WPUnjMmFwSUxZFA+p7yeczyfEwnVJ22S5Tff/w4tuU1xitI8ugIsdQdLTBT2bTU3CKD/lE2Yl91xk9tECbXYWiInZ4IIiIBpbWwZqYerTSwZ6bIL8ASpHKcbs72dLTpVHxJzNkYhVJstgTe/Emd/PLICCCLgixH5SaF0oLSZDOmM3too7ZOwauKYrRW5AuSTYDxPUzRbDEMV5gkW46jlpL4wWzqdFctJAi3vZRbWc/sLchaGIes7B2LMUGWwUMdSep5TQjnrrtfRQlhPpp/ZU1jPtpYeI3JeptJnZbUCwqk6WbQfZ2v1mHe7cxmxNM4anZKgCtlX3UIOrNbQCxHpLKy620vjZA8Wem/k4EiDQPEiw62Msze3cgPRQ4SmodPdKgBS6nS5PMg6698laW6qvs9MNVFiFBuOKvqbg+JkbzYcU/kkWHPbXwVjgt161Wg1emuZEJBAPvG1r2Xna8n9w9gUMUlcVkuVyhWBIyhgdRyvcTuN19g/wAJQ7MsGOYuSBYa8reUkMNs+nTLGmioWN2KqBmPU24ypbmOSlFf0yzXiJNSf9o5zdXc98HXqN2gamy5QLG5964JHAW19Z1Vp9iUp2Sse5FyEFBaiIiJwdiIiAIiIBrbQxGSmzcwNPHlOOxzuVOUnMeJnV7apFqJtys3pObtpPkfXZTdsY+NbX2auCkotnQ7Cem1INTULyYcw3ME8T+8kpymxahp11A4P7pHlcHy/OdUJu+m5CvoT1proyjkV8JtH2IiaJAIiIAiIgCIiAIiIAiIgCIiAIiIAiIgCIiAIiIAiIgCIiACJo1di0m1y28Dab0SKymuxanFP7OozlHszUwuy0pm6jXhcm5m3ETqFcK1xgtL4PJScntiIidngiIgCIiAIiIAiIgCIiAIiIAiIgCIiAIiIAiIgCIiAIiIAiIgCIiAIiIAiIgCIiAIiIAiIgCIiAIiIAiIgCIiAIiIAiIgCIiAIiIAiIgCIiAIiIAiIgCIiAIiIAiIgCIiAIiIAiIgCIiAIiIAiIgCIiAIiIB//9k=">
            <a:extLst>
              <a:ext uri="{FF2B5EF4-FFF2-40B4-BE49-F238E27FC236}">
                <a16:creationId xmlns:a16="http://schemas.microsoft.com/office/drawing/2014/main" id="{721A6D54-7F83-4A3B-A7DC-85B98CB3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F2C2CAA-AAF9-42D2-A0FC-04A809907D69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22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0325" y="0"/>
            <a:ext cx="55643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COMENTARIOS Y SUGERENCIAS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62068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Calibri" pitchFamily="34" charset="0"/>
              </a:rPr>
              <a:t>Una parte muy importante del Taller, es el destinado a un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diálogo abierto y amplio sobre el CII </a:t>
            </a:r>
            <a:r>
              <a:rPr lang="es-ES" sz="2400" dirty="0">
                <a:latin typeface="Calibri" pitchFamily="34" charset="0"/>
              </a:rPr>
              <a:t>evaluado, en donde los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participantes colaboran y presentan propuestas de mejora</a:t>
            </a:r>
            <a:r>
              <a:rPr lang="es-ES" sz="2400" dirty="0">
                <a:latin typeface="Calibri" pitchFamily="34" charset="0"/>
              </a:rPr>
              <a:t>.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97917" y="3749449"/>
            <a:ext cx="835292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100" i="1" dirty="0">
                <a:latin typeface="Calibri" pitchFamily="34" charset="0"/>
              </a:rPr>
              <a:t>Utilizando el resumen de calificaciones por componentes y elementos, </a:t>
            </a:r>
            <a:r>
              <a:rPr lang="es-ES" sz="2100" b="1" i="1" dirty="0">
                <a:solidFill>
                  <a:srgbClr val="FF0000"/>
                </a:solidFill>
                <a:latin typeface="Calibri" pitchFamily="34" charset="0"/>
              </a:rPr>
              <a:t>motivar a los participantes para que emitan sus comentarios y sugerencias</a:t>
            </a:r>
            <a:r>
              <a:rPr lang="es-ES" sz="2100" i="1" dirty="0">
                <a:latin typeface="Calibri" pitchFamily="34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100" b="1" i="1" dirty="0">
                <a:solidFill>
                  <a:srgbClr val="FF0000"/>
                </a:solidFill>
                <a:latin typeface="Calibri" pitchFamily="34" charset="0"/>
              </a:rPr>
              <a:t>Incluir en la estructura del Informe</a:t>
            </a:r>
            <a:r>
              <a:rPr lang="es-ES" sz="2100" i="1" dirty="0">
                <a:latin typeface="Calibri" pitchFamily="34" charset="0"/>
              </a:rPr>
              <a:t>, los comentarios y recomendaciones propuestas. </a:t>
            </a:r>
          </a:p>
        </p:txBody>
      </p:sp>
      <p:pic>
        <p:nvPicPr>
          <p:cNvPr id="30724" name="Picture 4" descr="http://www.pasadofuturo.com/imagenes/opiniones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41288"/>
            <a:ext cx="2119961" cy="1708161"/>
          </a:xfrm>
          <a:prstGeom prst="rect">
            <a:avLst/>
          </a:prstGeom>
          <a:noFill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43</a:t>
            </a:fld>
            <a:endParaRPr lang="es-HN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5EE3E55-FD8A-4BC8-B39B-AF200425A77C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33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95936" y="980728"/>
            <a:ext cx="48245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600" dirty="0">
                <a:latin typeface="Calibri" pitchFamily="34" charset="0"/>
              </a:rPr>
              <a:t>Los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resultados</a:t>
            </a:r>
            <a:r>
              <a:rPr lang="es-ES" sz="2600" dirty="0">
                <a:latin typeface="Calibri" pitchFamily="34" charset="0"/>
              </a:rPr>
              <a:t>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por cada elemento </a:t>
            </a:r>
            <a:r>
              <a:rPr lang="es-ES" sz="2600" dirty="0">
                <a:latin typeface="Calibri" pitchFamily="34" charset="0"/>
              </a:rPr>
              <a:t>son analizados, comentados, discutidos y se obtiene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retroalimentación</a:t>
            </a:r>
            <a:r>
              <a:rPr lang="es-ES" sz="2600" dirty="0">
                <a:latin typeface="Calibri" pitchFamily="34" charset="0"/>
              </a:rPr>
              <a:t>; lo anterior a efecto de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insumir en el Informe</a:t>
            </a:r>
            <a:r>
              <a:rPr lang="es-ES" sz="2600" dirty="0">
                <a:latin typeface="Calibri" pitchFamily="34" charset="0"/>
              </a:rPr>
              <a:t> de Auto Evaluación del CII.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325" y="0"/>
            <a:ext cx="22268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 INFORME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22531" name="Picture 3" descr="http://coyunturaeconomica.com/files/coyuntura/autoevaluac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43163"/>
            <a:ext cx="3103472" cy="2346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3933056"/>
            <a:ext cx="856895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600" dirty="0">
                <a:latin typeface="Calibri" pitchFamily="34" charset="0"/>
              </a:rPr>
              <a:t>Luego se presentan los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aspectos conceptuales del Informe</a:t>
            </a:r>
            <a:r>
              <a:rPr lang="es-ES" sz="2600" dirty="0">
                <a:latin typeface="Calibri" pitchFamily="34" charset="0"/>
              </a:rPr>
              <a:t>, conteniendo las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calificaciones acumuladas </a:t>
            </a:r>
            <a:r>
              <a:rPr lang="es-ES" sz="2600" dirty="0">
                <a:latin typeface="Calibri" pitchFamily="34" charset="0"/>
              </a:rPr>
              <a:t>de los cuestionarios; incorporando las </a:t>
            </a:r>
            <a:r>
              <a:rPr lang="es-ES" sz="2600" b="1" dirty="0">
                <a:solidFill>
                  <a:srgbClr val="FF0000"/>
                </a:solidFill>
                <a:latin typeface="Calibri" pitchFamily="34" charset="0"/>
              </a:rPr>
              <a:t>propuestas de implementación </a:t>
            </a:r>
            <a:r>
              <a:rPr lang="es-ES" sz="2600" dirty="0">
                <a:latin typeface="Calibri" pitchFamily="34" charset="0"/>
              </a:rPr>
              <a:t>para mejorar el CII. 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44</a:t>
            </a:fld>
            <a:endParaRPr lang="es-HN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8E086E1-388B-44CA-A1C4-486878429EE5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87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1.bp.blogspot.com/-gvu7UVuB8HM/T4MelTc1xgI/AAAAAAAABBY/j32H3-DKeGQ/s1600/inform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62" y="2729538"/>
            <a:ext cx="2422738" cy="235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0325" y="0"/>
            <a:ext cx="42963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EDICIÓN DE EL INFORME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20688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Calibri" pitchFamily="34" charset="0"/>
              </a:rPr>
              <a:t>Terminado el Taller, los facilitadores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inician el proceso de preparación,  documentación y edición del informe</a:t>
            </a:r>
            <a:r>
              <a:rPr lang="es-ES" sz="2400" dirty="0">
                <a:latin typeface="Calibri" pitchFamily="34" charset="0"/>
              </a:rPr>
              <a:t> del TAECII, utilizando la estructura sugerida que incorpora el esquema de las NOGECI.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16076" y="2204278"/>
            <a:ext cx="57883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latin typeface="Calibri" pitchFamily="34" charset="0"/>
              </a:rPr>
              <a:t>El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control de calidad </a:t>
            </a:r>
            <a:r>
              <a:rPr lang="es-ES" sz="2400" dirty="0">
                <a:latin typeface="Calibri" pitchFamily="34" charset="0"/>
              </a:rPr>
              <a:t>del Informe lo hacen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2 participantes </a:t>
            </a:r>
            <a:r>
              <a:rPr lang="es-ES" sz="2400" dirty="0">
                <a:latin typeface="Calibri" pitchFamily="34" charset="0"/>
              </a:rPr>
              <a:t>en el Taller, uno del Comité de Control Interno y otro independiente del Comité.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dirty="0"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El Informe </a:t>
            </a:r>
            <a:r>
              <a:rPr lang="es-ES" sz="2400" dirty="0">
                <a:latin typeface="Calibri" pitchFamily="34" charset="0"/>
              </a:rPr>
              <a:t>debe estar en conocimiento de la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MAE y difundido</a:t>
            </a:r>
            <a:r>
              <a:rPr lang="es-ES" sz="2400" dirty="0">
                <a:latin typeface="Calibri" pitchFamily="34" charset="0"/>
              </a:rPr>
              <a:t>, como máximo,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2 días laborables posteriores a la terminación del TAECII</a:t>
            </a:r>
            <a:r>
              <a:rPr lang="es-ES" sz="2400" dirty="0">
                <a:latin typeface="Calibri" pitchFamily="34" charset="0"/>
              </a:rPr>
              <a:t>. 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45</a:t>
            </a:fld>
            <a:endParaRPr lang="es-HN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71978F4-5A7F-42A6-9D29-0182C32E40E6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73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0325" y="0"/>
            <a:ext cx="30476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CARTA DE ENVÍO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6527" y="1268760"/>
            <a:ext cx="42214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latin typeface="Calibri" pitchFamily="34" charset="0"/>
              </a:rPr>
              <a:t>El Informe será remitido mediante una carta de envío,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</a:rPr>
              <a:t>dirigida a la MAE</a:t>
            </a:r>
            <a:r>
              <a:rPr lang="es-ES" sz="2800" dirty="0">
                <a:latin typeface="Calibri" pitchFamily="34" charset="0"/>
              </a:rPr>
              <a:t>, donde se incluirá un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</a:rPr>
              <a:t>Resumen Ejecutivo </a:t>
            </a:r>
            <a:r>
              <a:rPr lang="es-ES" sz="2800" dirty="0">
                <a:latin typeface="Calibri" pitchFamily="34" charset="0"/>
              </a:rPr>
              <a:t>del TAECII, incluyendo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</a:rPr>
              <a:t>comentarios, opiniones y recomendaciones </a:t>
            </a:r>
            <a:r>
              <a:rPr lang="es-ES" sz="2800" dirty="0">
                <a:latin typeface="Calibri" pitchFamily="34" charset="0"/>
              </a:rPr>
              <a:t>de los participantes del Taller.</a:t>
            </a:r>
          </a:p>
        </p:txBody>
      </p:sp>
      <p:pic>
        <p:nvPicPr>
          <p:cNvPr id="6146" name="Picture 2" descr="http://angelvargasonline.com/wp-content/uploads/2010/10/escribien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005012"/>
            <a:ext cx="2857500" cy="284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46</a:t>
            </a:fld>
            <a:endParaRPr lang="es-HN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40E4ECF-D2DE-4F9B-948B-8784FF41998D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2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1"/>
            <a:ext cx="7920880" cy="55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0325" y="0"/>
            <a:ext cx="51828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MODELO DE CARTA DE ENVÍO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47</a:t>
            </a:fld>
            <a:endParaRPr lang="es-HN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EFD1BB9-9DD6-462D-B44F-3225321DBCDA}"/>
              </a:ext>
            </a:extLst>
          </p:cNvPr>
          <p:cNvCxnSpPr/>
          <p:nvPr/>
        </p:nvCxnSpPr>
        <p:spPr>
          <a:xfrm>
            <a:off x="107504" y="548680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546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79441" cy="46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0325" y="0"/>
            <a:ext cx="76947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MODELO DE CARTA DE ENVÍO (Continuación)</a:t>
            </a:r>
            <a:endParaRPr lang="es-MX" sz="2800" dirty="0"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0" y="571500"/>
            <a:ext cx="8215313" cy="7143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0" y="500063"/>
            <a:ext cx="7072313" cy="7143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80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F05E-B19C-4885-9052-D07897732E75}" type="slidenum">
              <a:rPr lang="es-HN" smtClean="0"/>
              <a:pPr/>
              <a:t>48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59460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809D0-7AF1-4208-9DA5-9DD11861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12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HN" dirty="0"/>
              <a:t>Esta presentación la puedes descargar en nuestra Plataforma Digital </a:t>
            </a:r>
            <a:r>
              <a:rPr lang="es-HN" sz="4400" dirty="0">
                <a:solidFill>
                  <a:schemeClr val="accent5"/>
                </a:solidFill>
              </a:rPr>
              <a:t>www.onadici.gob.hn</a:t>
            </a:r>
            <a:endParaRPr lang="es-HN" dirty="0">
              <a:solidFill>
                <a:schemeClr val="accent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ED3D62-082D-46E8-B985-9F338C3F5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3212977"/>
            <a:ext cx="374441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7544" y="332656"/>
            <a:ext cx="820891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cs typeface="Times New Roman" pitchFamily="18" charset="0"/>
              </a:rPr>
              <a:t>¿Qué es ONADICI?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23528" y="908720"/>
            <a:ext cx="8568952" cy="244827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cs typeface="Times New Roman" pitchFamily="18" charset="0"/>
              </a:rPr>
              <a:t>Es la Oficina Nacional de Desarrollo Integral del Control Interno de las Instituciones Públicas, creada bajo Decreto Ejecutivo numero PCM -26-2007, constituido como un organismo técnico especializado  del Poder Ejecutivo, encargado del desarrollo Integral de la función de Control Interno Institucional, adscrito a la Secretaria de Transparencia, mediante Decreto Ejecutivo PCM-111-2020, y que funge como órgano del Sistema Nacional de Control de los Servicios Públicos (SINACORP)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39552" y="3501008"/>
            <a:ext cx="82089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cs typeface="Times New Roman" pitchFamily="18" charset="0"/>
              </a:rPr>
              <a:t>Objetivo</a:t>
            </a:r>
            <a:r>
              <a:rPr lang="es-E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2400" b="1" dirty="0">
                <a:cs typeface="Times New Roman" pitchFamily="18" charset="0"/>
              </a:rPr>
              <a:t>de ONADICI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5536" y="4005064"/>
            <a:ext cx="8568952" cy="15121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cs typeface="Times New Roman" pitchFamily="18" charset="0"/>
              </a:rPr>
              <a:t>Asegurar razonablemente la efectividad del proceso de control interno institucional en procura del logro de una gestión de la Hacienda Pública eficaz, eficiente, responsable, transparente y proba, en el marco de la Constitución y Leyes de la Republica e instrumentos que las desarrollan.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53F0AA8-DB9B-4FC1-A0A7-53EB69DC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28"/>
          </a:xfrm>
        </p:spPr>
        <p:txBody>
          <a:bodyPr>
            <a:normAutofit fontScale="90000"/>
          </a:bodyPr>
          <a:lstStyle/>
          <a:p>
            <a:r>
              <a:rPr lang="es-PE" dirty="0"/>
              <a:t>SINACORP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7746BAB-BD4A-4422-946E-CBD5C4703DAB}"/>
              </a:ext>
            </a:extLst>
          </p:cNvPr>
          <p:cNvSpPr/>
          <p:nvPr/>
        </p:nvSpPr>
        <p:spPr>
          <a:xfrm>
            <a:off x="1954888" y="3280122"/>
            <a:ext cx="1728192" cy="5486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CRH: art. 222 y 205-ord.38</a:t>
            </a:r>
          </a:p>
        </p:txBody>
      </p:sp>
      <p:pic>
        <p:nvPicPr>
          <p:cNvPr id="9" name="Imagen 8" descr="Imagen que contiene cielo, edificio, exterior&#10;&#10;Descripción generada con confianza muy alta">
            <a:extLst>
              <a:ext uri="{FF2B5EF4-FFF2-40B4-BE49-F238E27FC236}">
                <a16:creationId xmlns:a16="http://schemas.microsoft.com/office/drawing/2014/main" id="{9A8B8AA4-693A-4416-A773-6D9C11ED6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6" y="2246387"/>
            <a:ext cx="1512758" cy="9294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E92A9-61B2-46AB-A06A-5D7429DFD39A}"/>
              </a:ext>
            </a:extLst>
          </p:cNvPr>
          <p:cNvSpPr txBox="1"/>
          <p:nvPr/>
        </p:nvSpPr>
        <p:spPr>
          <a:xfrm>
            <a:off x="1721593" y="1772727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CONTROL EXTERNO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FE662D-4724-4D6D-839C-ABB93BED67F0}"/>
              </a:ext>
            </a:extLst>
          </p:cNvPr>
          <p:cNvSpPr txBox="1"/>
          <p:nvPr/>
        </p:nvSpPr>
        <p:spPr>
          <a:xfrm>
            <a:off x="5404345" y="1772727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CONTROL INTERNO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F3CDCAF-0DFD-48BF-9109-C456EDD2D4B3}"/>
              </a:ext>
            </a:extLst>
          </p:cNvPr>
          <p:cNvSpPr/>
          <p:nvPr/>
        </p:nvSpPr>
        <p:spPr>
          <a:xfrm>
            <a:off x="5637282" y="3280122"/>
            <a:ext cx="1728192" cy="5486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CRH: art. 245-ord.19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8C2CB27-B477-4245-A0FB-83BE98A5C074}"/>
              </a:ext>
            </a:extLst>
          </p:cNvPr>
          <p:cNvSpPr/>
          <p:nvPr/>
        </p:nvSpPr>
        <p:spPr>
          <a:xfrm>
            <a:off x="1155873" y="1630382"/>
            <a:ext cx="3190796" cy="326677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9033ABD-CD45-4B85-A10A-AA7E9E9B254B}"/>
              </a:ext>
            </a:extLst>
          </p:cNvPr>
          <p:cNvSpPr/>
          <p:nvPr/>
        </p:nvSpPr>
        <p:spPr>
          <a:xfrm>
            <a:off x="4837588" y="1630381"/>
            <a:ext cx="3190796" cy="323357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E8AB14-57FB-40F0-8016-0C4CEF84792F}"/>
              </a:ext>
            </a:extLst>
          </p:cNvPr>
          <p:cNvSpPr txBox="1"/>
          <p:nvPr/>
        </p:nvSpPr>
        <p:spPr>
          <a:xfrm>
            <a:off x="1155873" y="1228901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PODER LEGISLATIVO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5987999-6027-4AD3-B960-66EE543C1543}"/>
              </a:ext>
            </a:extLst>
          </p:cNvPr>
          <p:cNvSpPr txBox="1"/>
          <p:nvPr/>
        </p:nvSpPr>
        <p:spPr>
          <a:xfrm>
            <a:off x="5821190" y="1264241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/>
              <a:t>PODER EJECUTIVO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B8A0FD3-DB7D-4064-A1C7-771E757EE8C8}"/>
              </a:ext>
            </a:extLst>
          </p:cNvPr>
          <p:cNvSpPr/>
          <p:nvPr/>
        </p:nvSpPr>
        <p:spPr>
          <a:xfrm>
            <a:off x="611560" y="1052736"/>
            <a:ext cx="7992888" cy="4022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8C91AAF3-5F51-42C4-B96D-8487F4207827}"/>
              </a:ext>
            </a:extLst>
          </p:cNvPr>
          <p:cNvSpPr/>
          <p:nvPr/>
        </p:nvSpPr>
        <p:spPr>
          <a:xfrm>
            <a:off x="2516204" y="5179788"/>
            <a:ext cx="1152128" cy="49164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7B845C7-6FBB-4EC4-AEC3-1D00C8F1CAAA}"/>
              </a:ext>
            </a:extLst>
          </p:cNvPr>
          <p:cNvSpPr/>
          <p:nvPr/>
        </p:nvSpPr>
        <p:spPr>
          <a:xfrm>
            <a:off x="2555776" y="5728394"/>
            <a:ext cx="417646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ENTES PÚBLICOS Y SUJETOS PASIVOS DE LA LEY ORGÁNICA DEL TSC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9D5288A-1177-4726-89C4-525E308D1FA9}"/>
              </a:ext>
            </a:extLst>
          </p:cNvPr>
          <p:cNvSpPr/>
          <p:nvPr/>
        </p:nvSpPr>
        <p:spPr>
          <a:xfrm>
            <a:off x="6862513" y="5718543"/>
            <a:ext cx="111551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UAI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395A99A-8974-43CF-9F20-9CECF7BFD8A3}"/>
              </a:ext>
            </a:extLst>
          </p:cNvPr>
          <p:cNvSpPr/>
          <p:nvPr/>
        </p:nvSpPr>
        <p:spPr>
          <a:xfrm>
            <a:off x="5004048" y="3902078"/>
            <a:ext cx="2880320" cy="81820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ONADICI</a:t>
            </a:r>
          </a:p>
          <a:p>
            <a:pPr algn="ctr"/>
            <a:r>
              <a:rPr lang="es-PE" dirty="0" err="1">
                <a:solidFill>
                  <a:schemeClr val="tx1"/>
                </a:solidFill>
              </a:rPr>
              <a:t>Decr.Ejec</a:t>
            </a:r>
            <a:r>
              <a:rPr lang="es-PE" dirty="0">
                <a:solidFill>
                  <a:schemeClr val="tx1"/>
                </a:solidFill>
              </a:rPr>
              <a:t>. </a:t>
            </a:r>
            <a:r>
              <a:rPr lang="es-PE" dirty="0" err="1">
                <a:solidFill>
                  <a:schemeClr val="tx1"/>
                </a:solidFill>
              </a:rPr>
              <a:t>n°</a:t>
            </a:r>
            <a:r>
              <a:rPr lang="es-PE" dirty="0">
                <a:solidFill>
                  <a:schemeClr val="tx1"/>
                </a:solidFill>
              </a:rPr>
              <a:t>. PCM-26-2007</a:t>
            </a:r>
          </a:p>
          <a:p>
            <a:pPr algn="ctr"/>
            <a:r>
              <a:rPr lang="es-PE" dirty="0" err="1">
                <a:solidFill>
                  <a:schemeClr val="tx1"/>
                </a:solidFill>
              </a:rPr>
              <a:t>Decr.Ejec</a:t>
            </a:r>
            <a:r>
              <a:rPr lang="es-PE" dirty="0">
                <a:solidFill>
                  <a:schemeClr val="tx1"/>
                </a:solidFill>
              </a:rPr>
              <a:t>. </a:t>
            </a:r>
            <a:r>
              <a:rPr lang="es-HN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PCM 111-2020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0C3309B-3C5C-406A-9A22-0DAB03419276}"/>
              </a:ext>
            </a:extLst>
          </p:cNvPr>
          <p:cNvSpPr/>
          <p:nvPr/>
        </p:nvSpPr>
        <p:spPr>
          <a:xfrm>
            <a:off x="5580112" y="5169638"/>
            <a:ext cx="1152128" cy="49164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4C110C30-CF49-434A-9DD2-0A35584FAB6C}"/>
              </a:ext>
            </a:extLst>
          </p:cNvPr>
          <p:cNvSpPr/>
          <p:nvPr/>
        </p:nvSpPr>
        <p:spPr>
          <a:xfrm>
            <a:off x="6857951" y="5171846"/>
            <a:ext cx="1152128" cy="49164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E2BA39D-1A53-405D-B585-AF083D6E5A00}"/>
              </a:ext>
            </a:extLst>
          </p:cNvPr>
          <p:cNvSpPr/>
          <p:nvPr/>
        </p:nvSpPr>
        <p:spPr>
          <a:xfrm>
            <a:off x="1403648" y="3900701"/>
            <a:ext cx="2736304" cy="8195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ENTE RECTOR DEL SINACORP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8533CE5-C28C-41A5-B864-C3ED1D709C83}"/>
              </a:ext>
            </a:extLst>
          </p:cNvPr>
          <p:cNvGrpSpPr/>
          <p:nvPr/>
        </p:nvGrpSpPr>
        <p:grpSpPr>
          <a:xfrm>
            <a:off x="5580112" y="1844824"/>
            <a:ext cx="1728192" cy="1463936"/>
            <a:chOff x="1619672" y="332656"/>
            <a:chExt cx="5762242" cy="4524755"/>
          </a:xfrm>
        </p:grpSpPr>
        <p:pic>
          <p:nvPicPr>
            <p:cNvPr id="27" name="Picture 2" descr="Y:\Manual Marca\DOCUMENTOS DEL LOGO DE MARCA DE GOBIERNO\Logo SAG nuevo Sin Fondo.png">
              <a:extLst>
                <a:ext uri="{FF2B5EF4-FFF2-40B4-BE49-F238E27FC236}">
                  <a16:creationId xmlns:a16="http://schemas.microsoft.com/office/drawing/2014/main" id="{8AA8FAC0-86B1-43D2-8A97-3EA396FC1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84"/>
            <a:stretch>
              <a:fillRect/>
            </a:stretch>
          </p:blipFill>
          <p:spPr bwMode="auto">
            <a:xfrm>
              <a:off x="1619672" y="332656"/>
              <a:ext cx="5762242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6 CuadroTexto">
              <a:extLst>
                <a:ext uri="{FF2B5EF4-FFF2-40B4-BE49-F238E27FC236}">
                  <a16:creationId xmlns:a16="http://schemas.microsoft.com/office/drawing/2014/main" id="{DD5FF05D-2339-481B-A113-89029F7FD5B8}"/>
                </a:ext>
              </a:extLst>
            </p:cNvPr>
            <p:cNvSpPr txBox="1"/>
            <p:nvPr/>
          </p:nvSpPr>
          <p:spPr>
            <a:xfrm>
              <a:off x="2051719" y="3430490"/>
              <a:ext cx="5040561" cy="142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>
                      <a:lumMod val="75000"/>
                    </a:schemeClr>
                  </a:solidFill>
                  <a:latin typeface="Trajan Pro" pitchFamily="18" charset="0"/>
                </a:rPr>
                <a:t>SECRETARÍA DE TRANSPARENCIA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96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6D9C6-62BB-4B17-811C-CB8781A2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50" y="13407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PE" dirty="0"/>
              <a:t>Asegurar razonablemente que la gestión se está llevando a cabo de manera adecuada, resguardando los recursos de la entidad y evitando pérdidas por errores, fraude o negligencia, como también detectando las desviaciones de lo planificado que se presenten y que puedan afectar al cumplimiento de los objetivos de la entidad.</a:t>
            </a:r>
          </a:p>
          <a:p>
            <a:pPr algn="just"/>
            <a:endParaRPr lang="es-HN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F95F07C-4B58-411A-8BE5-6B3C772B6803}"/>
              </a:ext>
            </a:extLst>
          </p:cNvPr>
          <p:cNvCxnSpPr/>
          <p:nvPr/>
        </p:nvCxnSpPr>
        <p:spPr>
          <a:xfrm>
            <a:off x="184870" y="620688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1887C-992D-4365-A494-A304B9D441A2}"/>
              </a:ext>
            </a:extLst>
          </p:cNvPr>
          <p:cNvSpPr txBox="1"/>
          <p:nvPr/>
        </p:nvSpPr>
        <p:spPr>
          <a:xfrm>
            <a:off x="194394" y="97468"/>
            <a:ext cx="813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PROPOSITO DEL CII</a:t>
            </a:r>
            <a:endParaRPr lang="es-HN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8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05EE8003-468F-4A92-ACA2-8A6882C1045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56878" y="1340771"/>
            <a:ext cx="8419578" cy="38164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altLang="es-PE" sz="3200" i="1" dirty="0"/>
              <a:t>Es un proceso permanente y continuo realizado por la dirección, gerencia y otros empleados de las entidades públicas con el propósito de asistir a los servidores públicos en la prevención de infracciones a las Leyes y a la ética, con motivo de su gestión y administración de los bienes nacionales.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33A5CF9-AA49-44CE-9B99-433EC9DC2E36}"/>
              </a:ext>
            </a:extLst>
          </p:cNvPr>
          <p:cNvCxnSpPr/>
          <p:nvPr/>
        </p:nvCxnSpPr>
        <p:spPr>
          <a:xfrm>
            <a:off x="184870" y="620688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94034DC-361C-424C-84CB-7863E0B27763}"/>
              </a:ext>
            </a:extLst>
          </p:cNvPr>
          <p:cNvSpPr txBox="1"/>
          <p:nvPr/>
        </p:nvSpPr>
        <p:spPr>
          <a:xfrm>
            <a:off x="194394" y="97468"/>
            <a:ext cx="813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DEFINICIÓN DEL CII</a:t>
            </a:r>
            <a:endParaRPr lang="es-HN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4014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740268C-D927-4A85-B53A-5F9C14B94C86}"/>
              </a:ext>
            </a:extLst>
          </p:cNvPr>
          <p:cNvSpPr txBox="1"/>
          <p:nvPr/>
        </p:nvSpPr>
        <p:spPr>
          <a:xfrm>
            <a:off x="0" y="836712"/>
            <a:ext cx="84915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s-PE" altLang="es-PE" sz="2800" i="1" dirty="0"/>
              <a:t>Objetivos que alcanza el CII:</a:t>
            </a:r>
          </a:p>
          <a:p>
            <a:pPr lvl="1" algn="just"/>
            <a:endParaRPr lang="es-PE" altLang="es-PE" sz="2800" i="1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PE" altLang="es-PE" sz="2800" i="1" dirty="0"/>
              <a:t>Procurar la efectividad, eficiencia y economía en las operaciones y la calidad en los servicios;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PE" altLang="es-PE" sz="2800" i="1" dirty="0"/>
              <a:t>Proteger los recursos públicos contra cualquier pérdida, despilfarro, uso indebido, irregularidad o acto ilegal;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PE" altLang="es-PE" sz="2800" i="1" dirty="0"/>
              <a:t>Cumplir las leyes, reglamentos y otras normas gubernamentales; y,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PE" altLang="es-PE" sz="2800" i="1" dirty="0"/>
              <a:t>Elaborar información financiera válida y confiable presentada con oportunidad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56823DF-7613-40B3-A662-5187F8E2F257}"/>
              </a:ext>
            </a:extLst>
          </p:cNvPr>
          <p:cNvCxnSpPr/>
          <p:nvPr/>
        </p:nvCxnSpPr>
        <p:spPr>
          <a:xfrm>
            <a:off x="184870" y="620688"/>
            <a:ext cx="8640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6320C52-A388-49AE-9017-839682B0F620}"/>
              </a:ext>
            </a:extLst>
          </p:cNvPr>
          <p:cNvSpPr txBox="1"/>
          <p:nvPr/>
        </p:nvSpPr>
        <p:spPr>
          <a:xfrm>
            <a:off x="194394" y="97468"/>
            <a:ext cx="813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DEFINICIÓN DEL CII</a:t>
            </a:r>
            <a:endParaRPr lang="es-HN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58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2932</Words>
  <Application>Microsoft Office PowerPoint</Application>
  <PresentationFormat>Presentación en pantalla (4:3)</PresentationFormat>
  <Paragraphs>291</Paragraphs>
  <Slides>49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Aharoni</vt:lpstr>
      <vt:lpstr>Arial</vt:lpstr>
      <vt:lpstr>Arial Black</vt:lpstr>
      <vt:lpstr>Calibri</vt:lpstr>
      <vt:lpstr>Trajan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SINACORP</vt:lpstr>
      <vt:lpstr>Presentación de PowerPoint</vt:lpstr>
      <vt:lpstr>Presentación de PowerPoint</vt:lpstr>
      <vt:lpstr>Presentación de PowerPoint</vt:lpstr>
      <vt:lpstr>Presentación de PowerPoint</vt:lpstr>
      <vt:lpstr>Guía 1 Ambiente de control</vt:lpstr>
      <vt:lpstr>Relaciones de vinculación de los principios de control interno de COSO 2013 y elementos del MARE-CII-RP en el componente ambiente de control (1 de 5)</vt:lpstr>
      <vt:lpstr>Relaciones de vinculación de los principios de control interno de COSO 2013 y elementos del MARE-CII-RP en el componente ambiente de control (2 de 5)</vt:lpstr>
      <vt:lpstr>Relaciones de vinculación de los principios de control interno de COSO 2013 y elementos del MARE-CII-RP en el componente ambiente de control (3 de 5)</vt:lpstr>
      <vt:lpstr>Relaciones de vinculación de los principios de control interno de COSO 2013 y elementos del MARE-CII-RP en el componente ambiente de control (4 de 5)</vt:lpstr>
      <vt:lpstr>Relaciones de vinculación de los principios de control interno de COSO 2013 y elementos del MARE-CII-RP en el componente ambiente de control (5 de 5)</vt:lpstr>
      <vt:lpstr>Guía 2 EVALUACIÓN Y GESTIÓN DE RIESGOS</vt:lpstr>
      <vt:lpstr>Relaciones de vinculación entre los principios de control interno de COSO 2013 y los elementos del MARE-CII-RP en el componente evaluación y gestión de riesgos (1 de 4)</vt:lpstr>
      <vt:lpstr>Relaciones de vinculación entre los principios de control interno de COSO 2013 y los elementos del MARE-CII-RP en el componente evaluación y gestión de riesgos (2 de 4)</vt:lpstr>
      <vt:lpstr>Relaciones de vinculación entre los principios de control interno de COSO 2013 y los elementos del MARE-CII-RP en el componente evaluación y gestión de riesgos (3 de 4)</vt:lpstr>
      <vt:lpstr>Relaciones de vinculación entre los principios de control interno de COSO 2013 y los elementos del MARE-CII-RP en el componente evaluación y gestión de riesgos (4 de 4)</vt:lpstr>
      <vt:lpstr>Guía 3 ACTIVIDADES DE CONROL</vt:lpstr>
      <vt:lpstr>Relaciones de vinculación entre los principios de control interno de COSO 2013 y los elementos del MARE-CII-RP en el componente actividades de control (1 de 3)</vt:lpstr>
      <vt:lpstr>Relaciones de vinculación entre los principios de control interno de COSO 2013 y los elementos del MARE-CII-RP en el componente actividades de control (1 de 3)</vt:lpstr>
      <vt:lpstr>Relaciones de vinculación entre los principios de control interno de COSO 2013 y los elementos del MARE-CII-RP en el componente actividades de control (2 de 3)</vt:lpstr>
      <vt:lpstr>Relaciones de vinculación entre los principios de control interno de COSO 2013 y los elementos del MARE-CII-RP en el componente actividades de control (3 de 3)</vt:lpstr>
      <vt:lpstr>Relaciones de vinculación entre los principios de control interno de COSO 2013 y los elementos del MARE-CII-RP en el componente actividades de control (3 de 3)</vt:lpstr>
      <vt:lpstr>Relaciones de vinculación entre los principios de control interno de COSO 2013 y los elementos del MARE-CII-RP en el componente actividades de control (3 de 3)</vt:lpstr>
      <vt:lpstr>Guía 4 INFORMACIÓN Y COMUNICACIÓN</vt:lpstr>
      <vt:lpstr>Relaciones de vinculación entre los principios de control interno de COSO 2013 y los elementos del MARE-CII-RP en el componente información y comunicación (1 de 3)</vt:lpstr>
      <vt:lpstr>Relaciones de vinculación entre los principios de control interno de COSO 2013 y los elementos del MARE-CII-RP en el componente información y comunicación (2 de 3)</vt:lpstr>
      <vt:lpstr>Relaciones de vinculación entre los principios de control interno de COSO 2013 y los elementos del MARE-CII-RP en el componente información y comunicación (3 de 3)</vt:lpstr>
      <vt:lpstr>Guía 5 MONITOREO</vt:lpstr>
      <vt:lpstr>Relaciones de vinculación entre los principios de control interno de COSO 2013 y los elementos del MARE-CII-RP en el componente monitoreo (1 de 2)</vt:lpstr>
      <vt:lpstr>Relaciones de vinculación entre los principios de control interno de COSO 2013 y los elementos del MARE-CII-RP en el componente monitoreo (2 de 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Perez del Aguila</dc:creator>
  <cp:lastModifiedBy>Gerardo Banegas</cp:lastModifiedBy>
  <cp:revision>31</cp:revision>
  <dcterms:created xsi:type="dcterms:W3CDTF">2018-07-05T13:43:35Z</dcterms:created>
  <dcterms:modified xsi:type="dcterms:W3CDTF">2022-01-27T21:47:47Z</dcterms:modified>
</cp:coreProperties>
</file>