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colors2.xml" ContentType="application/vnd.openxmlformats-officedocument.drawingml.diagramColors+xml"/>
  <Override PartName="/ppt/diagrams/colors3.xml" ContentType="application/vnd.openxmlformats-officedocument.drawingml.diagramColors+xml"/>
  <Override PartName="/ppt/diagrams/data1.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drawing3.xml" ContentType="application/vnd.ms-office.drawingml.diagramDrawing+xml"/>
  <Override PartName="/ppt/diagrams/layout1.xml" ContentType="application/vnd.openxmlformats-officedocument.drawingml.diagramLayout+xml"/>
  <Override PartName="/ppt/diagrams/layout2.xml" ContentType="application/vnd.openxmlformats-officedocument.drawingml.diagramLayout+xml"/>
  <Override PartName="/ppt/diagrams/layout3.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diagrams/quickStyle3.xml" ContentType="application/vnd.openxmlformats-officedocument.drawingml.diagramStyl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893" r:id="rId3"/>
    <p:sldId id="894" r:id="rId4"/>
    <p:sldId id="895" r:id="rId5"/>
    <p:sldId id="898" r:id="rId6"/>
    <p:sldId id="900" r:id="rId7"/>
    <p:sldId id="902" r:id="rId8"/>
    <p:sldId id="906" r:id="rId9"/>
    <p:sldId id="908" r:id="rId10"/>
    <p:sldId id="909" r:id="rId11"/>
    <p:sldId id="910" r:id="rId12"/>
    <p:sldId id="911" r:id="rId13"/>
    <p:sldId id="912" r:id="rId14"/>
    <p:sldId id="915" r:id="rId15"/>
    <p:sldId id="257" r:id="rId16"/>
    <p:sldId id="878" r:id="rId17"/>
    <p:sldId id="298" r:id="rId18"/>
    <p:sldId id="877" r:id="rId19"/>
    <p:sldId id="879" r:id="rId20"/>
    <p:sldId id="882" r:id="rId21"/>
    <p:sldId id="880" r:id="rId22"/>
    <p:sldId id="918" r:id="rId23"/>
    <p:sldId id="949" r:id="rId24"/>
    <p:sldId id="863" r:id="rId25"/>
    <p:sldId id="938" r:id="rId26"/>
    <p:sldId id="919" r:id="rId27"/>
    <p:sldId id="921" r:id="rId28"/>
    <p:sldId id="940" r:id="rId29"/>
    <p:sldId id="923" r:id="rId30"/>
    <p:sldId id="924" r:id="rId31"/>
    <p:sldId id="282" r:id="rId32"/>
  </p:sldIdLst>
  <p:sldSz cx="9144000" cy="6858000" type="screen4x3"/>
  <p:notesSz cx="6858000" cy="9144000"/>
  <p:defaultTextStyle>
    <a:defPPr>
      <a:defRPr lang="es-H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559" autoAdjust="0"/>
    <p:restoredTop sz="94660"/>
  </p:normalViewPr>
  <p:slideViewPr>
    <p:cSldViewPr snapToGrid="0">
      <p:cViewPr>
        <p:scale>
          <a:sx n="70" d="100"/>
          <a:sy n="70" d="100"/>
        </p:scale>
        <p:origin x="1428" y="120"/>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5" Type="http://schemas.openxmlformats.org/officeDocument/2006/relationships/tableStyles" Target="tableStyles.xml"/><Relationship Id="rId34" Type="http://schemas.openxmlformats.org/officeDocument/2006/relationships/viewProps" Target="viewProps.xml"/><Relationship Id="rId33" Type="http://schemas.openxmlformats.org/officeDocument/2006/relationships/presProps" Target="presProps.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7AC258A8-95B3-4A1D-9143-788AFA92ACB0}" type="doc">
      <dgm:prSet loTypeId="process" loCatId="process" qsTypeId="urn:microsoft.com/office/officeart/2005/8/quickstyle/simple1" qsCatId="simple" csTypeId="urn:microsoft.com/office/officeart/2005/8/colors/colorful1" csCatId="colorful" phldr="1"/>
      <dgm:spPr/>
      <dgm:t>
        <a:bodyPr/>
        <a:lstStyle/>
        <a:p>
          <a:endParaRPr lang="es-HN"/>
        </a:p>
      </dgm:t>
    </dgm:pt>
    <dgm:pt modelId="{D82D63FF-2B16-43FD-8E8B-D0591BE2A773}">
      <dgm:prSet phldrT="[Texto]"/>
      <dgm:spPr/>
      <dgm:t>
        <a:bodyPr/>
        <a:lstStyle/>
        <a:p>
          <a:r>
            <a:rPr lang="es-HN" dirty="0"/>
            <a:t>Ética</a:t>
          </a:r>
        </a:p>
      </dgm:t>
    </dgm:pt>
    <dgm:pt modelId="{96A1C414-B94D-41DF-96A1-51E1C03434D9}" cxnId="{0F48EDFF-E0C5-4C76-A4A2-7A89F35E0FDA}" type="parTrans">
      <dgm:prSet/>
      <dgm:spPr/>
      <dgm:t>
        <a:bodyPr/>
        <a:lstStyle/>
        <a:p>
          <a:endParaRPr lang="es-HN"/>
        </a:p>
      </dgm:t>
    </dgm:pt>
    <dgm:pt modelId="{4E32879C-A690-49B8-8678-BF028FE62949}" cxnId="{0F48EDFF-E0C5-4C76-A4A2-7A89F35E0FDA}" type="sibTrans">
      <dgm:prSet/>
      <dgm:spPr/>
      <dgm:t>
        <a:bodyPr/>
        <a:lstStyle/>
        <a:p>
          <a:endParaRPr lang="es-HN"/>
        </a:p>
      </dgm:t>
    </dgm:pt>
    <dgm:pt modelId="{EEB0376B-0F33-45B0-A1D3-4143CFA4300F}">
      <dgm:prSet phldrT="[Texto]" phldr="0" custT="1"/>
      <dgm:spPr/>
      <dgm:t>
        <a:bodyPr vert="horz" wrap="square"/>
        <a:p>
          <a:pPr algn="just">
            <a:lnSpc>
              <a:spcPct val="100000"/>
            </a:lnSpc>
            <a:spcBef>
              <a:spcPct val="0"/>
            </a:spcBef>
            <a:spcAft>
              <a:spcPct val="15000"/>
            </a:spcAft>
            <a:buFontTx/>
          </a:pPr>
          <a:r>
            <a:rPr lang="es-ES" sz="1900" dirty="0"/>
            <a:t>  </a:t>
          </a:r>
          <a:r>
            <a:rPr lang="es-ES" sz="2000" dirty="0"/>
            <a:t> Actitud permanente de los servidores públicos para cumplir sus obligaciones con responsabilidad, esmero, rectitud y demás valores morales </a:t>
          </a:r>
          <a:r>
            <a:rPr lang="es-HN" sz="2000" dirty="0"/>
            <a:t/>
          </a:r>
          <a:endParaRPr lang="es-HN" sz="2000" dirty="0"/>
        </a:p>
      </dgm:t>
    </dgm:pt>
    <dgm:pt modelId="{90A16250-3ED6-4B99-AC8D-4D596AAF8314}" cxnId="{EFCF0002-A616-4EAD-AFEB-BC70C7BE1085}" type="parTrans">
      <dgm:prSet/>
      <dgm:spPr/>
      <dgm:t>
        <a:bodyPr/>
        <a:lstStyle/>
        <a:p>
          <a:endParaRPr lang="es-HN"/>
        </a:p>
      </dgm:t>
    </dgm:pt>
    <dgm:pt modelId="{8F1E026F-A371-429B-A3C3-D585DE9105AE}" cxnId="{EFCF0002-A616-4EAD-AFEB-BC70C7BE1085}" type="sibTrans">
      <dgm:prSet/>
      <dgm:spPr/>
      <dgm:t>
        <a:bodyPr/>
        <a:lstStyle/>
        <a:p>
          <a:endParaRPr lang="es-HN"/>
        </a:p>
      </dgm:t>
    </dgm:pt>
    <dgm:pt modelId="{65C0A027-9440-42DE-8C29-E46D1075EABC}">
      <dgm:prSet phldrT="[Texto]"/>
      <dgm:spPr/>
      <dgm:t>
        <a:bodyPr/>
        <a:lstStyle/>
        <a:p>
          <a:r>
            <a:rPr lang="es-HN" dirty="0"/>
            <a:t>Eficiencia </a:t>
          </a:r>
        </a:p>
      </dgm:t>
    </dgm:pt>
    <dgm:pt modelId="{E448CEE3-3F13-4B18-A871-9A7E3CDA3D4A}" cxnId="{FDAC8558-2AD8-4E14-8FEB-D4235112B49C}" type="parTrans">
      <dgm:prSet/>
      <dgm:spPr/>
      <dgm:t>
        <a:bodyPr/>
        <a:lstStyle/>
        <a:p>
          <a:endParaRPr lang="es-HN"/>
        </a:p>
      </dgm:t>
    </dgm:pt>
    <dgm:pt modelId="{68AB75A0-8E08-4F4A-8457-1188CD1F44FC}" cxnId="{FDAC8558-2AD8-4E14-8FEB-D4235112B49C}" type="sibTrans">
      <dgm:prSet/>
      <dgm:spPr/>
      <dgm:t>
        <a:bodyPr/>
        <a:lstStyle/>
        <a:p>
          <a:endParaRPr lang="es-HN"/>
        </a:p>
      </dgm:t>
    </dgm:pt>
    <dgm:pt modelId="{1DB00234-BAD9-45D7-AB9D-EB0C35B4FC21}">
      <dgm:prSet phldrT="[Texto]"/>
      <dgm:spPr/>
      <dgm:t>
        <a:bodyPr/>
        <a:lstStyle/>
        <a:p>
          <a:pPr algn="just">
            <a:buFontTx/>
            <a:buNone/>
          </a:pPr>
          <a:r>
            <a:rPr lang="es-ES" dirty="0"/>
            <a:t>   Velar porque la entidad obtenga la máxima productividad de los recursos humanos, materiales, financieros, tecnológicos y de tiempo.</a:t>
          </a:r>
          <a:endParaRPr lang="es-HN" dirty="0"/>
        </a:p>
      </dgm:t>
    </dgm:pt>
    <dgm:pt modelId="{0C9C52E8-F61D-464E-B287-48DD348E1743}" cxnId="{62754BD7-1AB6-4B3C-AFFC-AEF7B3725B03}" type="parTrans">
      <dgm:prSet/>
      <dgm:spPr/>
      <dgm:t>
        <a:bodyPr/>
        <a:lstStyle/>
        <a:p>
          <a:endParaRPr lang="es-HN"/>
        </a:p>
      </dgm:t>
    </dgm:pt>
    <dgm:pt modelId="{DFBFF19E-3A1A-4E6E-8CF9-4A104E8064A8}" cxnId="{62754BD7-1AB6-4B3C-AFFC-AEF7B3725B03}" type="sibTrans">
      <dgm:prSet/>
      <dgm:spPr/>
      <dgm:t>
        <a:bodyPr/>
        <a:lstStyle/>
        <a:p>
          <a:endParaRPr lang="es-HN"/>
        </a:p>
      </dgm:t>
    </dgm:pt>
    <dgm:pt modelId="{AC739BB1-3843-4AEB-9050-53EB4CAF3F96}">
      <dgm:prSet phldrT="[Texto]"/>
      <dgm:spPr/>
      <dgm:t>
        <a:bodyPr/>
        <a:lstStyle/>
        <a:p>
          <a:r>
            <a:rPr lang="es-HN" dirty="0"/>
            <a:t>Eficacia</a:t>
          </a:r>
        </a:p>
      </dgm:t>
    </dgm:pt>
    <dgm:pt modelId="{F1098622-A6E2-40EB-9F52-DCBAD790F4D1}" cxnId="{514A9E1C-3366-49F7-AEEA-E6BD399EEC46}" type="parTrans">
      <dgm:prSet/>
      <dgm:spPr/>
      <dgm:t>
        <a:bodyPr/>
        <a:lstStyle/>
        <a:p>
          <a:endParaRPr lang="es-HN"/>
        </a:p>
      </dgm:t>
    </dgm:pt>
    <dgm:pt modelId="{914EB4EB-BFE3-4A48-8FB5-158BE3D2A6CF}" cxnId="{514A9E1C-3366-49F7-AEEA-E6BD399EEC46}" type="sibTrans">
      <dgm:prSet/>
      <dgm:spPr/>
      <dgm:t>
        <a:bodyPr/>
        <a:lstStyle/>
        <a:p>
          <a:endParaRPr lang="es-HN"/>
        </a:p>
      </dgm:t>
    </dgm:pt>
    <dgm:pt modelId="{C88A65C6-DF2C-4862-B5E5-123966580E46}">
      <dgm:prSet phldrT="[Texto]"/>
      <dgm:spPr/>
      <dgm:t>
        <a:bodyPr/>
        <a:lstStyle/>
        <a:p>
          <a:pPr>
            <a:buFontTx/>
            <a:buNone/>
          </a:pPr>
          <a:r>
            <a:rPr lang="es-ES" dirty="0"/>
            <a:t>   Cumplimiento de las metas y los objetivos previstos</a:t>
          </a:r>
          <a:endParaRPr lang="es-HN" dirty="0"/>
        </a:p>
      </dgm:t>
    </dgm:pt>
    <dgm:pt modelId="{8BC7E2AD-0F17-4D95-8C7A-58AEAE6E90BD}" cxnId="{C3ED6931-31EB-47BF-B292-6CF2DB95CDCE}" type="parTrans">
      <dgm:prSet/>
      <dgm:spPr/>
      <dgm:t>
        <a:bodyPr/>
        <a:lstStyle/>
        <a:p>
          <a:endParaRPr lang="es-HN"/>
        </a:p>
      </dgm:t>
    </dgm:pt>
    <dgm:pt modelId="{E432FC08-EFE8-4AD0-964C-361930F75F2A}" cxnId="{C3ED6931-31EB-47BF-B292-6CF2DB95CDCE}" type="sibTrans">
      <dgm:prSet/>
      <dgm:spPr/>
      <dgm:t>
        <a:bodyPr/>
        <a:lstStyle/>
        <a:p>
          <a:endParaRPr lang="es-HN"/>
        </a:p>
      </dgm:t>
    </dgm:pt>
    <dgm:pt modelId="{3CEC6045-26BC-4544-81AE-E94517F90B50}" type="pres">
      <dgm:prSet presAssocID="{7AC258A8-95B3-4A1D-9143-788AFA92ACB0}" presName="linearFlow" presStyleCnt="0">
        <dgm:presLayoutVars>
          <dgm:dir/>
          <dgm:animLvl val="lvl"/>
          <dgm:resizeHandles val="exact"/>
        </dgm:presLayoutVars>
      </dgm:prSet>
      <dgm:spPr/>
    </dgm:pt>
    <dgm:pt modelId="{1C5CB3CD-4837-4A90-B037-33984B3190EF}" type="pres">
      <dgm:prSet presAssocID="{D82D63FF-2B16-43FD-8E8B-D0591BE2A773}" presName="composite" presStyleCnt="0"/>
      <dgm:spPr/>
    </dgm:pt>
    <dgm:pt modelId="{BB7E788B-915F-4B69-AEB6-801014A122CA}" type="pres">
      <dgm:prSet presAssocID="{D82D63FF-2B16-43FD-8E8B-D0591BE2A773}" presName="parentText" presStyleLbl="alignNode1" presStyleIdx="0" presStyleCnt="3">
        <dgm:presLayoutVars>
          <dgm:chMax val="1"/>
          <dgm:bulletEnabled val="1"/>
        </dgm:presLayoutVars>
      </dgm:prSet>
      <dgm:spPr/>
    </dgm:pt>
    <dgm:pt modelId="{F79CD3E5-CE2B-4EA0-AEAF-14321AE86D9F}" type="pres">
      <dgm:prSet presAssocID="{D82D63FF-2B16-43FD-8E8B-D0591BE2A773}" presName="descendantText" presStyleLbl="alignAcc1" presStyleIdx="0" presStyleCnt="3">
        <dgm:presLayoutVars>
          <dgm:bulletEnabled val="1"/>
        </dgm:presLayoutVars>
      </dgm:prSet>
      <dgm:spPr/>
    </dgm:pt>
    <dgm:pt modelId="{AAA5FE1D-3D11-46FF-95DF-2C9EA7430A27}" type="pres">
      <dgm:prSet presAssocID="{4E32879C-A690-49B8-8678-BF028FE62949}" presName="sp" presStyleCnt="0"/>
      <dgm:spPr/>
    </dgm:pt>
    <dgm:pt modelId="{61EA58D8-59AF-43A0-B24B-5E4F6F747017}" type="pres">
      <dgm:prSet presAssocID="{65C0A027-9440-42DE-8C29-E46D1075EABC}" presName="composite" presStyleCnt="0"/>
      <dgm:spPr/>
    </dgm:pt>
    <dgm:pt modelId="{6250C212-8E69-4FE5-848D-C5470CB3127B}" type="pres">
      <dgm:prSet presAssocID="{65C0A027-9440-42DE-8C29-E46D1075EABC}" presName="parentText" presStyleLbl="alignNode1" presStyleIdx="1" presStyleCnt="3">
        <dgm:presLayoutVars>
          <dgm:chMax val="1"/>
          <dgm:bulletEnabled val="1"/>
        </dgm:presLayoutVars>
      </dgm:prSet>
      <dgm:spPr/>
    </dgm:pt>
    <dgm:pt modelId="{D289798A-00F6-47FD-BE6B-286B262A1ECB}" type="pres">
      <dgm:prSet presAssocID="{65C0A027-9440-42DE-8C29-E46D1075EABC}" presName="descendantText" presStyleLbl="alignAcc1" presStyleIdx="1" presStyleCnt="3">
        <dgm:presLayoutVars>
          <dgm:bulletEnabled val="1"/>
        </dgm:presLayoutVars>
      </dgm:prSet>
      <dgm:spPr/>
    </dgm:pt>
    <dgm:pt modelId="{5094846D-DFCA-48B6-B1E5-7B630A2BD2D7}" type="pres">
      <dgm:prSet presAssocID="{68AB75A0-8E08-4F4A-8457-1188CD1F44FC}" presName="sp" presStyleCnt="0"/>
      <dgm:spPr/>
    </dgm:pt>
    <dgm:pt modelId="{FE6EA234-F613-43BE-88F1-EDC5CBBEBBD0}" type="pres">
      <dgm:prSet presAssocID="{AC739BB1-3843-4AEB-9050-53EB4CAF3F96}" presName="composite" presStyleCnt="0"/>
      <dgm:spPr/>
    </dgm:pt>
    <dgm:pt modelId="{50F4B5A0-5685-43BE-B959-03F5693B51F9}" type="pres">
      <dgm:prSet presAssocID="{AC739BB1-3843-4AEB-9050-53EB4CAF3F96}" presName="parentText" presStyleLbl="alignNode1" presStyleIdx="2" presStyleCnt="3">
        <dgm:presLayoutVars>
          <dgm:chMax val="1"/>
          <dgm:bulletEnabled val="1"/>
        </dgm:presLayoutVars>
      </dgm:prSet>
      <dgm:spPr/>
    </dgm:pt>
    <dgm:pt modelId="{6747A28E-62A4-41E8-A508-161E98EE0FDF}" type="pres">
      <dgm:prSet presAssocID="{AC739BB1-3843-4AEB-9050-53EB4CAF3F96}" presName="descendantText" presStyleLbl="alignAcc1" presStyleIdx="2" presStyleCnt="3">
        <dgm:presLayoutVars>
          <dgm:bulletEnabled val="1"/>
        </dgm:presLayoutVars>
      </dgm:prSet>
      <dgm:spPr/>
    </dgm:pt>
  </dgm:ptLst>
  <dgm:cxnLst>
    <dgm:cxn modelId="{0F48EDFF-E0C5-4C76-A4A2-7A89F35E0FDA}" srcId="{7AC258A8-95B3-4A1D-9143-788AFA92ACB0}" destId="{D82D63FF-2B16-43FD-8E8B-D0591BE2A773}" srcOrd="0" destOrd="0" parTransId="{96A1C414-B94D-41DF-96A1-51E1C03434D9}" sibTransId="{4E32879C-A690-49B8-8678-BF028FE62949}"/>
    <dgm:cxn modelId="{EFCF0002-A616-4EAD-AFEB-BC70C7BE1085}" srcId="{D82D63FF-2B16-43FD-8E8B-D0591BE2A773}" destId="{EEB0376B-0F33-45B0-A1D3-4143CFA4300F}" srcOrd="0" destOrd="0" parTransId="{90A16250-3ED6-4B99-AC8D-4D596AAF8314}" sibTransId="{8F1E026F-A371-429B-A3C3-D585DE9105AE}"/>
    <dgm:cxn modelId="{FDAC8558-2AD8-4E14-8FEB-D4235112B49C}" srcId="{7AC258A8-95B3-4A1D-9143-788AFA92ACB0}" destId="{65C0A027-9440-42DE-8C29-E46D1075EABC}" srcOrd="1" destOrd="0" parTransId="{E448CEE3-3F13-4B18-A871-9A7E3CDA3D4A}" sibTransId="{68AB75A0-8E08-4F4A-8457-1188CD1F44FC}"/>
    <dgm:cxn modelId="{62754BD7-1AB6-4B3C-AFFC-AEF7B3725B03}" srcId="{65C0A027-9440-42DE-8C29-E46D1075EABC}" destId="{1DB00234-BAD9-45D7-AB9D-EB0C35B4FC21}" srcOrd="0" destOrd="1" parTransId="{0C9C52E8-F61D-464E-B287-48DD348E1743}" sibTransId="{DFBFF19E-3A1A-4E6E-8CF9-4A104E8064A8}"/>
    <dgm:cxn modelId="{514A9E1C-3366-49F7-AEEA-E6BD399EEC46}" srcId="{7AC258A8-95B3-4A1D-9143-788AFA92ACB0}" destId="{AC739BB1-3843-4AEB-9050-53EB4CAF3F96}" srcOrd="2" destOrd="0" parTransId="{F1098622-A6E2-40EB-9F52-DCBAD790F4D1}" sibTransId="{914EB4EB-BFE3-4A48-8FB5-158BE3D2A6CF}"/>
    <dgm:cxn modelId="{C3ED6931-31EB-47BF-B292-6CF2DB95CDCE}" srcId="{AC739BB1-3843-4AEB-9050-53EB4CAF3F96}" destId="{C88A65C6-DF2C-4862-B5E5-123966580E46}" srcOrd="0" destOrd="2" parTransId="{8BC7E2AD-0F17-4D95-8C7A-58AEAE6E90BD}" sibTransId="{E432FC08-EFE8-4AD0-964C-361930F75F2A}"/>
    <dgm:cxn modelId="{DB7BDB6F-6C11-41E4-9878-11E9629C022D}" type="presOf" srcId="{7AC258A8-95B3-4A1D-9143-788AFA92ACB0}" destId="{3CEC6045-26BC-4544-81AE-E94517F90B50}" srcOrd="0" destOrd="0" presId="urn:microsoft.com/office/officeart/2005/8/layout/chevron2"/>
    <dgm:cxn modelId="{D03218C9-02C4-428E-BB68-601C206A9E43}" type="presParOf" srcId="{3CEC6045-26BC-4544-81AE-E94517F90B50}" destId="{1C5CB3CD-4837-4A90-B037-33984B3190EF}" srcOrd="0" destOrd="0" presId="urn:microsoft.com/office/officeart/2005/8/layout/chevron2"/>
    <dgm:cxn modelId="{C050DC62-B3CD-4D7E-BD17-2F15A3B3B7D1}" type="presParOf" srcId="{1C5CB3CD-4837-4A90-B037-33984B3190EF}" destId="{BB7E788B-915F-4B69-AEB6-801014A122CA}" srcOrd="0" destOrd="0" presId="urn:microsoft.com/office/officeart/2005/8/layout/chevron2"/>
    <dgm:cxn modelId="{C1501978-1877-430F-B270-2129B2E7C370}" type="presOf" srcId="{D82D63FF-2B16-43FD-8E8B-D0591BE2A773}" destId="{BB7E788B-915F-4B69-AEB6-801014A122CA}" srcOrd="0" destOrd="0" presId="urn:microsoft.com/office/officeart/2005/8/layout/chevron2"/>
    <dgm:cxn modelId="{FBBC7E83-E339-43D8-9936-313AD6216AD5}" type="presParOf" srcId="{1C5CB3CD-4837-4A90-B037-33984B3190EF}" destId="{F79CD3E5-CE2B-4EA0-AEAF-14321AE86D9F}" srcOrd="1" destOrd="0" presId="urn:microsoft.com/office/officeart/2005/8/layout/chevron2"/>
    <dgm:cxn modelId="{E73EF0B4-395E-4000-87B7-735717B7064F}" type="presOf" srcId="{EEB0376B-0F33-45B0-A1D3-4143CFA4300F}" destId="{F79CD3E5-CE2B-4EA0-AEAF-14321AE86D9F}" srcOrd="0" destOrd="0" presId="urn:microsoft.com/office/officeart/2005/8/layout/chevron2"/>
    <dgm:cxn modelId="{684D828C-18F4-4504-BDEB-DB258336B2C5}" type="presParOf" srcId="{3CEC6045-26BC-4544-81AE-E94517F90B50}" destId="{AAA5FE1D-3D11-46FF-95DF-2C9EA7430A27}" srcOrd="1" destOrd="0" presId="urn:microsoft.com/office/officeart/2005/8/layout/chevron2"/>
    <dgm:cxn modelId="{62FEB2D7-3DE8-4528-9CAC-139227999C1E}" type="presOf" srcId="{4E32879C-A690-49B8-8678-BF028FE62949}" destId="{AAA5FE1D-3D11-46FF-95DF-2C9EA7430A27}" srcOrd="0" destOrd="0" presId="urn:microsoft.com/office/officeart/2005/8/layout/chevron2"/>
    <dgm:cxn modelId="{16E6EEF5-5E1D-4852-ADC1-368EACC8F79F}" type="presParOf" srcId="{3CEC6045-26BC-4544-81AE-E94517F90B50}" destId="{61EA58D8-59AF-43A0-B24B-5E4F6F747017}" srcOrd="2" destOrd="0" presId="urn:microsoft.com/office/officeart/2005/8/layout/chevron2"/>
    <dgm:cxn modelId="{83A18793-285A-433A-8C6E-4B60748B69BE}" type="presParOf" srcId="{61EA58D8-59AF-43A0-B24B-5E4F6F747017}" destId="{6250C212-8E69-4FE5-848D-C5470CB3127B}" srcOrd="0" destOrd="2" presId="urn:microsoft.com/office/officeart/2005/8/layout/chevron2"/>
    <dgm:cxn modelId="{39EC86C8-0035-4929-B622-5773F11791A9}" type="presOf" srcId="{65C0A027-9440-42DE-8C29-E46D1075EABC}" destId="{6250C212-8E69-4FE5-848D-C5470CB3127B}" srcOrd="0" destOrd="0" presId="urn:microsoft.com/office/officeart/2005/8/layout/chevron2"/>
    <dgm:cxn modelId="{20BED7BC-21BD-49AE-BF88-FE7134C0A9CF}" type="presParOf" srcId="{61EA58D8-59AF-43A0-B24B-5E4F6F747017}" destId="{D289798A-00F6-47FD-BE6B-286B262A1ECB}" srcOrd="1" destOrd="2" presId="urn:microsoft.com/office/officeart/2005/8/layout/chevron2"/>
    <dgm:cxn modelId="{80C1F7B4-5129-4BF8-A512-BE6722EFD831}" type="presOf" srcId="{1DB00234-BAD9-45D7-AB9D-EB0C35B4FC21}" destId="{D289798A-00F6-47FD-BE6B-286B262A1ECB}" srcOrd="0" destOrd="0" presId="urn:microsoft.com/office/officeart/2005/8/layout/chevron2"/>
    <dgm:cxn modelId="{0A91A462-0AEC-43D7-AF9D-6EEF59029089}" type="presParOf" srcId="{3CEC6045-26BC-4544-81AE-E94517F90B50}" destId="{5094846D-DFCA-48B6-B1E5-7B630A2BD2D7}" srcOrd="3" destOrd="0" presId="urn:microsoft.com/office/officeart/2005/8/layout/chevron2"/>
    <dgm:cxn modelId="{3F7EEE8C-921F-4887-9668-92A2E1C5BD04}" type="presOf" srcId="{68AB75A0-8E08-4F4A-8457-1188CD1F44FC}" destId="{5094846D-DFCA-48B6-B1E5-7B630A2BD2D7}" srcOrd="0" destOrd="0" presId="urn:microsoft.com/office/officeart/2005/8/layout/chevron2"/>
    <dgm:cxn modelId="{0EF34952-EA54-48DD-8653-5673FDE923B3}" type="presParOf" srcId="{3CEC6045-26BC-4544-81AE-E94517F90B50}" destId="{FE6EA234-F613-43BE-88F1-EDC5CBBEBBD0}" srcOrd="4" destOrd="0" presId="urn:microsoft.com/office/officeart/2005/8/layout/chevron2"/>
    <dgm:cxn modelId="{97B852C5-5BB8-4DED-8B50-8FA52B123C18}" type="presParOf" srcId="{FE6EA234-F613-43BE-88F1-EDC5CBBEBBD0}" destId="{50F4B5A0-5685-43BE-B959-03F5693B51F9}" srcOrd="0" destOrd="4" presId="urn:microsoft.com/office/officeart/2005/8/layout/chevron2"/>
    <dgm:cxn modelId="{256D44B3-A35D-4B94-A639-C211F9CE7468}" type="presOf" srcId="{AC739BB1-3843-4AEB-9050-53EB4CAF3F96}" destId="{50F4B5A0-5685-43BE-B959-03F5693B51F9}" srcOrd="0" destOrd="0" presId="urn:microsoft.com/office/officeart/2005/8/layout/chevron2"/>
    <dgm:cxn modelId="{12C27A46-D79D-4673-AA14-208153DD101E}" type="presParOf" srcId="{FE6EA234-F613-43BE-88F1-EDC5CBBEBBD0}" destId="{6747A28E-62A4-41E8-A508-161E98EE0FDF}" srcOrd="1" destOrd="4" presId="urn:microsoft.com/office/officeart/2005/8/layout/chevron2"/>
    <dgm:cxn modelId="{A2E541E0-015E-43D9-ABFA-AB2195C824F7}" type="presOf" srcId="{C88A65C6-DF2C-4862-B5E5-123966580E46}" destId="{6747A28E-62A4-41E8-A508-161E98EE0FDF}" srcOrd="0" destOrd="0" presId="urn:microsoft.com/office/officeart/2005/8/layout/chevron2"/>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AC258A8-95B3-4A1D-9143-788AFA92ACB0}" type="doc">
      <dgm:prSet loTypeId="urn:microsoft.com/office/officeart/2005/8/layout/chevron2" loCatId="process" qsTypeId="urn:microsoft.com/office/officeart/2005/8/quickstyle/simple1" qsCatId="simple" csTypeId="urn:microsoft.com/office/officeart/2005/8/colors/colorful3" csCatId="colorful" phldr="1"/>
      <dgm:spPr/>
      <dgm:t>
        <a:bodyPr/>
        <a:lstStyle/>
        <a:p>
          <a:endParaRPr lang="es-HN"/>
        </a:p>
      </dgm:t>
    </dgm:pt>
    <dgm:pt modelId="{D82D63FF-2B16-43FD-8E8B-D0591BE2A773}">
      <dgm:prSet phldrT="[Texto]" custT="1"/>
      <dgm:spPr/>
      <dgm:t>
        <a:bodyPr/>
        <a:lstStyle/>
        <a:p>
          <a:r>
            <a:rPr lang="es-HN" sz="2100" dirty="0"/>
            <a:t>Economía</a:t>
          </a:r>
        </a:p>
      </dgm:t>
    </dgm:pt>
    <dgm:pt modelId="{96A1C414-B94D-41DF-96A1-51E1C03434D9}" cxnId="{0B141A42-BF0D-4362-8760-6959339CECEA}" type="parTrans">
      <dgm:prSet/>
      <dgm:spPr/>
      <dgm:t>
        <a:bodyPr/>
        <a:lstStyle/>
        <a:p>
          <a:endParaRPr lang="es-HN"/>
        </a:p>
      </dgm:t>
    </dgm:pt>
    <dgm:pt modelId="{4E32879C-A690-49B8-8678-BF028FE62949}" cxnId="{0B141A42-BF0D-4362-8760-6959339CECEA}" type="sibTrans">
      <dgm:prSet/>
      <dgm:spPr/>
      <dgm:t>
        <a:bodyPr/>
        <a:lstStyle/>
        <a:p>
          <a:endParaRPr lang="es-HN"/>
        </a:p>
      </dgm:t>
    </dgm:pt>
    <dgm:pt modelId="{EEB0376B-0F33-45B0-A1D3-4143CFA4300F}">
      <dgm:prSet phldrT="[Texto]" custT="1"/>
      <dgm:spPr/>
      <dgm:t>
        <a:bodyPr/>
        <a:lstStyle/>
        <a:p>
          <a:pPr>
            <a:buNone/>
          </a:pPr>
          <a:r>
            <a:rPr lang="es-ES" sz="1500" dirty="0"/>
            <a:t>    </a:t>
          </a:r>
          <a:r>
            <a:rPr lang="es-ES" sz="2100" dirty="0"/>
            <a:t>Austeridad y mesura en los gastos e inversiones públicas, en condiciones de calidad, cantidad y oportunidad requeridas.</a:t>
          </a:r>
          <a:endParaRPr lang="es-HN" sz="2100" dirty="0"/>
        </a:p>
      </dgm:t>
    </dgm:pt>
    <dgm:pt modelId="{90A16250-3ED6-4B99-AC8D-4D596AAF8314}" cxnId="{293A0DA7-9CA3-4FC7-A5E1-88BBC74E6C8E}" type="parTrans">
      <dgm:prSet/>
      <dgm:spPr/>
      <dgm:t>
        <a:bodyPr/>
        <a:lstStyle/>
        <a:p>
          <a:endParaRPr lang="es-HN"/>
        </a:p>
      </dgm:t>
    </dgm:pt>
    <dgm:pt modelId="{8F1E026F-A371-429B-A3C3-D585DE9105AE}" cxnId="{293A0DA7-9CA3-4FC7-A5E1-88BBC74E6C8E}" type="sibTrans">
      <dgm:prSet/>
      <dgm:spPr/>
      <dgm:t>
        <a:bodyPr/>
        <a:lstStyle/>
        <a:p>
          <a:endParaRPr lang="es-HN"/>
        </a:p>
      </dgm:t>
    </dgm:pt>
    <dgm:pt modelId="{65C0A027-9440-42DE-8C29-E46D1075EABC}">
      <dgm:prSet phldrT="[Texto]" custT="1"/>
      <dgm:spPr/>
      <dgm:t>
        <a:bodyPr/>
        <a:lstStyle/>
        <a:p>
          <a:r>
            <a:rPr lang="es-HN" sz="1800" dirty="0"/>
            <a:t>Cuidado</a:t>
          </a:r>
          <a:r>
            <a:rPr lang="es-HN" sz="1200" dirty="0"/>
            <a:t> </a:t>
          </a:r>
          <a:r>
            <a:rPr lang="es-HN" sz="1800" dirty="0"/>
            <a:t>del Ambiente </a:t>
          </a:r>
        </a:p>
      </dgm:t>
    </dgm:pt>
    <dgm:pt modelId="{E448CEE3-3F13-4B18-A871-9A7E3CDA3D4A}" cxnId="{C7EE6FA0-14CF-4584-97D1-94C68B6CE2A7}" type="parTrans">
      <dgm:prSet/>
      <dgm:spPr/>
      <dgm:t>
        <a:bodyPr/>
        <a:lstStyle/>
        <a:p>
          <a:endParaRPr lang="es-HN"/>
        </a:p>
      </dgm:t>
    </dgm:pt>
    <dgm:pt modelId="{68AB75A0-8E08-4F4A-8457-1188CD1F44FC}" cxnId="{C7EE6FA0-14CF-4584-97D1-94C68B6CE2A7}" type="sibTrans">
      <dgm:prSet/>
      <dgm:spPr/>
      <dgm:t>
        <a:bodyPr/>
        <a:lstStyle/>
        <a:p>
          <a:endParaRPr lang="es-HN"/>
        </a:p>
      </dgm:t>
    </dgm:pt>
    <dgm:pt modelId="{1DB00234-BAD9-45D7-AB9D-EB0C35B4FC21}">
      <dgm:prSet phldrT="[Texto]" custT="1"/>
      <dgm:spPr/>
      <dgm:t>
        <a:bodyPr/>
        <a:lstStyle/>
        <a:p>
          <a:pPr>
            <a:buFontTx/>
            <a:buNone/>
          </a:pPr>
          <a:r>
            <a:rPr lang="es-ES" sz="1500" dirty="0"/>
            <a:t>   </a:t>
          </a:r>
          <a:r>
            <a:rPr lang="es-ES" sz="2100" dirty="0"/>
            <a:t>Responsabilidad de las instituciones públicas y sus servidores en la preservación, conservación, renovación y mejoramiento del medio ambiente.</a:t>
          </a:r>
          <a:endParaRPr lang="es-HN" sz="2100" dirty="0"/>
        </a:p>
      </dgm:t>
    </dgm:pt>
    <dgm:pt modelId="{0C9C52E8-F61D-464E-B287-48DD348E1743}" cxnId="{AFD80450-36A7-4594-9B5B-F021FE777D86}" type="parTrans">
      <dgm:prSet/>
      <dgm:spPr/>
      <dgm:t>
        <a:bodyPr/>
        <a:lstStyle/>
        <a:p>
          <a:endParaRPr lang="es-HN"/>
        </a:p>
      </dgm:t>
    </dgm:pt>
    <dgm:pt modelId="{DFBFF19E-3A1A-4E6E-8CF9-4A104E8064A8}" cxnId="{AFD80450-36A7-4594-9B5B-F021FE777D86}" type="sibTrans">
      <dgm:prSet/>
      <dgm:spPr/>
      <dgm:t>
        <a:bodyPr/>
        <a:lstStyle/>
        <a:p>
          <a:endParaRPr lang="es-HN"/>
        </a:p>
      </dgm:t>
    </dgm:pt>
    <dgm:pt modelId="{AC739BB1-3843-4AEB-9050-53EB4CAF3F96}">
      <dgm:prSet phldrT="[Texto]" custT="1"/>
      <dgm:spPr/>
      <dgm:t>
        <a:bodyPr/>
        <a:lstStyle/>
        <a:p>
          <a:r>
            <a:rPr lang="es-HN" sz="1400" dirty="0"/>
            <a:t>Transparencia</a:t>
          </a:r>
        </a:p>
      </dgm:t>
    </dgm:pt>
    <dgm:pt modelId="{F1098622-A6E2-40EB-9F52-DCBAD790F4D1}" cxnId="{4D7E4A1D-A94C-460A-9279-D9393F7F5C78}" type="parTrans">
      <dgm:prSet/>
      <dgm:spPr/>
      <dgm:t>
        <a:bodyPr/>
        <a:lstStyle/>
        <a:p>
          <a:endParaRPr lang="es-HN"/>
        </a:p>
      </dgm:t>
    </dgm:pt>
    <dgm:pt modelId="{914EB4EB-BFE3-4A48-8FB5-158BE3D2A6CF}" cxnId="{4D7E4A1D-A94C-460A-9279-D9393F7F5C78}" type="sibTrans">
      <dgm:prSet/>
      <dgm:spPr/>
      <dgm:t>
        <a:bodyPr/>
        <a:lstStyle/>
        <a:p>
          <a:endParaRPr lang="es-HN"/>
        </a:p>
      </dgm:t>
    </dgm:pt>
    <dgm:pt modelId="{C88A65C6-DF2C-4862-B5E5-123966580E46}">
      <dgm:prSet phldrT="[Texto]" custT="1"/>
      <dgm:spPr/>
      <dgm:t>
        <a:bodyPr/>
        <a:lstStyle/>
        <a:p>
          <a:pPr>
            <a:buFontTx/>
            <a:buNone/>
          </a:pPr>
          <a:r>
            <a:rPr lang="es-HN" sz="2000" dirty="0"/>
            <a:t>   </a:t>
          </a:r>
          <a:r>
            <a:rPr lang="es-HN" sz="2100" dirty="0"/>
            <a:t>Publicación constante y oportuna de información de calidad, para facilitar el control social y el conocimiento de la gestión por parte de todos los grupos de interés.</a:t>
          </a:r>
        </a:p>
      </dgm:t>
    </dgm:pt>
    <dgm:pt modelId="{8BC7E2AD-0F17-4D95-8C7A-58AEAE6E90BD}" cxnId="{F1C51E73-98C6-4C5F-B19B-81B00B9565F4}" type="parTrans">
      <dgm:prSet/>
      <dgm:spPr/>
      <dgm:t>
        <a:bodyPr/>
        <a:lstStyle/>
        <a:p>
          <a:endParaRPr lang="es-HN"/>
        </a:p>
      </dgm:t>
    </dgm:pt>
    <dgm:pt modelId="{E432FC08-EFE8-4AD0-964C-361930F75F2A}" cxnId="{F1C51E73-98C6-4C5F-B19B-81B00B9565F4}" type="sibTrans">
      <dgm:prSet/>
      <dgm:spPr/>
      <dgm:t>
        <a:bodyPr/>
        <a:lstStyle/>
        <a:p>
          <a:endParaRPr lang="es-HN"/>
        </a:p>
      </dgm:t>
    </dgm:pt>
    <dgm:pt modelId="{3CEC6045-26BC-4544-81AE-E94517F90B50}" type="pres">
      <dgm:prSet presAssocID="{7AC258A8-95B3-4A1D-9143-788AFA92ACB0}" presName="linearFlow" presStyleCnt="0">
        <dgm:presLayoutVars>
          <dgm:dir/>
          <dgm:animLvl val="lvl"/>
          <dgm:resizeHandles val="exact"/>
        </dgm:presLayoutVars>
      </dgm:prSet>
      <dgm:spPr/>
    </dgm:pt>
    <dgm:pt modelId="{1C5CB3CD-4837-4A90-B037-33984B3190EF}" type="pres">
      <dgm:prSet presAssocID="{D82D63FF-2B16-43FD-8E8B-D0591BE2A773}" presName="composite" presStyleCnt="0"/>
      <dgm:spPr/>
    </dgm:pt>
    <dgm:pt modelId="{BB7E788B-915F-4B69-AEB6-801014A122CA}" type="pres">
      <dgm:prSet presAssocID="{D82D63FF-2B16-43FD-8E8B-D0591BE2A773}" presName="parentText" presStyleLbl="alignNode1" presStyleIdx="0" presStyleCnt="3">
        <dgm:presLayoutVars>
          <dgm:chMax val="1"/>
          <dgm:bulletEnabled val="1"/>
        </dgm:presLayoutVars>
      </dgm:prSet>
      <dgm:spPr/>
    </dgm:pt>
    <dgm:pt modelId="{F79CD3E5-CE2B-4EA0-AEAF-14321AE86D9F}" type="pres">
      <dgm:prSet presAssocID="{D82D63FF-2B16-43FD-8E8B-D0591BE2A773}" presName="descendantText" presStyleLbl="alignAcc1" presStyleIdx="0" presStyleCnt="3">
        <dgm:presLayoutVars>
          <dgm:bulletEnabled val="1"/>
        </dgm:presLayoutVars>
      </dgm:prSet>
      <dgm:spPr/>
    </dgm:pt>
    <dgm:pt modelId="{AAA5FE1D-3D11-46FF-95DF-2C9EA7430A27}" type="pres">
      <dgm:prSet presAssocID="{4E32879C-A690-49B8-8678-BF028FE62949}" presName="sp" presStyleCnt="0"/>
      <dgm:spPr/>
    </dgm:pt>
    <dgm:pt modelId="{61EA58D8-59AF-43A0-B24B-5E4F6F747017}" type="pres">
      <dgm:prSet presAssocID="{65C0A027-9440-42DE-8C29-E46D1075EABC}" presName="composite" presStyleCnt="0"/>
      <dgm:spPr/>
    </dgm:pt>
    <dgm:pt modelId="{6250C212-8E69-4FE5-848D-C5470CB3127B}" type="pres">
      <dgm:prSet presAssocID="{65C0A027-9440-42DE-8C29-E46D1075EABC}" presName="parentText" presStyleLbl="alignNode1" presStyleIdx="1" presStyleCnt="3">
        <dgm:presLayoutVars>
          <dgm:chMax val="1"/>
          <dgm:bulletEnabled val="1"/>
        </dgm:presLayoutVars>
      </dgm:prSet>
      <dgm:spPr/>
    </dgm:pt>
    <dgm:pt modelId="{D289798A-00F6-47FD-BE6B-286B262A1ECB}" type="pres">
      <dgm:prSet presAssocID="{65C0A027-9440-42DE-8C29-E46D1075EABC}" presName="descendantText" presStyleLbl="alignAcc1" presStyleIdx="1" presStyleCnt="3">
        <dgm:presLayoutVars>
          <dgm:bulletEnabled val="1"/>
        </dgm:presLayoutVars>
      </dgm:prSet>
      <dgm:spPr/>
    </dgm:pt>
    <dgm:pt modelId="{5094846D-DFCA-48B6-B1E5-7B630A2BD2D7}" type="pres">
      <dgm:prSet presAssocID="{68AB75A0-8E08-4F4A-8457-1188CD1F44FC}" presName="sp" presStyleCnt="0"/>
      <dgm:spPr/>
    </dgm:pt>
    <dgm:pt modelId="{FE6EA234-F613-43BE-88F1-EDC5CBBEBBD0}" type="pres">
      <dgm:prSet presAssocID="{AC739BB1-3843-4AEB-9050-53EB4CAF3F96}" presName="composite" presStyleCnt="0"/>
      <dgm:spPr/>
    </dgm:pt>
    <dgm:pt modelId="{50F4B5A0-5685-43BE-B959-03F5693B51F9}" type="pres">
      <dgm:prSet presAssocID="{AC739BB1-3843-4AEB-9050-53EB4CAF3F96}" presName="parentText" presStyleLbl="alignNode1" presStyleIdx="2" presStyleCnt="3" custLinFactNeighborX="-6455" custLinFactNeighborY="604">
        <dgm:presLayoutVars>
          <dgm:chMax val="1"/>
          <dgm:bulletEnabled val="1"/>
        </dgm:presLayoutVars>
      </dgm:prSet>
      <dgm:spPr/>
    </dgm:pt>
    <dgm:pt modelId="{6747A28E-62A4-41E8-A508-161E98EE0FDF}" type="pres">
      <dgm:prSet presAssocID="{AC739BB1-3843-4AEB-9050-53EB4CAF3F96}" presName="descendantText" presStyleLbl="alignAcc1" presStyleIdx="2" presStyleCnt="3">
        <dgm:presLayoutVars>
          <dgm:bulletEnabled val="1"/>
        </dgm:presLayoutVars>
      </dgm:prSet>
      <dgm:spPr/>
    </dgm:pt>
  </dgm:ptLst>
  <dgm:cxnLst>
    <dgm:cxn modelId="{4D7E4A1D-A94C-460A-9279-D9393F7F5C78}" srcId="{7AC258A8-95B3-4A1D-9143-788AFA92ACB0}" destId="{AC739BB1-3843-4AEB-9050-53EB4CAF3F96}" srcOrd="2" destOrd="0" parTransId="{F1098622-A6E2-40EB-9F52-DCBAD790F4D1}" sibTransId="{914EB4EB-BFE3-4A48-8FB5-158BE3D2A6CF}"/>
    <dgm:cxn modelId="{A5AC8D3F-7D26-43CB-8598-99CEE35DCA51}" type="presOf" srcId="{1DB00234-BAD9-45D7-AB9D-EB0C35B4FC21}" destId="{D289798A-00F6-47FD-BE6B-286B262A1ECB}" srcOrd="0" destOrd="0" presId="urn:microsoft.com/office/officeart/2005/8/layout/chevron2"/>
    <dgm:cxn modelId="{8BD9943F-AF22-4DF8-9AD1-E1B15660C4DD}" type="presOf" srcId="{C88A65C6-DF2C-4862-B5E5-123966580E46}" destId="{6747A28E-62A4-41E8-A508-161E98EE0FDF}" srcOrd="0" destOrd="0" presId="urn:microsoft.com/office/officeart/2005/8/layout/chevron2"/>
    <dgm:cxn modelId="{0B141A42-BF0D-4362-8760-6959339CECEA}" srcId="{7AC258A8-95B3-4A1D-9143-788AFA92ACB0}" destId="{D82D63FF-2B16-43FD-8E8B-D0591BE2A773}" srcOrd="0" destOrd="0" parTransId="{96A1C414-B94D-41DF-96A1-51E1C03434D9}" sibTransId="{4E32879C-A690-49B8-8678-BF028FE62949}"/>
    <dgm:cxn modelId="{AFD80450-36A7-4594-9B5B-F021FE777D86}" srcId="{65C0A027-9440-42DE-8C29-E46D1075EABC}" destId="{1DB00234-BAD9-45D7-AB9D-EB0C35B4FC21}" srcOrd="0" destOrd="0" parTransId="{0C9C52E8-F61D-464E-B287-48DD348E1743}" sibTransId="{DFBFF19E-3A1A-4E6E-8CF9-4A104E8064A8}"/>
    <dgm:cxn modelId="{5B8BB371-260E-48F7-A815-FA935A53698C}" type="presOf" srcId="{65C0A027-9440-42DE-8C29-E46D1075EABC}" destId="{6250C212-8E69-4FE5-848D-C5470CB3127B}" srcOrd="0" destOrd="0" presId="urn:microsoft.com/office/officeart/2005/8/layout/chevron2"/>
    <dgm:cxn modelId="{F1C51E73-98C6-4C5F-B19B-81B00B9565F4}" srcId="{AC739BB1-3843-4AEB-9050-53EB4CAF3F96}" destId="{C88A65C6-DF2C-4862-B5E5-123966580E46}" srcOrd="0" destOrd="0" parTransId="{8BC7E2AD-0F17-4D95-8C7A-58AEAE6E90BD}" sibTransId="{E432FC08-EFE8-4AD0-964C-361930F75F2A}"/>
    <dgm:cxn modelId="{6BB2318C-A55B-4A51-AA2D-0CF504A682F4}" type="presOf" srcId="{EEB0376B-0F33-45B0-A1D3-4143CFA4300F}" destId="{F79CD3E5-CE2B-4EA0-AEAF-14321AE86D9F}" srcOrd="0" destOrd="0" presId="urn:microsoft.com/office/officeart/2005/8/layout/chevron2"/>
    <dgm:cxn modelId="{C7EE6FA0-14CF-4584-97D1-94C68B6CE2A7}" srcId="{7AC258A8-95B3-4A1D-9143-788AFA92ACB0}" destId="{65C0A027-9440-42DE-8C29-E46D1075EABC}" srcOrd="1" destOrd="0" parTransId="{E448CEE3-3F13-4B18-A871-9A7E3CDA3D4A}" sibTransId="{68AB75A0-8E08-4F4A-8457-1188CD1F44FC}"/>
    <dgm:cxn modelId="{293A0DA7-9CA3-4FC7-A5E1-88BBC74E6C8E}" srcId="{D82D63FF-2B16-43FD-8E8B-D0591BE2A773}" destId="{EEB0376B-0F33-45B0-A1D3-4143CFA4300F}" srcOrd="0" destOrd="0" parTransId="{90A16250-3ED6-4B99-AC8D-4D596AAF8314}" sibTransId="{8F1E026F-A371-429B-A3C3-D585DE9105AE}"/>
    <dgm:cxn modelId="{D0E90AC8-DFA6-46DE-9E69-DB7B66ED5BB7}" type="presOf" srcId="{D82D63FF-2B16-43FD-8E8B-D0591BE2A773}" destId="{BB7E788B-915F-4B69-AEB6-801014A122CA}" srcOrd="0" destOrd="0" presId="urn:microsoft.com/office/officeart/2005/8/layout/chevron2"/>
    <dgm:cxn modelId="{7F9EBAC8-257E-4882-9C55-CED6068F2265}" type="presOf" srcId="{7AC258A8-95B3-4A1D-9143-788AFA92ACB0}" destId="{3CEC6045-26BC-4544-81AE-E94517F90B50}" srcOrd="0" destOrd="0" presId="urn:microsoft.com/office/officeart/2005/8/layout/chevron2"/>
    <dgm:cxn modelId="{21A4AFE0-BB3C-4E14-875C-50D1CB9A9AF5}" type="presOf" srcId="{AC739BB1-3843-4AEB-9050-53EB4CAF3F96}" destId="{50F4B5A0-5685-43BE-B959-03F5693B51F9}" srcOrd="0" destOrd="0" presId="urn:microsoft.com/office/officeart/2005/8/layout/chevron2"/>
    <dgm:cxn modelId="{9CB62994-72D6-4AD6-825B-9079CE96AAB7}" type="presParOf" srcId="{3CEC6045-26BC-4544-81AE-E94517F90B50}" destId="{1C5CB3CD-4837-4A90-B037-33984B3190EF}" srcOrd="0" destOrd="0" presId="urn:microsoft.com/office/officeart/2005/8/layout/chevron2"/>
    <dgm:cxn modelId="{F779A6C2-CD52-40F2-A4B6-06B5C12E8072}" type="presParOf" srcId="{1C5CB3CD-4837-4A90-B037-33984B3190EF}" destId="{BB7E788B-915F-4B69-AEB6-801014A122CA}" srcOrd="0" destOrd="0" presId="urn:microsoft.com/office/officeart/2005/8/layout/chevron2"/>
    <dgm:cxn modelId="{EC2956C7-5D23-48BC-962D-A986CC056D7E}" type="presParOf" srcId="{1C5CB3CD-4837-4A90-B037-33984B3190EF}" destId="{F79CD3E5-CE2B-4EA0-AEAF-14321AE86D9F}" srcOrd="1" destOrd="0" presId="urn:microsoft.com/office/officeart/2005/8/layout/chevron2"/>
    <dgm:cxn modelId="{1915C690-7409-4750-AE8F-ABE242B8F71C}" type="presParOf" srcId="{3CEC6045-26BC-4544-81AE-E94517F90B50}" destId="{AAA5FE1D-3D11-46FF-95DF-2C9EA7430A27}" srcOrd="1" destOrd="0" presId="urn:microsoft.com/office/officeart/2005/8/layout/chevron2"/>
    <dgm:cxn modelId="{77F9DAA7-9023-4B06-AE7D-1634EC949B3B}" type="presParOf" srcId="{3CEC6045-26BC-4544-81AE-E94517F90B50}" destId="{61EA58D8-59AF-43A0-B24B-5E4F6F747017}" srcOrd="2" destOrd="0" presId="urn:microsoft.com/office/officeart/2005/8/layout/chevron2"/>
    <dgm:cxn modelId="{3BC4CB7F-5A9F-40AB-B9A3-DB2158F787B7}" type="presParOf" srcId="{61EA58D8-59AF-43A0-B24B-5E4F6F747017}" destId="{6250C212-8E69-4FE5-848D-C5470CB3127B}" srcOrd="0" destOrd="0" presId="urn:microsoft.com/office/officeart/2005/8/layout/chevron2"/>
    <dgm:cxn modelId="{44CBB04B-F066-4AC4-9D6C-972BF78A815D}" type="presParOf" srcId="{61EA58D8-59AF-43A0-B24B-5E4F6F747017}" destId="{D289798A-00F6-47FD-BE6B-286B262A1ECB}" srcOrd="1" destOrd="0" presId="urn:microsoft.com/office/officeart/2005/8/layout/chevron2"/>
    <dgm:cxn modelId="{A47B0DF5-6D69-4C64-AF63-422050B3A1A1}" type="presParOf" srcId="{3CEC6045-26BC-4544-81AE-E94517F90B50}" destId="{5094846D-DFCA-48B6-B1E5-7B630A2BD2D7}" srcOrd="3" destOrd="0" presId="urn:microsoft.com/office/officeart/2005/8/layout/chevron2"/>
    <dgm:cxn modelId="{D4D57FC1-29F8-491A-A0F9-83A23D703D7C}" type="presParOf" srcId="{3CEC6045-26BC-4544-81AE-E94517F90B50}" destId="{FE6EA234-F613-43BE-88F1-EDC5CBBEBBD0}" srcOrd="4" destOrd="0" presId="urn:microsoft.com/office/officeart/2005/8/layout/chevron2"/>
    <dgm:cxn modelId="{4DE7D5CF-8926-424E-88BB-2FC2EB0FCB4F}" type="presParOf" srcId="{FE6EA234-F613-43BE-88F1-EDC5CBBEBBD0}" destId="{50F4B5A0-5685-43BE-B959-03F5693B51F9}" srcOrd="0" destOrd="0" presId="urn:microsoft.com/office/officeart/2005/8/layout/chevron2"/>
    <dgm:cxn modelId="{9DEBF589-6099-44E9-BED9-FA13E43D0093}" type="presParOf" srcId="{FE6EA234-F613-43BE-88F1-EDC5CBBEBBD0}" destId="{6747A28E-62A4-41E8-A508-161E98EE0FDF}" srcOrd="1" destOrd="0" presId="urn:microsoft.com/office/officeart/2005/8/layout/chevron2"/>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1F89C2F-D95D-4D39-BD0D-D7624C60D841}" type="doc">
      <dgm:prSet loTypeId="urn:microsoft.com/office/officeart/2005/8/layout/hierarchy3" loCatId="hierarchy" qsTypeId="urn:microsoft.com/office/officeart/2005/8/quickstyle/3d1" qsCatId="3D" csTypeId="urn:microsoft.com/office/officeart/2005/8/colors/accent1_2" csCatId="accent1" phldr="1"/>
      <dgm:spPr/>
      <dgm:t>
        <a:bodyPr/>
        <a:lstStyle/>
        <a:p>
          <a:endParaRPr lang="es-ES"/>
        </a:p>
      </dgm:t>
    </dgm:pt>
    <dgm:pt modelId="{92FDA5E7-1C04-4D9D-A912-433775440D18}">
      <dgm:prSet/>
      <dgm:spPr/>
      <dgm:t>
        <a:bodyPr/>
        <a:lstStyle/>
        <a:p>
          <a:pPr rtl="0"/>
          <a:r>
            <a:rPr lang="es-ES" dirty="0"/>
            <a:t>Son un compendio de acciones documentadas que contienen en esencia, la descripción de las actividades que se realizan producto de las funciones de una unidad administrativa, dichas funciones se traducen en lo que  denominamos procesos y que entregan como resultado un producto o servicio específico.</a:t>
          </a:r>
          <a:br>
            <a:rPr lang="es-ES" dirty="0"/>
          </a:br>
          <a:endParaRPr lang="en-US" dirty="0"/>
        </a:p>
      </dgm:t>
    </dgm:pt>
    <dgm:pt modelId="{5D1778BA-355A-4FEB-9F0F-BC1DBA913AD0}" cxnId="{5A2699DA-AEAE-4AB1-AD7E-CD6252216A75}" type="parTrans">
      <dgm:prSet/>
      <dgm:spPr/>
      <dgm:t>
        <a:bodyPr/>
        <a:lstStyle/>
        <a:p>
          <a:endParaRPr lang="es-ES"/>
        </a:p>
      </dgm:t>
    </dgm:pt>
    <dgm:pt modelId="{8EF2F716-E358-4A97-B766-8C902BA8C2EB}" cxnId="{5A2699DA-AEAE-4AB1-AD7E-CD6252216A75}" type="sibTrans">
      <dgm:prSet/>
      <dgm:spPr/>
      <dgm:t>
        <a:bodyPr/>
        <a:lstStyle/>
        <a:p>
          <a:endParaRPr lang="es-ES"/>
        </a:p>
      </dgm:t>
    </dgm:pt>
    <dgm:pt modelId="{5E8170FD-EA81-4C69-9C4A-B1E284150016}" type="pres">
      <dgm:prSet presAssocID="{F1F89C2F-D95D-4D39-BD0D-D7624C60D841}" presName="diagram" presStyleCnt="0">
        <dgm:presLayoutVars>
          <dgm:chPref val="1"/>
          <dgm:dir/>
          <dgm:animOne val="branch"/>
          <dgm:animLvl val="lvl"/>
          <dgm:resizeHandles/>
        </dgm:presLayoutVars>
      </dgm:prSet>
      <dgm:spPr/>
    </dgm:pt>
    <dgm:pt modelId="{AD7D815C-F052-4067-89B0-B671571EBE9D}" type="pres">
      <dgm:prSet presAssocID="{92FDA5E7-1C04-4D9D-A912-433775440D18}" presName="root" presStyleCnt="0"/>
      <dgm:spPr/>
    </dgm:pt>
    <dgm:pt modelId="{146FB4F5-AE4A-488B-94F7-CDE000E02E4B}" type="pres">
      <dgm:prSet presAssocID="{92FDA5E7-1C04-4D9D-A912-433775440D18}" presName="rootComposite" presStyleCnt="0"/>
      <dgm:spPr/>
    </dgm:pt>
    <dgm:pt modelId="{BCB5DD6C-1D6B-4AF7-BEA9-4F7D26589C61}" type="pres">
      <dgm:prSet presAssocID="{92FDA5E7-1C04-4D9D-A912-433775440D18}" presName="rootText" presStyleLbl="node1" presStyleIdx="0" presStyleCnt="1" custScaleY="102450"/>
      <dgm:spPr/>
    </dgm:pt>
    <dgm:pt modelId="{6C6EA2D0-639B-400A-9C52-AA071EE65BC6}" type="pres">
      <dgm:prSet presAssocID="{92FDA5E7-1C04-4D9D-A912-433775440D18}" presName="rootConnector" presStyleLbl="node1" presStyleIdx="0" presStyleCnt="1"/>
      <dgm:spPr/>
    </dgm:pt>
    <dgm:pt modelId="{7E22022C-22E2-4F35-8D5D-68FB468FD02D}" type="pres">
      <dgm:prSet presAssocID="{92FDA5E7-1C04-4D9D-A912-433775440D18}" presName="childShape" presStyleCnt="0"/>
      <dgm:spPr/>
    </dgm:pt>
  </dgm:ptLst>
  <dgm:cxnLst>
    <dgm:cxn modelId="{623D4B2C-30FF-47F1-876D-80F2466907C6}" type="presOf" srcId="{F1F89C2F-D95D-4D39-BD0D-D7624C60D841}" destId="{5E8170FD-EA81-4C69-9C4A-B1E284150016}" srcOrd="0" destOrd="0" presId="urn:microsoft.com/office/officeart/2005/8/layout/hierarchy3"/>
    <dgm:cxn modelId="{CE030036-87E6-4271-AB2C-F0D2A21695DC}" type="presOf" srcId="{92FDA5E7-1C04-4D9D-A912-433775440D18}" destId="{6C6EA2D0-639B-400A-9C52-AA071EE65BC6}" srcOrd="1" destOrd="0" presId="urn:microsoft.com/office/officeart/2005/8/layout/hierarchy3"/>
    <dgm:cxn modelId="{9631D97A-FD57-4DA9-822F-962C125F8E79}" type="presOf" srcId="{92FDA5E7-1C04-4D9D-A912-433775440D18}" destId="{BCB5DD6C-1D6B-4AF7-BEA9-4F7D26589C61}" srcOrd="0" destOrd="0" presId="urn:microsoft.com/office/officeart/2005/8/layout/hierarchy3"/>
    <dgm:cxn modelId="{5A2699DA-AEAE-4AB1-AD7E-CD6252216A75}" srcId="{F1F89C2F-D95D-4D39-BD0D-D7624C60D841}" destId="{92FDA5E7-1C04-4D9D-A912-433775440D18}" srcOrd="0" destOrd="0" parTransId="{5D1778BA-355A-4FEB-9F0F-BC1DBA913AD0}" sibTransId="{8EF2F716-E358-4A97-B766-8C902BA8C2EB}"/>
    <dgm:cxn modelId="{C09FB0E5-7EF5-40D5-8006-EAF469C3D431}" type="presParOf" srcId="{5E8170FD-EA81-4C69-9C4A-B1E284150016}" destId="{AD7D815C-F052-4067-89B0-B671571EBE9D}" srcOrd="0" destOrd="0" presId="urn:microsoft.com/office/officeart/2005/8/layout/hierarchy3"/>
    <dgm:cxn modelId="{824BAD9E-50C6-4F3C-A373-8C86490ED4F1}" type="presParOf" srcId="{AD7D815C-F052-4067-89B0-B671571EBE9D}" destId="{146FB4F5-AE4A-488B-94F7-CDE000E02E4B}" srcOrd="0" destOrd="0" presId="urn:microsoft.com/office/officeart/2005/8/layout/hierarchy3"/>
    <dgm:cxn modelId="{FFEEEF6B-26CA-47C5-8FF8-A5A644BBDDFF}" type="presParOf" srcId="{146FB4F5-AE4A-488B-94F7-CDE000E02E4B}" destId="{BCB5DD6C-1D6B-4AF7-BEA9-4F7D26589C61}" srcOrd="0" destOrd="0" presId="urn:microsoft.com/office/officeart/2005/8/layout/hierarchy3"/>
    <dgm:cxn modelId="{E8CA48C3-A185-4679-AB1D-7C8AFC94977D}" type="presParOf" srcId="{146FB4F5-AE4A-488B-94F7-CDE000E02E4B}" destId="{6C6EA2D0-639B-400A-9C52-AA071EE65BC6}" srcOrd="1" destOrd="0" presId="urn:microsoft.com/office/officeart/2005/8/layout/hierarchy3"/>
    <dgm:cxn modelId="{B84E2E93-F1C4-481D-9A72-E7490387492B}" type="presParOf" srcId="{AD7D815C-F052-4067-89B0-B671571EBE9D}" destId="{7E22022C-22E2-4F35-8D5D-68FB468FD02D}" srcOrd="1" destOrd="0" presId="urn:microsoft.com/office/officeart/2005/8/layout/hierarchy3"/>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upo 1"/>
      <dsp:cNvGrpSpPr/>
    </dsp:nvGrpSpPr>
    <dsp:grpSpPr>
      <a:xfrm>
        <a:off x="0" y="0"/>
        <a:ext cx="8383905" cy="3733800"/>
        <a:chOff x="0" y="0"/>
        <a:chExt cx="8383905" cy="3733800"/>
      </a:xfrm>
    </dsp:grpSpPr>
    <dsp:sp modelId="{BB7E788B-915F-4B69-AEB6-801014A122CA}">
      <dsp:nvSpPr>
        <dsp:cNvPr id="3" name="Cheurón 2"/>
        <dsp:cNvSpPr/>
      </dsp:nvSpPr>
      <dsp:spPr bwMode="white">
        <a:xfrm rot="5400000">
          <a:off x="-206434" y="206434"/>
          <a:ext cx="1376230" cy="963361"/>
        </a:xfrm>
        <a:prstGeom prst="chevron">
          <a:avLst/>
        </a:prstGeom>
      </dsp:spPr>
      <dsp:style>
        <a:lnRef idx="2">
          <a:schemeClr val="accent2"/>
        </a:lnRef>
        <a:fillRef idx="1">
          <a:schemeClr val="accent2"/>
        </a:fillRef>
        <a:effectRef idx="0">
          <a:scrgbClr r="0" g="0" b="0"/>
        </a:effectRef>
        <a:fontRef idx="minor">
          <a:schemeClr val="lt1"/>
        </a:fontRef>
      </dsp:style>
      <dsp:txBody>
        <a:bodyPr rot="-5400000" lIns="12065" tIns="12065" rIns="12065" bIns="12065" anchor="ctr"/>
        <a:lstStyle>
          <a:lvl1pPr algn="ctr">
            <a:defRPr sz="1900"/>
          </a:lvl1pPr>
          <a:lvl2pPr marL="114300" indent="-114300" algn="ctr">
            <a:defRPr sz="1400"/>
          </a:lvl2pPr>
          <a:lvl3pPr marL="228600" indent="-114300" algn="ctr">
            <a:defRPr sz="1400"/>
          </a:lvl3pPr>
          <a:lvl4pPr marL="342900" indent="-114300" algn="ctr">
            <a:defRPr sz="1400"/>
          </a:lvl4pPr>
          <a:lvl5pPr marL="457200" indent="-114300" algn="ctr">
            <a:defRPr sz="1400"/>
          </a:lvl5pPr>
          <a:lvl6pPr marL="571500" indent="-114300" algn="ctr">
            <a:defRPr sz="1400"/>
          </a:lvl6pPr>
          <a:lvl7pPr marL="685800" indent="-114300" algn="ctr">
            <a:defRPr sz="1400"/>
          </a:lvl7pPr>
          <a:lvl8pPr marL="800100" indent="-114300" algn="ctr">
            <a:defRPr sz="1400"/>
          </a:lvl8pPr>
          <a:lvl9pPr marL="914400" indent="-114300" algn="ctr">
            <a:defRPr sz="1400"/>
          </a:lvl9pPr>
        </a:lstStyle>
        <a:p>
          <a:pPr lvl="0">
            <a:lnSpc>
              <a:spcPct val="100000"/>
            </a:lnSpc>
            <a:spcBef>
              <a:spcPct val="0"/>
            </a:spcBef>
            <a:spcAft>
              <a:spcPct val="35000"/>
            </a:spcAft>
          </a:pPr>
          <a:r>
            <a:rPr lang="es-HN" dirty="0"/>
            <a:t>Ética</a:t>
          </a:r>
        </a:p>
      </dsp:txBody>
      <dsp:txXfrm rot="5400000">
        <a:off x="-206434" y="206434"/>
        <a:ext cx="1376230" cy="963361"/>
      </dsp:txXfrm>
    </dsp:sp>
    <dsp:sp modelId="{F79CD3E5-CE2B-4EA0-AEAF-14321AE86D9F}">
      <dsp:nvSpPr>
        <dsp:cNvPr id="4" name="Redondear rectángulo de esquina del mismo lado 3"/>
        <dsp:cNvSpPr/>
      </dsp:nvSpPr>
      <dsp:spPr bwMode="white">
        <a:xfrm rot="5400000">
          <a:off x="4226358" y="-3262997"/>
          <a:ext cx="894549" cy="7420544"/>
        </a:xfrm>
        <a:prstGeom prst="round2SameRect">
          <a:avLst/>
        </a:prstGeom>
      </dsp:spPr>
      <dsp:style>
        <a:lnRef idx="2">
          <a:schemeClr val="accent2"/>
        </a:lnRef>
        <a:fillRef idx="1">
          <a:schemeClr val="lt1">
            <a:alpha val="90000"/>
          </a:schemeClr>
        </a:fillRef>
        <a:effectRef idx="0">
          <a:scrgbClr r="0" g="0" b="0"/>
        </a:effectRef>
        <a:fontRef idx="minor"/>
      </dsp:style>
      <dsp:txBody>
        <a:bodyPr rot="-5400000" vert="horz" wrap="square" lIns="135128" tIns="12065" rIns="12065" bIns="12065" anchor="ctr"/>
        <a:lstStyle>
          <a:lvl1pPr algn="l">
            <a:defRPr sz="1900"/>
          </a:lvl1pPr>
          <a:lvl2pPr marL="171450" indent="-171450" algn="l">
            <a:defRPr sz="1900"/>
          </a:lvl2pPr>
          <a:lvl3pPr marL="342900" indent="-171450" algn="l">
            <a:defRPr sz="1900"/>
          </a:lvl3pPr>
          <a:lvl4pPr marL="514350" indent="-171450" algn="l">
            <a:defRPr sz="1900"/>
          </a:lvl4pPr>
          <a:lvl5pPr marL="685800" indent="-171450" algn="l">
            <a:defRPr sz="1900"/>
          </a:lvl5pPr>
          <a:lvl6pPr marL="857250" indent="-171450" algn="l">
            <a:defRPr sz="1900"/>
          </a:lvl6pPr>
          <a:lvl7pPr marL="1028700" indent="-171450" algn="l">
            <a:defRPr sz="1900"/>
          </a:lvl7pPr>
          <a:lvl8pPr marL="1200150" indent="-171450" algn="l">
            <a:defRPr sz="1900"/>
          </a:lvl8pPr>
          <a:lvl9pPr marL="1371600" indent="-171450" algn="l">
            <a:defRPr sz="1900"/>
          </a:lvl9pPr>
        </a:lstStyle>
        <a:p>
          <a:pPr marL="171450" lvl="1" indent="-171450" algn="just">
            <a:lnSpc>
              <a:spcPct val="100000"/>
            </a:lnSpc>
            <a:spcBef>
              <a:spcPct val="0"/>
            </a:spcBef>
            <a:spcAft>
              <a:spcPct val="15000"/>
            </a:spcAft>
            <a:buFontTx/>
            <a:buChar char="•"/>
          </a:pPr>
          <a:r>
            <a:rPr lang="es-ES" sz="1900" dirty="0">
              <a:solidFill>
                <a:schemeClr val="dk1"/>
              </a:solidFill>
            </a:rPr>
            <a:t>  </a:t>
          </a:r>
          <a:r>
            <a:rPr lang="es-ES" sz="2000" dirty="0">
              <a:solidFill>
                <a:schemeClr val="dk1"/>
              </a:solidFill>
            </a:rPr>
            <a:t> Actitud permanente de los servidores públicos para cumplir sus obligaciones con responsabilidad, esmero, rectitud y demás valores morales </a:t>
          </a:r>
          <a:endParaRPr lang="es-HN" sz="2000" dirty="0">
            <a:solidFill>
              <a:schemeClr val="dk1"/>
            </a:solidFill>
          </a:endParaRPr>
        </a:p>
      </dsp:txBody>
      <dsp:txXfrm rot="5400000">
        <a:off x="4226358" y="-3262997"/>
        <a:ext cx="894549" cy="7420544"/>
      </dsp:txXfrm>
    </dsp:sp>
    <dsp:sp modelId="{6250C212-8E69-4FE5-848D-C5470CB3127B}">
      <dsp:nvSpPr>
        <dsp:cNvPr id="5" name="Cheurón 4"/>
        <dsp:cNvSpPr/>
      </dsp:nvSpPr>
      <dsp:spPr bwMode="white">
        <a:xfrm rot="5400000">
          <a:off x="-206434" y="1385220"/>
          <a:ext cx="1376230" cy="963361"/>
        </a:xfrm>
        <a:prstGeom prst="chevron">
          <a:avLst/>
        </a:prstGeom>
      </dsp:spPr>
      <dsp:style>
        <a:lnRef idx="2">
          <a:schemeClr val="accent3"/>
        </a:lnRef>
        <a:fillRef idx="1">
          <a:schemeClr val="accent3"/>
        </a:fillRef>
        <a:effectRef idx="0">
          <a:scrgbClr r="0" g="0" b="0"/>
        </a:effectRef>
        <a:fontRef idx="minor">
          <a:schemeClr val="lt1"/>
        </a:fontRef>
      </dsp:style>
      <dsp:txBody>
        <a:bodyPr rot="-5400000" lIns="12065" tIns="12065" rIns="12065" bIns="12065" anchor="ctr"/>
        <a:lstStyle>
          <a:lvl1pPr algn="ctr">
            <a:defRPr sz="1900"/>
          </a:lvl1pPr>
          <a:lvl2pPr marL="114300" indent="-114300" algn="ctr">
            <a:defRPr sz="1400"/>
          </a:lvl2pPr>
          <a:lvl3pPr marL="228600" indent="-114300" algn="ctr">
            <a:defRPr sz="1400"/>
          </a:lvl3pPr>
          <a:lvl4pPr marL="342900" indent="-114300" algn="ctr">
            <a:defRPr sz="1400"/>
          </a:lvl4pPr>
          <a:lvl5pPr marL="457200" indent="-114300" algn="ctr">
            <a:defRPr sz="1400"/>
          </a:lvl5pPr>
          <a:lvl6pPr marL="571500" indent="-114300" algn="ctr">
            <a:defRPr sz="1400"/>
          </a:lvl6pPr>
          <a:lvl7pPr marL="685800" indent="-114300" algn="ctr">
            <a:defRPr sz="1400"/>
          </a:lvl7pPr>
          <a:lvl8pPr marL="800100" indent="-114300" algn="ctr">
            <a:defRPr sz="1400"/>
          </a:lvl8pPr>
          <a:lvl9pPr marL="914400" indent="-114300" algn="ctr">
            <a:defRPr sz="1400"/>
          </a:lvl9pPr>
        </a:lstStyle>
        <a:p>
          <a:pPr lvl="0">
            <a:lnSpc>
              <a:spcPct val="100000"/>
            </a:lnSpc>
            <a:spcBef>
              <a:spcPct val="0"/>
            </a:spcBef>
            <a:spcAft>
              <a:spcPct val="35000"/>
            </a:spcAft>
          </a:pPr>
          <a:r>
            <a:rPr lang="es-HN" dirty="0"/>
            <a:t>Eficiencia </a:t>
          </a:r>
        </a:p>
      </dsp:txBody>
      <dsp:txXfrm rot="5400000">
        <a:off x="-206434" y="1385220"/>
        <a:ext cx="1376230" cy="963361"/>
      </dsp:txXfrm>
    </dsp:sp>
    <dsp:sp modelId="{D289798A-00F6-47FD-BE6B-286B262A1ECB}">
      <dsp:nvSpPr>
        <dsp:cNvPr id="6" name="Redondear rectángulo de esquina del mismo lado 5"/>
        <dsp:cNvSpPr/>
      </dsp:nvSpPr>
      <dsp:spPr bwMode="white">
        <a:xfrm rot="5400000">
          <a:off x="4226358" y="-2084212"/>
          <a:ext cx="894549" cy="7420544"/>
        </a:xfrm>
        <a:prstGeom prst="round2SameRect">
          <a:avLst/>
        </a:prstGeom>
      </dsp:spPr>
      <dsp:style>
        <a:lnRef idx="2">
          <a:schemeClr val="accent3"/>
        </a:lnRef>
        <a:fillRef idx="1">
          <a:schemeClr val="lt1">
            <a:alpha val="90000"/>
          </a:schemeClr>
        </a:fillRef>
        <a:effectRef idx="0">
          <a:scrgbClr r="0" g="0" b="0"/>
        </a:effectRef>
        <a:fontRef idx="minor"/>
      </dsp:style>
      <dsp:txBody>
        <a:bodyPr rot="-5400000" lIns="135128" tIns="12065" rIns="12065" bIns="12065" anchor="ctr"/>
        <a:lstStyle>
          <a:lvl1pPr algn="l">
            <a:defRPr sz="1900"/>
          </a:lvl1pPr>
          <a:lvl2pPr marL="171450" indent="-171450" algn="l">
            <a:defRPr sz="1900"/>
          </a:lvl2pPr>
          <a:lvl3pPr marL="342900" indent="-171450" algn="l">
            <a:defRPr sz="1900"/>
          </a:lvl3pPr>
          <a:lvl4pPr marL="514350" indent="-171450" algn="l">
            <a:defRPr sz="1900"/>
          </a:lvl4pPr>
          <a:lvl5pPr marL="685800" indent="-171450" algn="l">
            <a:defRPr sz="1900"/>
          </a:lvl5pPr>
          <a:lvl6pPr marL="857250" indent="-171450" algn="l">
            <a:defRPr sz="1900"/>
          </a:lvl6pPr>
          <a:lvl7pPr marL="1028700" indent="-171450" algn="l">
            <a:defRPr sz="1900"/>
          </a:lvl7pPr>
          <a:lvl8pPr marL="1200150" indent="-171450" algn="l">
            <a:defRPr sz="1900"/>
          </a:lvl8pPr>
          <a:lvl9pPr marL="1371600" indent="-171450" algn="l">
            <a:defRPr sz="1900"/>
          </a:lvl9pPr>
        </a:lstStyle>
        <a:p>
          <a:pPr lvl="1" algn="just">
            <a:lnSpc>
              <a:spcPct val="100000"/>
            </a:lnSpc>
            <a:spcBef>
              <a:spcPct val="0"/>
            </a:spcBef>
            <a:spcAft>
              <a:spcPct val="15000"/>
            </a:spcAft>
            <a:buFontTx/>
            <a:buChar char="•"/>
          </a:pPr>
          <a:r>
            <a:rPr lang="es-ES" dirty="0">
              <a:solidFill>
                <a:schemeClr val="dk1"/>
              </a:solidFill>
            </a:rPr>
            <a:t>   Velar porque la entidad obtenga la máxima productividad de los recursos humanos, materiales, financieros, tecnológicos y de tiempo.</a:t>
          </a:r>
          <a:endParaRPr lang="es-HN" dirty="0">
            <a:solidFill>
              <a:schemeClr val="dk1"/>
            </a:solidFill>
          </a:endParaRPr>
        </a:p>
      </dsp:txBody>
      <dsp:txXfrm rot="5400000">
        <a:off x="4226358" y="-2084212"/>
        <a:ext cx="894549" cy="7420544"/>
      </dsp:txXfrm>
    </dsp:sp>
    <dsp:sp modelId="{50F4B5A0-5685-43BE-B959-03F5693B51F9}">
      <dsp:nvSpPr>
        <dsp:cNvPr id="7" name="Cheurón 6"/>
        <dsp:cNvSpPr/>
      </dsp:nvSpPr>
      <dsp:spPr bwMode="white">
        <a:xfrm rot="5400000">
          <a:off x="-206434" y="2564005"/>
          <a:ext cx="1376230" cy="963361"/>
        </a:xfrm>
        <a:prstGeom prst="chevron">
          <a:avLst/>
        </a:prstGeom>
      </dsp:spPr>
      <dsp:style>
        <a:lnRef idx="2">
          <a:schemeClr val="accent4"/>
        </a:lnRef>
        <a:fillRef idx="1">
          <a:schemeClr val="accent4"/>
        </a:fillRef>
        <a:effectRef idx="0">
          <a:scrgbClr r="0" g="0" b="0"/>
        </a:effectRef>
        <a:fontRef idx="minor">
          <a:schemeClr val="lt1"/>
        </a:fontRef>
      </dsp:style>
      <dsp:txBody>
        <a:bodyPr rot="-5400000" lIns="12065" tIns="12065" rIns="12065" bIns="12065" anchor="ctr"/>
        <a:lstStyle>
          <a:lvl1pPr algn="ctr">
            <a:defRPr sz="1900"/>
          </a:lvl1pPr>
          <a:lvl2pPr marL="114300" indent="-114300" algn="ctr">
            <a:defRPr sz="1400"/>
          </a:lvl2pPr>
          <a:lvl3pPr marL="228600" indent="-114300" algn="ctr">
            <a:defRPr sz="1400"/>
          </a:lvl3pPr>
          <a:lvl4pPr marL="342900" indent="-114300" algn="ctr">
            <a:defRPr sz="1400"/>
          </a:lvl4pPr>
          <a:lvl5pPr marL="457200" indent="-114300" algn="ctr">
            <a:defRPr sz="1400"/>
          </a:lvl5pPr>
          <a:lvl6pPr marL="571500" indent="-114300" algn="ctr">
            <a:defRPr sz="1400"/>
          </a:lvl6pPr>
          <a:lvl7pPr marL="685800" indent="-114300" algn="ctr">
            <a:defRPr sz="1400"/>
          </a:lvl7pPr>
          <a:lvl8pPr marL="800100" indent="-114300" algn="ctr">
            <a:defRPr sz="1400"/>
          </a:lvl8pPr>
          <a:lvl9pPr marL="914400" indent="-114300" algn="ctr">
            <a:defRPr sz="1400"/>
          </a:lvl9pPr>
        </a:lstStyle>
        <a:p>
          <a:pPr lvl="0">
            <a:lnSpc>
              <a:spcPct val="100000"/>
            </a:lnSpc>
            <a:spcBef>
              <a:spcPct val="0"/>
            </a:spcBef>
            <a:spcAft>
              <a:spcPct val="35000"/>
            </a:spcAft>
          </a:pPr>
          <a:r>
            <a:rPr lang="es-HN" dirty="0"/>
            <a:t>Eficacia</a:t>
          </a:r>
        </a:p>
      </dsp:txBody>
      <dsp:txXfrm rot="5400000">
        <a:off x="-206434" y="2564005"/>
        <a:ext cx="1376230" cy="963361"/>
      </dsp:txXfrm>
    </dsp:sp>
    <dsp:sp modelId="{6747A28E-62A4-41E8-A508-161E98EE0FDF}">
      <dsp:nvSpPr>
        <dsp:cNvPr id="8" name="Redondear rectángulo de esquina del mismo lado 7"/>
        <dsp:cNvSpPr/>
      </dsp:nvSpPr>
      <dsp:spPr bwMode="white">
        <a:xfrm rot="5400000">
          <a:off x="4226358" y="-905427"/>
          <a:ext cx="894549" cy="7420544"/>
        </a:xfrm>
        <a:prstGeom prst="round2SameRect">
          <a:avLst/>
        </a:prstGeom>
      </dsp:spPr>
      <dsp:style>
        <a:lnRef idx="2">
          <a:schemeClr val="accent4"/>
        </a:lnRef>
        <a:fillRef idx="1">
          <a:schemeClr val="lt1">
            <a:alpha val="90000"/>
          </a:schemeClr>
        </a:fillRef>
        <a:effectRef idx="0">
          <a:scrgbClr r="0" g="0" b="0"/>
        </a:effectRef>
        <a:fontRef idx="minor"/>
      </dsp:style>
      <dsp:txBody>
        <a:bodyPr rot="-5400000" lIns="135128" tIns="12065" rIns="12065" bIns="12065" anchor="ctr"/>
        <a:lstStyle>
          <a:lvl1pPr algn="l">
            <a:defRPr sz="1900"/>
          </a:lvl1pPr>
          <a:lvl2pPr marL="171450" indent="-171450" algn="l">
            <a:defRPr sz="1900"/>
          </a:lvl2pPr>
          <a:lvl3pPr marL="342900" indent="-171450" algn="l">
            <a:defRPr sz="1900"/>
          </a:lvl3pPr>
          <a:lvl4pPr marL="514350" indent="-171450" algn="l">
            <a:defRPr sz="1900"/>
          </a:lvl4pPr>
          <a:lvl5pPr marL="685800" indent="-171450" algn="l">
            <a:defRPr sz="1900"/>
          </a:lvl5pPr>
          <a:lvl6pPr marL="857250" indent="-171450" algn="l">
            <a:defRPr sz="1900"/>
          </a:lvl6pPr>
          <a:lvl7pPr marL="1028700" indent="-171450" algn="l">
            <a:defRPr sz="1900"/>
          </a:lvl7pPr>
          <a:lvl8pPr marL="1200150" indent="-171450" algn="l">
            <a:defRPr sz="1900"/>
          </a:lvl8pPr>
          <a:lvl9pPr marL="1371600" indent="-171450" algn="l">
            <a:defRPr sz="1900"/>
          </a:lvl9pPr>
        </a:lstStyle>
        <a:p>
          <a:pPr lvl="1">
            <a:lnSpc>
              <a:spcPct val="100000"/>
            </a:lnSpc>
            <a:spcBef>
              <a:spcPct val="0"/>
            </a:spcBef>
            <a:spcAft>
              <a:spcPct val="15000"/>
            </a:spcAft>
            <a:buFontTx/>
            <a:buChar char="•"/>
          </a:pPr>
          <a:r>
            <a:rPr lang="es-ES" dirty="0">
              <a:solidFill>
                <a:schemeClr val="dk1"/>
              </a:solidFill>
            </a:rPr>
            <a:t>   Cumplimiento de las metas y los objetivos previstos</a:t>
          </a:r>
          <a:endParaRPr lang="es-HN" dirty="0">
            <a:solidFill>
              <a:schemeClr val="dk1"/>
            </a:solidFill>
          </a:endParaRPr>
        </a:p>
      </dsp:txBody>
      <dsp:txXfrm rot="5400000">
        <a:off x="4226358" y="-905427"/>
        <a:ext cx="894549" cy="7420544"/>
      </dsp:txXfrm>
    </dsp:sp>
  </dsp:spTree>
</dsp:drawing>
</file>

<file path=ppt/diagrams/drawing2.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upo 1"/>
      <dsp:cNvGrpSpPr/>
    </dsp:nvGrpSpPr>
    <dsp:grpSpPr>
      <a:xfrm>
        <a:off x="0" y="0"/>
        <a:ext cx="8845550" cy="3833495"/>
        <a:chOff x="0" y="0"/>
        <a:chExt cx="8845550" cy="3833495"/>
      </a:xfrm>
    </dsp:grpSpPr>
    <dsp:sp modelId="{BB7E788B-915F-4B69-AEB6-801014A122CA}">
      <dsp:nvSpPr>
        <dsp:cNvPr id="3" name="Cheurón 2"/>
        <dsp:cNvSpPr/>
      </dsp:nvSpPr>
      <dsp:spPr bwMode="white">
        <a:xfrm rot="5400000">
          <a:off x="-211365" y="211365"/>
          <a:ext cx="1409100" cy="986370"/>
        </a:xfrm>
        <a:prstGeom prst="chevron">
          <a:avLst/>
        </a:prstGeom>
      </dsp:spPr>
      <dsp:style>
        <a:lnRef idx="2">
          <a:schemeClr val="accent3">
            <a:hueOff val="0"/>
            <a:satOff val="0"/>
            <a:lumOff val="0"/>
            <a:alpha val="100000"/>
          </a:schemeClr>
        </a:lnRef>
        <a:fillRef idx="1">
          <a:schemeClr val="accent3">
            <a:hueOff val="0"/>
            <a:satOff val="0"/>
            <a:lumOff val="0"/>
            <a:alpha val="100000"/>
          </a:schemeClr>
        </a:fillRef>
        <a:effectRef idx="0">
          <a:scrgbClr r="0" g="0" b="0"/>
        </a:effectRef>
        <a:fontRef idx="minor">
          <a:schemeClr val="lt1"/>
        </a:fontRef>
      </dsp:style>
      <dsp:txBody>
        <a:bodyPr rot="-5400000" lIns="13335" tIns="13335" rIns="13335" bIns="13335"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s-HN" sz="2100" dirty="0"/>
            <a:t>Economía</a:t>
          </a:r>
        </a:p>
      </dsp:txBody>
      <dsp:txXfrm rot="5400000">
        <a:off x="-211365" y="211365"/>
        <a:ext cx="1409100" cy="986370"/>
      </dsp:txXfrm>
    </dsp:sp>
    <dsp:sp modelId="{F79CD3E5-CE2B-4EA0-AEAF-14321AE86D9F}">
      <dsp:nvSpPr>
        <dsp:cNvPr id="4" name="Redondear rectángulo de esquina del mismo lado 3"/>
        <dsp:cNvSpPr/>
      </dsp:nvSpPr>
      <dsp:spPr bwMode="white">
        <a:xfrm rot="5400000">
          <a:off x="4458003" y="-3471632"/>
          <a:ext cx="915915" cy="7859180"/>
        </a:xfrm>
        <a:prstGeom prst="round2SameRect">
          <a:avLst/>
        </a:prstGeom>
      </dsp:spPr>
      <dsp:style>
        <a:lnRef idx="2">
          <a:schemeClr val="accent3">
            <a:hueOff val="0"/>
            <a:satOff val="0"/>
            <a:lumOff val="0"/>
            <a:alpha val="100000"/>
          </a:schemeClr>
        </a:lnRef>
        <a:fillRef idx="1">
          <a:schemeClr val="lt1">
            <a:alpha val="90000"/>
          </a:schemeClr>
        </a:fillRef>
        <a:effectRef idx="0">
          <a:scrgbClr r="0" g="0" b="0"/>
        </a:effectRef>
        <a:fontRef idx="minor"/>
      </dsp:style>
      <dsp:txBody>
        <a:bodyPr rot="-5400000" lIns="106680" tIns="9525" rIns="9525" bIns="9525" anchor="ctr"/>
        <a:lstStyle>
          <a:lvl1pPr algn="l">
            <a:defRPr sz="6500"/>
          </a:lvl1pPr>
          <a:lvl2pPr marL="285750" indent="-285750" algn="l">
            <a:defRPr sz="6500"/>
          </a:lvl2pPr>
          <a:lvl3pPr marL="571500" indent="-285750" algn="l">
            <a:defRPr sz="6500"/>
          </a:lvl3pPr>
          <a:lvl4pPr marL="857250" indent="-285750" algn="l">
            <a:defRPr sz="6500"/>
          </a:lvl4pPr>
          <a:lvl5pPr marL="1143000" indent="-285750" algn="l">
            <a:defRPr sz="6500"/>
          </a:lvl5pPr>
          <a:lvl6pPr marL="1428750" indent="-285750" algn="l">
            <a:defRPr sz="6500"/>
          </a:lvl6pPr>
          <a:lvl7pPr marL="1714500" indent="-285750" algn="l">
            <a:defRPr sz="6500"/>
          </a:lvl7pPr>
          <a:lvl8pPr marL="2000250" indent="-285750" algn="l">
            <a:defRPr sz="6500"/>
          </a:lvl8pPr>
          <a:lvl9pPr marL="2286000" indent="-285750" algn="l">
            <a:defRPr sz="6500"/>
          </a:lvl9pPr>
        </a:lstStyle>
        <a:p>
          <a:pPr marL="114300" lvl="1" indent="-114300">
            <a:lnSpc>
              <a:spcPct val="100000"/>
            </a:lnSpc>
            <a:spcBef>
              <a:spcPct val="0"/>
            </a:spcBef>
            <a:spcAft>
              <a:spcPct val="15000"/>
            </a:spcAft>
            <a:buChar char="•"/>
          </a:pPr>
          <a:r>
            <a:rPr lang="es-ES" sz="1500" dirty="0">
              <a:solidFill>
                <a:schemeClr val="dk1"/>
              </a:solidFill>
            </a:rPr>
            <a:t>    </a:t>
          </a:r>
          <a:r>
            <a:rPr lang="es-ES" sz="2100" dirty="0">
              <a:solidFill>
                <a:schemeClr val="dk1"/>
              </a:solidFill>
            </a:rPr>
            <a:t>Austeridad y mesura en los gastos e inversiones públicas, en condiciones de calidad, cantidad y oportunidad requeridas.</a:t>
          </a:r>
          <a:endParaRPr lang="es-HN" sz="2100" dirty="0">
            <a:solidFill>
              <a:schemeClr val="dk1"/>
            </a:solidFill>
          </a:endParaRPr>
        </a:p>
      </dsp:txBody>
      <dsp:txXfrm rot="5400000">
        <a:off x="4458003" y="-3471632"/>
        <a:ext cx="915915" cy="7859180"/>
      </dsp:txXfrm>
    </dsp:sp>
    <dsp:sp modelId="{6250C212-8E69-4FE5-848D-C5470CB3127B}">
      <dsp:nvSpPr>
        <dsp:cNvPr id="5" name="Cheurón 4"/>
        <dsp:cNvSpPr/>
      </dsp:nvSpPr>
      <dsp:spPr bwMode="white">
        <a:xfrm rot="5400000">
          <a:off x="-211365" y="1423562"/>
          <a:ext cx="1409100" cy="986370"/>
        </a:xfrm>
        <a:prstGeom prst="chevron">
          <a:avLst/>
        </a:prstGeom>
      </dsp:spPr>
      <dsp:style>
        <a:lnRef idx="2">
          <a:schemeClr val="accent3">
            <a:hueOff val="5640000"/>
            <a:satOff val="-8430"/>
            <a:lumOff val="-1372"/>
            <a:alpha val="100000"/>
          </a:schemeClr>
        </a:lnRef>
        <a:fillRef idx="1">
          <a:schemeClr val="accent3">
            <a:hueOff val="5640000"/>
            <a:satOff val="-8430"/>
            <a:lumOff val="-1372"/>
            <a:alpha val="100000"/>
          </a:schemeClr>
        </a:fillRef>
        <a:effectRef idx="0">
          <a:scrgbClr r="0" g="0" b="0"/>
        </a:effectRef>
        <a:fontRef idx="minor">
          <a:schemeClr val="lt1"/>
        </a:fontRef>
      </dsp:style>
      <dsp:txBody>
        <a:bodyPr rot="-5400000" lIns="11430" tIns="11430" rIns="11430" bIns="1143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s-HN" sz="1800" dirty="0"/>
            <a:t>Cuidado</a:t>
          </a:r>
          <a:r>
            <a:rPr lang="es-HN" sz="1200" dirty="0"/>
            <a:t> </a:t>
          </a:r>
          <a:r>
            <a:rPr lang="es-HN" sz="1800" dirty="0"/>
            <a:t>del Ambiente </a:t>
          </a:r>
        </a:p>
      </dsp:txBody>
      <dsp:txXfrm rot="5400000">
        <a:off x="-211365" y="1423562"/>
        <a:ext cx="1409100" cy="986370"/>
      </dsp:txXfrm>
    </dsp:sp>
    <dsp:sp modelId="{D289798A-00F6-47FD-BE6B-286B262A1ECB}">
      <dsp:nvSpPr>
        <dsp:cNvPr id="6" name="Redondear rectángulo de esquina del mismo lado 5"/>
        <dsp:cNvSpPr/>
      </dsp:nvSpPr>
      <dsp:spPr bwMode="white">
        <a:xfrm rot="5400000">
          <a:off x="4458003" y="-2259435"/>
          <a:ext cx="915915" cy="7859180"/>
        </a:xfrm>
        <a:prstGeom prst="round2SameRect">
          <a:avLst/>
        </a:prstGeom>
      </dsp:spPr>
      <dsp:style>
        <a:lnRef idx="2">
          <a:schemeClr val="accent3">
            <a:hueOff val="5640000"/>
            <a:satOff val="-8430"/>
            <a:lumOff val="-1372"/>
            <a:alpha val="100000"/>
          </a:schemeClr>
        </a:lnRef>
        <a:fillRef idx="1">
          <a:schemeClr val="lt1">
            <a:alpha val="90000"/>
          </a:schemeClr>
        </a:fillRef>
        <a:effectRef idx="0">
          <a:scrgbClr r="0" g="0" b="0"/>
        </a:effectRef>
        <a:fontRef idx="minor"/>
      </dsp:style>
      <dsp:txBody>
        <a:bodyPr rot="-5400000" lIns="106680" tIns="9525" rIns="9525" bIns="9525" anchor="ctr"/>
        <a:lstStyle>
          <a:lvl1pPr algn="l">
            <a:defRPr sz="6500"/>
          </a:lvl1pPr>
          <a:lvl2pPr marL="285750" indent="-285750" algn="l">
            <a:defRPr sz="6500"/>
          </a:lvl2pPr>
          <a:lvl3pPr marL="571500" indent="-285750" algn="l">
            <a:defRPr sz="6500"/>
          </a:lvl3pPr>
          <a:lvl4pPr marL="857250" indent="-285750" algn="l">
            <a:defRPr sz="6500"/>
          </a:lvl4pPr>
          <a:lvl5pPr marL="1143000" indent="-285750" algn="l">
            <a:defRPr sz="6500"/>
          </a:lvl5pPr>
          <a:lvl6pPr marL="1428750" indent="-285750" algn="l">
            <a:defRPr sz="6500"/>
          </a:lvl6pPr>
          <a:lvl7pPr marL="1714500" indent="-285750" algn="l">
            <a:defRPr sz="6500"/>
          </a:lvl7pPr>
          <a:lvl8pPr marL="2000250" indent="-285750" algn="l">
            <a:defRPr sz="6500"/>
          </a:lvl8pPr>
          <a:lvl9pPr marL="2286000" indent="-285750" algn="l">
            <a:defRPr sz="6500"/>
          </a:lvl9pPr>
        </a:lstStyle>
        <a:p>
          <a:pPr marL="114300" lvl="1" indent="-114300">
            <a:lnSpc>
              <a:spcPct val="100000"/>
            </a:lnSpc>
            <a:spcBef>
              <a:spcPct val="0"/>
            </a:spcBef>
            <a:spcAft>
              <a:spcPct val="15000"/>
            </a:spcAft>
            <a:buFontTx/>
            <a:buChar char="•"/>
          </a:pPr>
          <a:r>
            <a:rPr lang="es-ES" sz="1500" dirty="0">
              <a:solidFill>
                <a:schemeClr val="dk1"/>
              </a:solidFill>
            </a:rPr>
            <a:t>   </a:t>
          </a:r>
          <a:r>
            <a:rPr lang="es-ES" sz="2100" dirty="0">
              <a:solidFill>
                <a:schemeClr val="dk1"/>
              </a:solidFill>
            </a:rPr>
            <a:t>Responsabilidad de las instituciones públicas y sus servidores en la preservación, conservación, renovación y mejoramiento del medio ambiente.</a:t>
          </a:r>
          <a:endParaRPr lang="es-HN" sz="2100" dirty="0">
            <a:solidFill>
              <a:schemeClr val="dk1"/>
            </a:solidFill>
          </a:endParaRPr>
        </a:p>
      </dsp:txBody>
      <dsp:txXfrm rot="5400000">
        <a:off x="4458003" y="-2259435"/>
        <a:ext cx="915915" cy="7859180"/>
      </dsp:txXfrm>
    </dsp:sp>
    <dsp:sp modelId="{50F4B5A0-5685-43BE-B959-03F5693B51F9}">
      <dsp:nvSpPr>
        <dsp:cNvPr id="7" name="Cheurón 6"/>
        <dsp:cNvSpPr/>
      </dsp:nvSpPr>
      <dsp:spPr bwMode="white">
        <a:xfrm rot="5400000">
          <a:off x="-211365" y="2635760"/>
          <a:ext cx="1409100" cy="986370"/>
        </a:xfrm>
        <a:prstGeom prst="chevron">
          <a:avLst/>
        </a:prstGeom>
      </dsp:spPr>
      <dsp:style>
        <a:lnRef idx="2">
          <a:schemeClr val="accent3">
            <a:hueOff val="11280000"/>
            <a:satOff val="-16862"/>
            <a:lumOff val="-2744"/>
            <a:alpha val="100000"/>
          </a:schemeClr>
        </a:lnRef>
        <a:fillRef idx="1">
          <a:schemeClr val="accent3">
            <a:hueOff val="11280000"/>
            <a:satOff val="-16862"/>
            <a:lumOff val="-2744"/>
            <a:alpha val="100000"/>
          </a:schemeClr>
        </a:fillRef>
        <a:effectRef idx="0">
          <a:scrgbClr r="0" g="0" b="0"/>
        </a:effectRef>
        <a:fontRef idx="minor">
          <a:schemeClr val="lt1"/>
        </a:fontRef>
      </dsp:style>
      <dsp:txBody>
        <a:bodyPr rot="-5400000" lIns="8890" tIns="8890" rIns="8890" bIns="889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s-HN" sz="1400" dirty="0"/>
            <a:t>Transparencia</a:t>
          </a:r>
        </a:p>
      </dsp:txBody>
      <dsp:txXfrm rot="5400000">
        <a:off x="-211365" y="2635760"/>
        <a:ext cx="1409100" cy="986370"/>
      </dsp:txXfrm>
    </dsp:sp>
    <dsp:sp modelId="{6747A28E-62A4-41E8-A508-161E98EE0FDF}">
      <dsp:nvSpPr>
        <dsp:cNvPr id="8" name="Redondear rectángulo de esquina del mismo lado 7"/>
        <dsp:cNvSpPr/>
      </dsp:nvSpPr>
      <dsp:spPr bwMode="white">
        <a:xfrm rot="5400000">
          <a:off x="4458003" y="-1047238"/>
          <a:ext cx="915915" cy="7859180"/>
        </a:xfrm>
        <a:prstGeom prst="round2SameRect">
          <a:avLst/>
        </a:prstGeom>
      </dsp:spPr>
      <dsp:style>
        <a:lnRef idx="2">
          <a:schemeClr val="accent3">
            <a:hueOff val="11280000"/>
            <a:satOff val="-16862"/>
            <a:lumOff val="-2744"/>
            <a:alpha val="100000"/>
          </a:schemeClr>
        </a:lnRef>
        <a:fillRef idx="1">
          <a:schemeClr val="lt1">
            <a:alpha val="90000"/>
          </a:schemeClr>
        </a:fillRef>
        <a:effectRef idx="0">
          <a:scrgbClr r="0" g="0" b="0"/>
        </a:effectRef>
        <a:fontRef idx="minor"/>
      </dsp:style>
      <dsp:txBody>
        <a:bodyPr rot="-5400000" lIns="142240" tIns="12700" rIns="12700" bIns="12700" anchor="ctr"/>
        <a:lstStyle>
          <a:lvl1pPr algn="l">
            <a:defRPr sz="6500"/>
          </a:lvl1pPr>
          <a:lvl2pPr marL="285750" indent="-285750" algn="l">
            <a:defRPr sz="6500"/>
          </a:lvl2pPr>
          <a:lvl3pPr marL="571500" indent="-285750" algn="l">
            <a:defRPr sz="6500"/>
          </a:lvl3pPr>
          <a:lvl4pPr marL="857250" indent="-285750" algn="l">
            <a:defRPr sz="6500"/>
          </a:lvl4pPr>
          <a:lvl5pPr marL="1143000" indent="-285750" algn="l">
            <a:defRPr sz="6500"/>
          </a:lvl5pPr>
          <a:lvl6pPr marL="1428750" indent="-285750" algn="l">
            <a:defRPr sz="6500"/>
          </a:lvl6pPr>
          <a:lvl7pPr marL="1714500" indent="-285750" algn="l">
            <a:defRPr sz="6500"/>
          </a:lvl7pPr>
          <a:lvl8pPr marL="2000250" indent="-285750" algn="l">
            <a:defRPr sz="6500"/>
          </a:lvl8pPr>
          <a:lvl9pPr marL="2286000" indent="-285750" algn="l">
            <a:defRPr sz="6500"/>
          </a:lvl9pPr>
        </a:lstStyle>
        <a:p>
          <a:pPr marL="228600" lvl="1" indent="-228600">
            <a:lnSpc>
              <a:spcPct val="100000"/>
            </a:lnSpc>
            <a:spcBef>
              <a:spcPct val="0"/>
            </a:spcBef>
            <a:spcAft>
              <a:spcPct val="15000"/>
            </a:spcAft>
            <a:buFontTx/>
            <a:buChar char="•"/>
          </a:pPr>
          <a:r>
            <a:rPr lang="es-HN" sz="2000" dirty="0">
              <a:solidFill>
                <a:schemeClr val="dk1"/>
              </a:solidFill>
            </a:rPr>
            <a:t>   </a:t>
          </a:r>
          <a:r>
            <a:rPr lang="es-HN" sz="2100" dirty="0">
              <a:solidFill>
                <a:schemeClr val="dk1"/>
              </a:solidFill>
            </a:rPr>
            <a:t>Publicación constante y oportuna de información de calidad, para facilitar el control social y el conocimiento de la gestión por parte de todos los grupos de interés.</a:t>
          </a:r>
          <a:endParaRPr>
            <a:solidFill>
              <a:schemeClr val="dk1"/>
            </a:solidFill>
          </a:endParaRPr>
        </a:p>
      </dsp:txBody>
      <dsp:txXfrm rot="5400000">
        <a:off x="4458003" y="-1047238"/>
        <a:ext cx="915915" cy="7859180"/>
      </dsp:txXfrm>
    </dsp:sp>
  </dsp:spTree>
</dsp:drawing>
</file>

<file path=ppt/diagrams/drawing3.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upo 1"/>
      <dsp:cNvGrpSpPr/>
    </dsp:nvGrpSpPr>
    <dsp:grpSpPr>
      <a:xfrm>
        <a:off x="0" y="0"/>
        <a:ext cx="8435975" cy="4569460"/>
        <a:chOff x="0" y="0"/>
        <a:chExt cx="8435975" cy="4569460"/>
      </a:xfrm>
    </dsp:grpSpPr>
    <dsp:sp modelId="{BCB5DD6C-1D6B-4AF7-BEA9-4F7D26589C61}">
      <dsp:nvSpPr>
        <dsp:cNvPr id="3" name="Rectángulo redondeado 2"/>
        <dsp:cNvSpPr/>
      </dsp:nvSpPr>
      <dsp:spPr bwMode="white">
        <a:xfrm>
          <a:off x="0" y="124066"/>
          <a:ext cx="8435975" cy="4321328"/>
        </a:xfrm>
        <a:prstGeom prst="roundRect">
          <a:avLst>
            <a:gd name="adj" fmla="val 10000"/>
          </a:avLst>
        </a:prstGeom>
        <a:sp3d prstMaterial="plastic">
          <a:bevelT w="120900" h="88900"/>
          <a:bevelB w="88900" h="31750" prst="angle"/>
        </a:sp3d>
      </dsp:spPr>
      <dsp:style>
        <a:lnRef idx="0">
          <a:schemeClr val="lt1"/>
        </a:lnRef>
        <a:fillRef idx="3">
          <a:schemeClr val="accent1"/>
        </a:fillRef>
        <a:effectRef idx="2">
          <a:scrgbClr r="0" g="0" b="0"/>
        </a:effectRef>
        <a:fontRef idx="minor">
          <a:schemeClr val="lt1"/>
        </a:fontRef>
      </dsp:style>
      <dsp:txBody>
        <a:bodyPr lIns="60960" tIns="40640" rIns="60960" bIns="40640" anchor="ctr"/>
        <a:lstStyle>
          <a:lvl1pPr algn="ctr">
            <a:defRPr sz="3200"/>
          </a:lvl1pPr>
          <a:lvl2pPr marL="228600" indent="-228600" algn="ctr">
            <a:defRPr sz="2400"/>
          </a:lvl2pPr>
          <a:lvl3pPr marL="457200" indent="-228600" algn="ctr">
            <a:defRPr sz="2400"/>
          </a:lvl3pPr>
          <a:lvl4pPr marL="685800" indent="-228600" algn="ctr">
            <a:defRPr sz="2400"/>
          </a:lvl4pPr>
          <a:lvl5pPr marL="914400" indent="-228600" algn="ctr">
            <a:defRPr sz="2400"/>
          </a:lvl5pPr>
          <a:lvl6pPr marL="1143000" indent="-228600" algn="ctr">
            <a:defRPr sz="2400"/>
          </a:lvl6pPr>
          <a:lvl7pPr marL="1371600" indent="-228600" algn="ctr">
            <a:defRPr sz="2400"/>
          </a:lvl7pPr>
          <a:lvl8pPr marL="1600200" indent="-228600" algn="ctr">
            <a:defRPr sz="2400"/>
          </a:lvl8pPr>
          <a:lvl9pPr marL="1828800" indent="-228600" algn="ctr">
            <a:defRPr sz="2400"/>
          </a:lvl9pPr>
        </a:lstStyle>
        <a:p>
          <a:pPr lvl="0" rtl="0">
            <a:lnSpc>
              <a:spcPct val="100000"/>
            </a:lnSpc>
            <a:spcBef>
              <a:spcPct val="0"/>
            </a:spcBef>
            <a:spcAft>
              <a:spcPct val="35000"/>
            </a:spcAft>
          </a:pPr>
          <a:r>
            <a:rPr lang="es-ES" dirty="0"/>
            <a:t>Son un compendio de acciones documentadas que contienen en esencia, la descripción de las actividades que se realizan producto de las funciones de una unidad administrativa, dichas funciones se traducen en lo que  denominamos procesos y que entregan como resultado un producto o servicio específico.</a:t>
          </a:r>
          <a:br>
            <a:rPr lang="es-ES" dirty="0"/>
          </a:br>
          <a:endParaRPr lang="en-US" dirty="0"/>
        </a:p>
      </dsp:txBody>
      <dsp:txXfrm>
        <a:off x="0" y="124066"/>
        <a:ext cx="8435975" cy="4321328"/>
      </dsp:txXfrm>
    </dsp:sp>
    <dsp:sp modelId="{6C6EA2D0-639B-400A-9C52-AA071EE65BC6}">
      <dsp:nvSpPr>
        <dsp:cNvPr id="4" name="Rectángulo redondeado 3" hidden="1"/>
        <dsp:cNvSpPr/>
      </dsp:nvSpPr>
      <dsp:spPr>
        <a:xfrm>
          <a:off x="0" y="124066"/>
          <a:ext cx="1687195" cy="4321328"/>
        </a:xfrm>
        <a:prstGeom prst="roundRect">
          <a:avLst>
            <a:gd name="adj" fmla="val 10000"/>
          </a:avLst>
        </a:prstGeom>
      </dsp:spPr>
      <dsp:txXfrm>
        <a:off x="0" y="124066"/>
        <a:ext cx="1687195" cy="4321328"/>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rSet qsTypeId="urn:microsoft.com/office/officeart/2005/8/quickstyle/simple5"/>
        </dgm:pt>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type="chevron" r:blip="" rot="90">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type="round2SameRect" r:blip="" rot="90">
                <dgm:adjLst/>
              </dgm:shape>
            </dgm:if>
            <dgm:else name="Name6">
              <dgm:alg type="tx">
                <dgm:param type="stBulletLvl" val="1"/>
                <dgm:param type="txAnchorVertCh" val="mid"/>
              </dgm:alg>
              <dgm:shape xmlns:r="http://schemas.openxmlformats.org/officeDocument/2006/relationships" type="round2SameRect" r:blip="" rot="-90">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rSet qsTypeId="urn:microsoft.com/office/officeart/2005/8/quickstyle/simple5"/>
        </dgm:pt>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type="chevron" r:blip="" rot="90">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type="round2SameRect" r:blip="" rot="90">
                <dgm:adjLst/>
              </dgm:shape>
            </dgm:if>
            <dgm:else name="Name6">
              <dgm:alg type="tx">
                <dgm:param type="stBulletLvl" val="1"/>
                <dgm:param type="txAnchorVertCh" val="mid"/>
              </dgm:alg>
              <dgm:shape xmlns:r="http://schemas.openxmlformats.org/officeDocument/2006/relationships" type="round2SameRect" r:blip="" rot="-90">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rSet qsTypeId="urn:microsoft.com/office/officeart/2005/8/quickstyle/simple5"/>
        </dgm:pt>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linDir" val="fromT"/>
              <dgm:param type="chAlign" val="l"/>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srcNode" val="rootConnector"/>
                        <dgm:param type="dim" val="1D"/>
                        <dgm:param type="endSty" val="noArr"/>
                        <dgm:param type="connRout" val="bend"/>
                        <dgm:param type="begPts" val="bCtr"/>
                        <dgm:param type="endPts" val="midL"/>
                      </dgm:alg>
                    </dgm:if>
                    <dgm:else name="Name16">
                      <dgm:alg type="conn">
                        <dgm:param type="srcNode" val="rootConnector"/>
                        <dgm:param type="dim" val="1D"/>
                        <dgm:param type="endSty" val="noArr"/>
                        <dgm:param type="connRout" val="bend"/>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7"/>
            <a:ext cx="7772400" cy="1470025"/>
          </a:xfrm>
        </p:spPr>
        <p:txBody>
          <a:bodyPr/>
          <a:lstStyle/>
          <a:p>
            <a:r>
              <a:rPr lang="es-ES"/>
              <a:t>Haga clic para modificar el estilo de título del patrón</a:t>
            </a:r>
            <a:endParaRPr lang="es-HN"/>
          </a:p>
        </p:txBody>
      </p:sp>
      <p:sp>
        <p:nvSpPr>
          <p:cNvPr id="3" name="2 Subtítulo"/>
          <p:cNvSpPr>
            <a:spLocks noGrp="1"/>
          </p:cNvSpPr>
          <p:nvPr>
            <p:ph type="subTitle" idx="1" hasCustomPrompt="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s-ES"/>
              <a:t>Haga clic para modificar el estilo de subtítulo del patrón</a:t>
            </a:r>
            <a:endParaRPr lang="es-HN"/>
          </a:p>
        </p:txBody>
      </p:sp>
      <p:sp>
        <p:nvSpPr>
          <p:cNvPr id="4" name="3 Marcador de fecha"/>
          <p:cNvSpPr>
            <a:spLocks noGrp="1"/>
          </p:cNvSpPr>
          <p:nvPr>
            <p:ph type="dt" sz="half" idx="10"/>
          </p:nvPr>
        </p:nvSpPr>
        <p:spPr/>
        <p:txBody>
          <a:bodyPr/>
          <a:lstStyle/>
          <a:p>
            <a:fld id="{9BD226C7-E0BA-4655-B2E0-FB0C7D3A53AE}" type="datetimeFigureOut">
              <a:rPr lang="es-HN" smtClean="0"/>
            </a:fld>
            <a:endParaRPr lang="es-HN"/>
          </a:p>
        </p:txBody>
      </p:sp>
      <p:sp>
        <p:nvSpPr>
          <p:cNvPr id="5" name="4 Marcador de pie de página"/>
          <p:cNvSpPr>
            <a:spLocks noGrp="1"/>
          </p:cNvSpPr>
          <p:nvPr>
            <p:ph type="ftr" sz="quarter" idx="11"/>
          </p:nvPr>
        </p:nvSpPr>
        <p:spPr/>
        <p:txBody>
          <a:bodyPr/>
          <a:lstStyle/>
          <a:p>
            <a:endParaRPr lang="es-HN"/>
          </a:p>
        </p:txBody>
      </p:sp>
      <p:sp>
        <p:nvSpPr>
          <p:cNvPr id="6" name="5 Marcador de número de diapositiva"/>
          <p:cNvSpPr>
            <a:spLocks noGrp="1"/>
          </p:cNvSpPr>
          <p:nvPr>
            <p:ph type="sldNum" sz="quarter" idx="12"/>
          </p:nvPr>
        </p:nvSpPr>
        <p:spPr/>
        <p:txBody>
          <a:bodyPr/>
          <a:lstStyle/>
          <a:p>
            <a:fld id="{062C9492-7ECA-479D-A147-F0C74CB904D0}" type="slidenum">
              <a:rPr lang="es-HN" smtClean="0"/>
            </a:fld>
            <a:endParaRPr lang="es-H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HN"/>
          </a:p>
        </p:txBody>
      </p:sp>
      <p:sp>
        <p:nvSpPr>
          <p:cNvPr id="3" name="2 Marcador de texto vertical"/>
          <p:cNvSpPr>
            <a:spLocks noGrp="1"/>
          </p:cNvSpPr>
          <p:nvPr>
            <p:ph type="body" orient="vert" idx="1" hasCustomPrompt="1"/>
          </p:nvPr>
        </p:nvSpPr>
        <p:spPr/>
        <p:txBody>
          <a:bodyPr vert="eaVert"/>
          <a:lstStyle/>
          <a:p>
            <a:pPr lvl="0"/>
            <a:r>
              <a:rPr lang="es-ES"/>
              <a:t>Haga clic para modificar el estilo de texto del patrón</a:t>
            </a:r>
            <a:endParaRPr lang="es-ES"/>
          </a:p>
          <a:p>
            <a:pPr lvl="1"/>
            <a:r>
              <a:rPr lang="es-ES"/>
              <a:t>Segundo nivel</a:t>
            </a:r>
            <a:endParaRPr lang="es-ES"/>
          </a:p>
          <a:p>
            <a:pPr lvl="2"/>
            <a:r>
              <a:rPr lang="es-ES"/>
              <a:t>Tercer nivel</a:t>
            </a:r>
            <a:endParaRPr lang="es-ES"/>
          </a:p>
          <a:p>
            <a:pPr lvl="3"/>
            <a:r>
              <a:rPr lang="es-ES"/>
              <a:t>Cuarto nivel</a:t>
            </a:r>
            <a:endParaRPr lang="es-ES"/>
          </a:p>
          <a:p>
            <a:pPr lvl="4"/>
            <a:r>
              <a:rPr lang="es-ES"/>
              <a:t>Quinto nivel</a:t>
            </a:r>
            <a:endParaRPr lang="es-HN"/>
          </a:p>
        </p:txBody>
      </p:sp>
      <p:sp>
        <p:nvSpPr>
          <p:cNvPr id="4" name="3 Marcador de fecha"/>
          <p:cNvSpPr>
            <a:spLocks noGrp="1"/>
          </p:cNvSpPr>
          <p:nvPr>
            <p:ph type="dt" sz="half" idx="10"/>
          </p:nvPr>
        </p:nvSpPr>
        <p:spPr/>
        <p:txBody>
          <a:bodyPr/>
          <a:lstStyle/>
          <a:p>
            <a:fld id="{9BD226C7-E0BA-4655-B2E0-FB0C7D3A53AE}" type="datetimeFigureOut">
              <a:rPr lang="es-HN" smtClean="0"/>
            </a:fld>
            <a:endParaRPr lang="es-HN"/>
          </a:p>
        </p:txBody>
      </p:sp>
      <p:sp>
        <p:nvSpPr>
          <p:cNvPr id="5" name="4 Marcador de pie de página"/>
          <p:cNvSpPr>
            <a:spLocks noGrp="1"/>
          </p:cNvSpPr>
          <p:nvPr>
            <p:ph type="ftr" sz="quarter" idx="11"/>
          </p:nvPr>
        </p:nvSpPr>
        <p:spPr/>
        <p:txBody>
          <a:bodyPr/>
          <a:lstStyle/>
          <a:p>
            <a:endParaRPr lang="es-HN"/>
          </a:p>
        </p:txBody>
      </p:sp>
      <p:sp>
        <p:nvSpPr>
          <p:cNvPr id="6" name="5 Marcador de número de diapositiva"/>
          <p:cNvSpPr>
            <a:spLocks noGrp="1"/>
          </p:cNvSpPr>
          <p:nvPr>
            <p:ph type="sldNum" sz="quarter" idx="12"/>
          </p:nvPr>
        </p:nvSpPr>
        <p:spPr/>
        <p:txBody>
          <a:bodyPr/>
          <a:lstStyle/>
          <a:p>
            <a:fld id="{062C9492-7ECA-479D-A147-F0C74CB904D0}" type="slidenum">
              <a:rPr lang="es-HN" smtClean="0"/>
            </a:fld>
            <a:endParaRPr lang="es-H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40"/>
            <a:ext cx="2057400" cy="5851525"/>
          </a:xfrm>
        </p:spPr>
        <p:txBody>
          <a:bodyPr vert="eaVert"/>
          <a:lstStyle/>
          <a:p>
            <a:r>
              <a:rPr lang="es-ES"/>
              <a:t>Haga clic para modificar el estilo de título del patrón</a:t>
            </a:r>
            <a:endParaRPr lang="es-HN"/>
          </a:p>
        </p:txBody>
      </p:sp>
      <p:sp>
        <p:nvSpPr>
          <p:cNvPr id="3" name="2 Marcador de texto vertical"/>
          <p:cNvSpPr>
            <a:spLocks noGrp="1"/>
          </p:cNvSpPr>
          <p:nvPr>
            <p:ph type="body" orient="vert" idx="1" hasCustomPrompt="1"/>
          </p:nvPr>
        </p:nvSpPr>
        <p:spPr>
          <a:xfrm>
            <a:off x="457200" y="274640"/>
            <a:ext cx="6019800" cy="5851525"/>
          </a:xfrm>
        </p:spPr>
        <p:txBody>
          <a:bodyPr vert="eaVert"/>
          <a:lstStyle/>
          <a:p>
            <a:pPr lvl="0"/>
            <a:r>
              <a:rPr lang="es-ES"/>
              <a:t>Haga clic para modificar el estilo de texto del patrón</a:t>
            </a:r>
            <a:endParaRPr lang="es-ES"/>
          </a:p>
          <a:p>
            <a:pPr lvl="1"/>
            <a:r>
              <a:rPr lang="es-ES"/>
              <a:t>Segundo nivel</a:t>
            </a:r>
            <a:endParaRPr lang="es-ES"/>
          </a:p>
          <a:p>
            <a:pPr lvl="2"/>
            <a:r>
              <a:rPr lang="es-ES"/>
              <a:t>Tercer nivel</a:t>
            </a:r>
            <a:endParaRPr lang="es-ES"/>
          </a:p>
          <a:p>
            <a:pPr lvl="3"/>
            <a:r>
              <a:rPr lang="es-ES"/>
              <a:t>Cuarto nivel</a:t>
            </a:r>
            <a:endParaRPr lang="es-ES"/>
          </a:p>
          <a:p>
            <a:pPr lvl="4"/>
            <a:r>
              <a:rPr lang="es-ES"/>
              <a:t>Quinto nivel</a:t>
            </a:r>
            <a:endParaRPr lang="es-HN"/>
          </a:p>
        </p:txBody>
      </p:sp>
      <p:sp>
        <p:nvSpPr>
          <p:cNvPr id="4" name="3 Marcador de fecha"/>
          <p:cNvSpPr>
            <a:spLocks noGrp="1"/>
          </p:cNvSpPr>
          <p:nvPr>
            <p:ph type="dt" sz="half" idx="10"/>
          </p:nvPr>
        </p:nvSpPr>
        <p:spPr/>
        <p:txBody>
          <a:bodyPr/>
          <a:lstStyle/>
          <a:p>
            <a:fld id="{9BD226C7-E0BA-4655-B2E0-FB0C7D3A53AE}" type="datetimeFigureOut">
              <a:rPr lang="es-HN" smtClean="0"/>
            </a:fld>
            <a:endParaRPr lang="es-HN"/>
          </a:p>
        </p:txBody>
      </p:sp>
      <p:sp>
        <p:nvSpPr>
          <p:cNvPr id="5" name="4 Marcador de pie de página"/>
          <p:cNvSpPr>
            <a:spLocks noGrp="1"/>
          </p:cNvSpPr>
          <p:nvPr>
            <p:ph type="ftr" sz="quarter" idx="11"/>
          </p:nvPr>
        </p:nvSpPr>
        <p:spPr/>
        <p:txBody>
          <a:bodyPr/>
          <a:lstStyle/>
          <a:p>
            <a:endParaRPr lang="es-HN"/>
          </a:p>
        </p:txBody>
      </p:sp>
      <p:sp>
        <p:nvSpPr>
          <p:cNvPr id="6" name="5 Marcador de número de diapositiva"/>
          <p:cNvSpPr>
            <a:spLocks noGrp="1"/>
          </p:cNvSpPr>
          <p:nvPr>
            <p:ph type="sldNum" sz="quarter" idx="12"/>
          </p:nvPr>
        </p:nvSpPr>
        <p:spPr/>
        <p:txBody>
          <a:bodyPr/>
          <a:lstStyle/>
          <a:p>
            <a:fld id="{062C9492-7ECA-479D-A147-F0C74CB904D0}" type="slidenum">
              <a:rPr lang="es-HN" smtClean="0"/>
            </a:fld>
            <a:endParaRPr lang="es-H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HN"/>
          </a:p>
        </p:txBody>
      </p:sp>
      <p:sp>
        <p:nvSpPr>
          <p:cNvPr id="3" name="2 Marcador de contenido"/>
          <p:cNvSpPr>
            <a:spLocks noGrp="1"/>
          </p:cNvSpPr>
          <p:nvPr>
            <p:ph idx="1" hasCustomPrompt="1"/>
          </p:nvPr>
        </p:nvSpPr>
        <p:spPr/>
        <p:txBody>
          <a:bodyPr/>
          <a:lstStyle/>
          <a:p>
            <a:pPr lvl="0"/>
            <a:r>
              <a:rPr lang="es-ES"/>
              <a:t>Haga clic para modificar el estilo de texto del patrón</a:t>
            </a:r>
            <a:endParaRPr lang="es-ES"/>
          </a:p>
          <a:p>
            <a:pPr lvl="1"/>
            <a:r>
              <a:rPr lang="es-ES"/>
              <a:t>Segundo nivel</a:t>
            </a:r>
            <a:endParaRPr lang="es-ES"/>
          </a:p>
          <a:p>
            <a:pPr lvl="2"/>
            <a:r>
              <a:rPr lang="es-ES"/>
              <a:t>Tercer nivel</a:t>
            </a:r>
            <a:endParaRPr lang="es-ES"/>
          </a:p>
          <a:p>
            <a:pPr lvl="3"/>
            <a:r>
              <a:rPr lang="es-ES"/>
              <a:t>Cuarto nivel</a:t>
            </a:r>
            <a:endParaRPr lang="es-ES"/>
          </a:p>
          <a:p>
            <a:pPr lvl="4"/>
            <a:r>
              <a:rPr lang="es-ES"/>
              <a:t>Quinto nivel</a:t>
            </a:r>
            <a:endParaRPr lang="es-HN"/>
          </a:p>
        </p:txBody>
      </p:sp>
      <p:sp>
        <p:nvSpPr>
          <p:cNvPr id="4" name="3 Marcador de fecha"/>
          <p:cNvSpPr>
            <a:spLocks noGrp="1"/>
          </p:cNvSpPr>
          <p:nvPr>
            <p:ph type="dt" sz="half" idx="10"/>
          </p:nvPr>
        </p:nvSpPr>
        <p:spPr/>
        <p:txBody>
          <a:bodyPr/>
          <a:lstStyle/>
          <a:p>
            <a:fld id="{9BD226C7-E0BA-4655-B2E0-FB0C7D3A53AE}" type="datetimeFigureOut">
              <a:rPr lang="es-HN" smtClean="0"/>
            </a:fld>
            <a:endParaRPr lang="es-HN"/>
          </a:p>
        </p:txBody>
      </p:sp>
      <p:sp>
        <p:nvSpPr>
          <p:cNvPr id="5" name="4 Marcador de pie de página"/>
          <p:cNvSpPr>
            <a:spLocks noGrp="1"/>
          </p:cNvSpPr>
          <p:nvPr>
            <p:ph type="ftr" sz="quarter" idx="11"/>
          </p:nvPr>
        </p:nvSpPr>
        <p:spPr/>
        <p:txBody>
          <a:bodyPr/>
          <a:lstStyle/>
          <a:p>
            <a:endParaRPr lang="es-HN"/>
          </a:p>
        </p:txBody>
      </p:sp>
      <p:sp>
        <p:nvSpPr>
          <p:cNvPr id="6" name="5 Marcador de número de diapositiva"/>
          <p:cNvSpPr>
            <a:spLocks noGrp="1"/>
          </p:cNvSpPr>
          <p:nvPr>
            <p:ph type="sldNum" sz="quarter" idx="12"/>
          </p:nvPr>
        </p:nvSpPr>
        <p:spPr/>
        <p:txBody>
          <a:bodyPr/>
          <a:lstStyle/>
          <a:p>
            <a:fld id="{062C9492-7ECA-479D-A147-F0C74CB904D0}" type="slidenum">
              <a:rPr lang="es-HN" smtClean="0"/>
            </a:fld>
            <a:endParaRPr lang="es-H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2"/>
            <a:ext cx="7772400" cy="1362075"/>
          </a:xfrm>
        </p:spPr>
        <p:txBody>
          <a:bodyPr anchor="t"/>
          <a:lstStyle>
            <a:lvl1pPr algn="l">
              <a:defRPr sz="3000" b="1" cap="all"/>
            </a:lvl1pPr>
          </a:lstStyle>
          <a:p>
            <a:r>
              <a:rPr lang="es-ES"/>
              <a:t>Haga clic para modificar el estilo de título del patrón</a:t>
            </a:r>
            <a:endParaRPr lang="es-HN"/>
          </a:p>
        </p:txBody>
      </p:sp>
      <p:sp>
        <p:nvSpPr>
          <p:cNvPr id="3" name="2 Marcador de texto"/>
          <p:cNvSpPr>
            <a:spLocks noGrp="1"/>
          </p:cNvSpPr>
          <p:nvPr>
            <p:ph type="body" idx="1" hasCustomPrompt="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s-ES"/>
              <a:t>Haga clic para modificar el estilo de texto del patrón</a:t>
            </a:r>
            <a:endParaRPr lang="es-ES"/>
          </a:p>
        </p:txBody>
      </p:sp>
      <p:sp>
        <p:nvSpPr>
          <p:cNvPr id="4" name="3 Marcador de fecha"/>
          <p:cNvSpPr>
            <a:spLocks noGrp="1"/>
          </p:cNvSpPr>
          <p:nvPr>
            <p:ph type="dt" sz="half" idx="10"/>
          </p:nvPr>
        </p:nvSpPr>
        <p:spPr/>
        <p:txBody>
          <a:bodyPr/>
          <a:lstStyle/>
          <a:p>
            <a:fld id="{9BD226C7-E0BA-4655-B2E0-FB0C7D3A53AE}" type="datetimeFigureOut">
              <a:rPr lang="es-HN" smtClean="0"/>
            </a:fld>
            <a:endParaRPr lang="es-HN"/>
          </a:p>
        </p:txBody>
      </p:sp>
      <p:sp>
        <p:nvSpPr>
          <p:cNvPr id="5" name="4 Marcador de pie de página"/>
          <p:cNvSpPr>
            <a:spLocks noGrp="1"/>
          </p:cNvSpPr>
          <p:nvPr>
            <p:ph type="ftr" sz="quarter" idx="11"/>
          </p:nvPr>
        </p:nvSpPr>
        <p:spPr/>
        <p:txBody>
          <a:bodyPr/>
          <a:lstStyle/>
          <a:p>
            <a:endParaRPr lang="es-HN"/>
          </a:p>
        </p:txBody>
      </p:sp>
      <p:sp>
        <p:nvSpPr>
          <p:cNvPr id="6" name="5 Marcador de número de diapositiva"/>
          <p:cNvSpPr>
            <a:spLocks noGrp="1"/>
          </p:cNvSpPr>
          <p:nvPr>
            <p:ph type="sldNum" sz="quarter" idx="12"/>
          </p:nvPr>
        </p:nvSpPr>
        <p:spPr/>
        <p:txBody>
          <a:bodyPr/>
          <a:lstStyle/>
          <a:p>
            <a:fld id="{062C9492-7ECA-479D-A147-F0C74CB904D0}" type="slidenum">
              <a:rPr lang="es-HN" smtClean="0"/>
            </a:fld>
            <a:endParaRPr lang="es-H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HN"/>
          </a:p>
        </p:txBody>
      </p:sp>
      <p:sp>
        <p:nvSpPr>
          <p:cNvPr id="3" name="2 Marcador de contenido"/>
          <p:cNvSpPr>
            <a:spLocks noGrp="1"/>
          </p:cNvSpPr>
          <p:nvPr>
            <p:ph sz="half" idx="1" hasCustomPrompt="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s-ES"/>
              <a:t>Haga clic para modificar el estilo de texto del patrón</a:t>
            </a:r>
            <a:endParaRPr lang="es-ES"/>
          </a:p>
          <a:p>
            <a:pPr lvl="1"/>
            <a:r>
              <a:rPr lang="es-ES"/>
              <a:t>Segundo nivel</a:t>
            </a:r>
            <a:endParaRPr lang="es-ES"/>
          </a:p>
          <a:p>
            <a:pPr lvl="2"/>
            <a:r>
              <a:rPr lang="es-ES"/>
              <a:t>Tercer nivel</a:t>
            </a:r>
            <a:endParaRPr lang="es-ES"/>
          </a:p>
          <a:p>
            <a:pPr lvl="3"/>
            <a:r>
              <a:rPr lang="es-ES"/>
              <a:t>Cuarto nivel</a:t>
            </a:r>
            <a:endParaRPr lang="es-ES"/>
          </a:p>
          <a:p>
            <a:pPr lvl="4"/>
            <a:r>
              <a:rPr lang="es-ES"/>
              <a:t>Quinto nivel</a:t>
            </a:r>
            <a:endParaRPr lang="es-HN"/>
          </a:p>
        </p:txBody>
      </p:sp>
      <p:sp>
        <p:nvSpPr>
          <p:cNvPr id="4" name="3 Marcador de contenido"/>
          <p:cNvSpPr>
            <a:spLocks noGrp="1"/>
          </p:cNvSpPr>
          <p:nvPr>
            <p:ph sz="half" idx="2" hasCustomPrompt="1"/>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s-ES"/>
              <a:t>Haga clic para modificar el estilo de texto del patrón</a:t>
            </a:r>
            <a:endParaRPr lang="es-ES"/>
          </a:p>
          <a:p>
            <a:pPr lvl="1"/>
            <a:r>
              <a:rPr lang="es-ES"/>
              <a:t>Segundo nivel</a:t>
            </a:r>
            <a:endParaRPr lang="es-ES"/>
          </a:p>
          <a:p>
            <a:pPr lvl="2"/>
            <a:r>
              <a:rPr lang="es-ES"/>
              <a:t>Tercer nivel</a:t>
            </a:r>
            <a:endParaRPr lang="es-ES"/>
          </a:p>
          <a:p>
            <a:pPr lvl="3"/>
            <a:r>
              <a:rPr lang="es-ES"/>
              <a:t>Cuarto nivel</a:t>
            </a:r>
            <a:endParaRPr lang="es-ES"/>
          </a:p>
          <a:p>
            <a:pPr lvl="4"/>
            <a:r>
              <a:rPr lang="es-ES"/>
              <a:t>Quinto nivel</a:t>
            </a:r>
            <a:endParaRPr lang="es-HN"/>
          </a:p>
        </p:txBody>
      </p:sp>
      <p:sp>
        <p:nvSpPr>
          <p:cNvPr id="5" name="4 Marcador de fecha"/>
          <p:cNvSpPr>
            <a:spLocks noGrp="1"/>
          </p:cNvSpPr>
          <p:nvPr>
            <p:ph type="dt" sz="half" idx="10"/>
          </p:nvPr>
        </p:nvSpPr>
        <p:spPr/>
        <p:txBody>
          <a:bodyPr/>
          <a:lstStyle/>
          <a:p>
            <a:fld id="{9BD226C7-E0BA-4655-B2E0-FB0C7D3A53AE}" type="datetimeFigureOut">
              <a:rPr lang="es-HN" smtClean="0"/>
            </a:fld>
            <a:endParaRPr lang="es-HN"/>
          </a:p>
        </p:txBody>
      </p:sp>
      <p:sp>
        <p:nvSpPr>
          <p:cNvPr id="6" name="5 Marcador de pie de página"/>
          <p:cNvSpPr>
            <a:spLocks noGrp="1"/>
          </p:cNvSpPr>
          <p:nvPr>
            <p:ph type="ftr" sz="quarter" idx="11"/>
          </p:nvPr>
        </p:nvSpPr>
        <p:spPr/>
        <p:txBody>
          <a:bodyPr/>
          <a:lstStyle/>
          <a:p>
            <a:endParaRPr lang="es-HN"/>
          </a:p>
        </p:txBody>
      </p:sp>
      <p:sp>
        <p:nvSpPr>
          <p:cNvPr id="7" name="6 Marcador de número de diapositiva"/>
          <p:cNvSpPr>
            <a:spLocks noGrp="1"/>
          </p:cNvSpPr>
          <p:nvPr>
            <p:ph type="sldNum" sz="quarter" idx="12"/>
          </p:nvPr>
        </p:nvSpPr>
        <p:spPr/>
        <p:txBody>
          <a:bodyPr/>
          <a:lstStyle/>
          <a:p>
            <a:fld id="{062C9492-7ECA-479D-A147-F0C74CB904D0}" type="slidenum">
              <a:rPr lang="es-HN" smtClean="0"/>
            </a:fld>
            <a:endParaRPr lang="es-H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HN"/>
          </a:p>
        </p:txBody>
      </p:sp>
      <p:sp>
        <p:nvSpPr>
          <p:cNvPr id="3" name="2 Marcador de texto"/>
          <p:cNvSpPr>
            <a:spLocks noGrp="1"/>
          </p:cNvSpPr>
          <p:nvPr>
            <p:ph type="body" idx="1" hasCustomPrompt="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el estilo de texto del patrón</a:t>
            </a:r>
            <a:endParaRPr lang="es-ES"/>
          </a:p>
        </p:txBody>
      </p:sp>
      <p:sp>
        <p:nvSpPr>
          <p:cNvPr id="4" name="3 Marcador de contenido"/>
          <p:cNvSpPr>
            <a:spLocks noGrp="1"/>
          </p:cNvSpPr>
          <p:nvPr>
            <p:ph sz="half" idx="2" hasCustomPrompt="1"/>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s-ES"/>
              <a:t>Haga clic para modificar el estilo de texto del patrón</a:t>
            </a:r>
            <a:endParaRPr lang="es-ES"/>
          </a:p>
          <a:p>
            <a:pPr lvl="1"/>
            <a:r>
              <a:rPr lang="es-ES"/>
              <a:t>Segundo nivel</a:t>
            </a:r>
            <a:endParaRPr lang="es-ES"/>
          </a:p>
          <a:p>
            <a:pPr lvl="2"/>
            <a:r>
              <a:rPr lang="es-ES"/>
              <a:t>Tercer nivel</a:t>
            </a:r>
            <a:endParaRPr lang="es-ES"/>
          </a:p>
          <a:p>
            <a:pPr lvl="3"/>
            <a:r>
              <a:rPr lang="es-ES"/>
              <a:t>Cuarto nivel</a:t>
            </a:r>
            <a:endParaRPr lang="es-ES"/>
          </a:p>
          <a:p>
            <a:pPr lvl="4"/>
            <a:r>
              <a:rPr lang="es-ES"/>
              <a:t>Quinto nivel</a:t>
            </a:r>
            <a:endParaRPr lang="es-HN"/>
          </a:p>
        </p:txBody>
      </p:sp>
      <p:sp>
        <p:nvSpPr>
          <p:cNvPr id="5" name="4 Marcador de texto"/>
          <p:cNvSpPr>
            <a:spLocks noGrp="1"/>
          </p:cNvSpPr>
          <p:nvPr>
            <p:ph type="body" sz="quarter" idx="3" hasCustomPrompt="1"/>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el estilo de texto del patrón</a:t>
            </a:r>
            <a:endParaRPr lang="es-ES"/>
          </a:p>
        </p:txBody>
      </p:sp>
      <p:sp>
        <p:nvSpPr>
          <p:cNvPr id="6" name="5 Marcador de contenido"/>
          <p:cNvSpPr>
            <a:spLocks noGrp="1"/>
          </p:cNvSpPr>
          <p:nvPr>
            <p:ph sz="quarter" idx="4" hasCustomPrompt="1"/>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s-ES"/>
              <a:t>Haga clic para modificar el estilo de texto del patrón</a:t>
            </a:r>
            <a:endParaRPr lang="es-ES"/>
          </a:p>
          <a:p>
            <a:pPr lvl="1"/>
            <a:r>
              <a:rPr lang="es-ES"/>
              <a:t>Segundo nivel</a:t>
            </a:r>
            <a:endParaRPr lang="es-ES"/>
          </a:p>
          <a:p>
            <a:pPr lvl="2"/>
            <a:r>
              <a:rPr lang="es-ES"/>
              <a:t>Tercer nivel</a:t>
            </a:r>
            <a:endParaRPr lang="es-ES"/>
          </a:p>
          <a:p>
            <a:pPr lvl="3"/>
            <a:r>
              <a:rPr lang="es-ES"/>
              <a:t>Cuarto nivel</a:t>
            </a:r>
            <a:endParaRPr lang="es-ES"/>
          </a:p>
          <a:p>
            <a:pPr lvl="4"/>
            <a:r>
              <a:rPr lang="es-ES"/>
              <a:t>Quinto nivel</a:t>
            </a:r>
            <a:endParaRPr lang="es-HN"/>
          </a:p>
        </p:txBody>
      </p:sp>
      <p:sp>
        <p:nvSpPr>
          <p:cNvPr id="7" name="6 Marcador de fecha"/>
          <p:cNvSpPr>
            <a:spLocks noGrp="1"/>
          </p:cNvSpPr>
          <p:nvPr>
            <p:ph type="dt" sz="half" idx="10"/>
          </p:nvPr>
        </p:nvSpPr>
        <p:spPr/>
        <p:txBody>
          <a:bodyPr/>
          <a:lstStyle/>
          <a:p>
            <a:fld id="{9BD226C7-E0BA-4655-B2E0-FB0C7D3A53AE}" type="datetimeFigureOut">
              <a:rPr lang="es-HN" smtClean="0"/>
            </a:fld>
            <a:endParaRPr lang="es-HN"/>
          </a:p>
        </p:txBody>
      </p:sp>
      <p:sp>
        <p:nvSpPr>
          <p:cNvPr id="8" name="7 Marcador de pie de página"/>
          <p:cNvSpPr>
            <a:spLocks noGrp="1"/>
          </p:cNvSpPr>
          <p:nvPr>
            <p:ph type="ftr" sz="quarter" idx="11"/>
          </p:nvPr>
        </p:nvSpPr>
        <p:spPr/>
        <p:txBody>
          <a:bodyPr/>
          <a:lstStyle/>
          <a:p>
            <a:endParaRPr lang="es-HN"/>
          </a:p>
        </p:txBody>
      </p:sp>
      <p:sp>
        <p:nvSpPr>
          <p:cNvPr id="9" name="8 Marcador de número de diapositiva"/>
          <p:cNvSpPr>
            <a:spLocks noGrp="1"/>
          </p:cNvSpPr>
          <p:nvPr>
            <p:ph type="sldNum" sz="quarter" idx="12"/>
          </p:nvPr>
        </p:nvSpPr>
        <p:spPr/>
        <p:txBody>
          <a:bodyPr/>
          <a:lstStyle/>
          <a:p>
            <a:fld id="{062C9492-7ECA-479D-A147-F0C74CB904D0}" type="slidenum">
              <a:rPr lang="es-HN" smtClean="0"/>
            </a:fld>
            <a:endParaRPr lang="es-H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HN"/>
          </a:p>
        </p:txBody>
      </p:sp>
      <p:sp>
        <p:nvSpPr>
          <p:cNvPr id="3" name="2 Marcador de fecha"/>
          <p:cNvSpPr>
            <a:spLocks noGrp="1"/>
          </p:cNvSpPr>
          <p:nvPr>
            <p:ph type="dt" sz="half" idx="10"/>
          </p:nvPr>
        </p:nvSpPr>
        <p:spPr/>
        <p:txBody>
          <a:bodyPr/>
          <a:lstStyle/>
          <a:p>
            <a:fld id="{9BD226C7-E0BA-4655-B2E0-FB0C7D3A53AE}" type="datetimeFigureOut">
              <a:rPr lang="es-HN" smtClean="0"/>
            </a:fld>
            <a:endParaRPr lang="es-HN"/>
          </a:p>
        </p:txBody>
      </p:sp>
      <p:sp>
        <p:nvSpPr>
          <p:cNvPr id="4" name="3 Marcador de pie de página"/>
          <p:cNvSpPr>
            <a:spLocks noGrp="1"/>
          </p:cNvSpPr>
          <p:nvPr>
            <p:ph type="ftr" sz="quarter" idx="11"/>
          </p:nvPr>
        </p:nvSpPr>
        <p:spPr/>
        <p:txBody>
          <a:bodyPr/>
          <a:lstStyle/>
          <a:p>
            <a:endParaRPr lang="es-HN"/>
          </a:p>
        </p:txBody>
      </p:sp>
      <p:sp>
        <p:nvSpPr>
          <p:cNvPr id="5" name="4 Marcador de número de diapositiva"/>
          <p:cNvSpPr>
            <a:spLocks noGrp="1"/>
          </p:cNvSpPr>
          <p:nvPr>
            <p:ph type="sldNum" sz="quarter" idx="12"/>
          </p:nvPr>
        </p:nvSpPr>
        <p:spPr/>
        <p:txBody>
          <a:bodyPr/>
          <a:lstStyle/>
          <a:p>
            <a:fld id="{062C9492-7ECA-479D-A147-F0C74CB904D0}" type="slidenum">
              <a:rPr lang="es-HN" smtClean="0"/>
            </a:fld>
            <a:endParaRPr lang="es-H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9BD226C7-E0BA-4655-B2E0-FB0C7D3A53AE}" type="datetimeFigureOut">
              <a:rPr lang="es-HN" smtClean="0"/>
            </a:fld>
            <a:endParaRPr lang="es-HN"/>
          </a:p>
        </p:txBody>
      </p:sp>
      <p:sp>
        <p:nvSpPr>
          <p:cNvPr id="3" name="2 Marcador de pie de página"/>
          <p:cNvSpPr>
            <a:spLocks noGrp="1"/>
          </p:cNvSpPr>
          <p:nvPr>
            <p:ph type="ftr" sz="quarter" idx="11"/>
          </p:nvPr>
        </p:nvSpPr>
        <p:spPr/>
        <p:txBody>
          <a:bodyPr/>
          <a:lstStyle/>
          <a:p>
            <a:endParaRPr lang="es-HN"/>
          </a:p>
        </p:txBody>
      </p:sp>
      <p:sp>
        <p:nvSpPr>
          <p:cNvPr id="4" name="3 Marcador de número de diapositiva"/>
          <p:cNvSpPr>
            <a:spLocks noGrp="1"/>
          </p:cNvSpPr>
          <p:nvPr>
            <p:ph type="sldNum" sz="quarter" idx="12"/>
          </p:nvPr>
        </p:nvSpPr>
        <p:spPr/>
        <p:txBody>
          <a:bodyPr/>
          <a:lstStyle/>
          <a:p>
            <a:fld id="{062C9492-7ECA-479D-A147-F0C74CB904D0}" type="slidenum">
              <a:rPr lang="es-HN" smtClean="0"/>
            </a:fld>
            <a:endParaRPr lang="es-H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1" y="273050"/>
            <a:ext cx="3008313" cy="1162050"/>
          </a:xfrm>
        </p:spPr>
        <p:txBody>
          <a:bodyPr anchor="b"/>
          <a:lstStyle>
            <a:lvl1pPr algn="l">
              <a:defRPr sz="1500" b="1"/>
            </a:lvl1pPr>
          </a:lstStyle>
          <a:p>
            <a:r>
              <a:rPr lang="es-ES"/>
              <a:t>Haga clic para modificar el estilo de título del patrón</a:t>
            </a:r>
            <a:endParaRPr lang="es-HN"/>
          </a:p>
        </p:txBody>
      </p:sp>
      <p:sp>
        <p:nvSpPr>
          <p:cNvPr id="3" name="2 Marcador de contenido"/>
          <p:cNvSpPr>
            <a:spLocks noGrp="1"/>
          </p:cNvSpPr>
          <p:nvPr>
            <p:ph idx="1" hasCustomPrompt="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a:t>Haga clic para modificar el estilo de texto del patrón</a:t>
            </a:r>
            <a:endParaRPr lang="es-ES"/>
          </a:p>
          <a:p>
            <a:pPr lvl="1"/>
            <a:r>
              <a:rPr lang="es-ES"/>
              <a:t>Segundo nivel</a:t>
            </a:r>
            <a:endParaRPr lang="es-ES"/>
          </a:p>
          <a:p>
            <a:pPr lvl="2"/>
            <a:r>
              <a:rPr lang="es-ES"/>
              <a:t>Tercer nivel</a:t>
            </a:r>
            <a:endParaRPr lang="es-ES"/>
          </a:p>
          <a:p>
            <a:pPr lvl="3"/>
            <a:r>
              <a:rPr lang="es-ES"/>
              <a:t>Cuarto nivel</a:t>
            </a:r>
            <a:endParaRPr lang="es-ES"/>
          </a:p>
          <a:p>
            <a:pPr lvl="4"/>
            <a:r>
              <a:rPr lang="es-ES"/>
              <a:t>Quinto nivel</a:t>
            </a:r>
            <a:endParaRPr lang="es-HN"/>
          </a:p>
        </p:txBody>
      </p:sp>
      <p:sp>
        <p:nvSpPr>
          <p:cNvPr id="4" name="3 Marcador de texto"/>
          <p:cNvSpPr>
            <a:spLocks noGrp="1"/>
          </p:cNvSpPr>
          <p:nvPr>
            <p:ph type="body" sz="half" idx="2" hasCustomPrompt="1"/>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s-ES"/>
              <a:t>Haga clic para modificar el estilo de texto del patrón</a:t>
            </a:r>
            <a:endParaRPr lang="es-ES"/>
          </a:p>
        </p:txBody>
      </p:sp>
      <p:sp>
        <p:nvSpPr>
          <p:cNvPr id="5" name="4 Marcador de fecha"/>
          <p:cNvSpPr>
            <a:spLocks noGrp="1"/>
          </p:cNvSpPr>
          <p:nvPr>
            <p:ph type="dt" sz="half" idx="10"/>
          </p:nvPr>
        </p:nvSpPr>
        <p:spPr/>
        <p:txBody>
          <a:bodyPr/>
          <a:lstStyle/>
          <a:p>
            <a:fld id="{9BD226C7-E0BA-4655-B2E0-FB0C7D3A53AE}" type="datetimeFigureOut">
              <a:rPr lang="es-HN" smtClean="0"/>
            </a:fld>
            <a:endParaRPr lang="es-HN"/>
          </a:p>
        </p:txBody>
      </p:sp>
      <p:sp>
        <p:nvSpPr>
          <p:cNvPr id="6" name="5 Marcador de pie de página"/>
          <p:cNvSpPr>
            <a:spLocks noGrp="1"/>
          </p:cNvSpPr>
          <p:nvPr>
            <p:ph type="ftr" sz="quarter" idx="11"/>
          </p:nvPr>
        </p:nvSpPr>
        <p:spPr/>
        <p:txBody>
          <a:bodyPr/>
          <a:lstStyle/>
          <a:p>
            <a:endParaRPr lang="es-HN"/>
          </a:p>
        </p:txBody>
      </p:sp>
      <p:sp>
        <p:nvSpPr>
          <p:cNvPr id="7" name="6 Marcador de número de diapositiva"/>
          <p:cNvSpPr>
            <a:spLocks noGrp="1"/>
          </p:cNvSpPr>
          <p:nvPr>
            <p:ph type="sldNum" sz="quarter" idx="12"/>
          </p:nvPr>
        </p:nvSpPr>
        <p:spPr/>
        <p:txBody>
          <a:bodyPr/>
          <a:lstStyle/>
          <a:p>
            <a:fld id="{062C9492-7ECA-479D-A147-F0C74CB904D0}" type="slidenum">
              <a:rPr lang="es-HN" smtClean="0"/>
            </a:fld>
            <a:endParaRPr lang="es-H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1500" b="1"/>
            </a:lvl1pPr>
          </a:lstStyle>
          <a:p>
            <a:r>
              <a:rPr lang="es-ES"/>
              <a:t>Haga clic para modificar el estilo de título del patrón</a:t>
            </a:r>
            <a:endParaRPr lang="es-HN"/>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s-HN"/>
          </a:p>
        </p:txBody>
      </p:sp>
      <p:sp>
        <p:nvSpPr>
          <p:cNvPr id="4" name="3 Marcador de texto"/>
          <p:cNvSpPr>
            <a:spLocks noGrp="1"/>
          </p:cNvSpPr>
          <p:nvPr>
            <p:ph type="body" sz="half" idx="2" hasCustomPrompt="1"/>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s-ES"/>
              <a:t>Haga clic para modificar el estilo de texto del patrón</a:t>
            </a:r>
            <a:endParaRPr lang="es-ES"/>
          </a:p>
        </p:txBody>
      </p:sp>
      <p:sp>
        <p:nvSpPr>
          <p:cNvPr id="5" name="4 Marcador de fecha"/>
          <p:cNvSpPr>
            <a:spLocks noGrp="1"/>
          </p:cNvSpPr>
          <p:nvPr>
            <p:ph type="dt" sz="half" idx="10"/>
          </p:nvPr>
        </p:nvSpPr>
        <p:spPr/>
        <p:txBody>
          <a:bodyPr/>
          <a:lstStyle/>
          <a:p>
            <a:fld id="{9BD226C7-E0BA-4655-B2E0-FB0C7D3A53AE}" type="datetimeFigureOut">
              <a:rPr lang="es-HN" smtClean="0"/>
            </a:fld>
            <a:endParaRPr lang="es-HN"/>
          </a:p>
        </p:txBody>
      </p:sp>
      <p:sp>
        <p:nvSpPr>
          <p:cNvPr id="6" name="5 Marcador de pie de página"/>
          <p:cNvSpPr>
            <a:spLocks noGrp="1"/>
          </p:cNvSpPr>
          <p:nvPr>
            <p:ph type="ftr" sz="quarter" idx="11"/>
          </p:nvPr>
        </p:nvSpPr>
        <p:spPr/>
        <p:txBody>
          <a:bodyPr/>
          <a:lstStyle/>
          <a:p>
            <a:endParaRPr lang="es-HN"/>
          </a:p>
        </p:txBody>
      </p:sp>
      <p:sp>
        <p:nvSpPr>
          <p:cNvPr id="7" name="6 Marcador de número de diapositiva"/>
          <p:cNvSpPr>
            <a:spLocks noGrp="1"/>
          </p:cNvSpPr>
          <p:nvPr>
            <p:ph type="sldNum" sz="quarter" idx="12"/>
          </p:nvPr>
        </p:nvSpPr>
        <p:spPr/>
        <p:txBody>
          <a:bodyPr/>
          <a:lstStyle/>
          <a:p>
            <a:fld id="{062C9492-7ECA-479D-A147-F0C74CB904D0}" type="slidenum">
              <a:rPr lang="es-HN" smtClean="0"/>
            </a:fld>
            <a:endParaRPr lang="es-HN"/>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cstate="print">
            <a:lum/>
          </a:blip>
          <a:srcRect/>
          <a:stretch>
            <a:fillRect t="-2000" b="-2000"/>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endParaRPr lang="es-HN"/>
          </a:p>
        </p:txBody>
      </p:sp>
      <p:sp>
        <p:nvSpPr>
          <p:cNvPr id="3" name="2 Marcador de texto"/>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s-ES"/>
              <a:t>Haga clic para modificar el estilo de texto del patrón</a:t>
            </a:r>
            <a:endParaRPr lang="es-ES"/>
          </a:p>
          <a:p>
            <a:pPr lvl="1"/>
            <a:r>
              <a:rPr lang="es-ES"/>
              <a:t>Segundo nivel</a:t>
            </a:r>
            <a:endParaRPr lang="es-ES"/>
          </a:p>
          <a:p>
            <a:pPr lvl="2"/>
            <a:r>
              <a:rPr lang="es-ES"/>
              <a:t>Tercer nivel</a:t>
            </a:r>
            <a:endParaRPr lang="es-ES"/>
          </a:p>
          <a:p>
            <a:pPr lvl="3"/>
            <a:r>
              <a:rPr lang="es-ES"/>
              <a:t>Cuarto nivel</a:t>
            </a:r>
            <a:endParaRPr lang="es-ES"/>
          </a:p>
          <a:p>
            <a:pPr lvl="4"/>
            <a:r>
              <a:rPr lang="es-ES"/>
              <a:t>Quinto nivel</a:t>
            </a:r>
            <a:endParaRPr lang="es-HN"/>
          </a:p>
        </p:txBody>
      </p:sp>
      <p:sp>
        <p:nvSpPr>
          <p:cNvPr id="4" name="3 Marcador de fecha"/>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BD226C7-E0BA-4655-B2E0-FB0C7D3A53AE}" type="datetimeFigureOut">
              <a:rPr lang="es-HN" smtClean="0"/>
            </a:fld>
            <a:endParaRPr lang="es-HN"/>
          </a:p>
        </p:txBody>
      </p:sp>
      <p:sp>
        <p:nvSpPr>
          <p:cNvPr id="5" name="4 Marcador de pie de página"/>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s-HN"/>
          </a:p>
        </p:txBody>
      </p:sp>
      <p:sp>
        <p:nvSpPr>
          <p:cNvPr id="6" name="5 Marcador de número de diapositiva"/>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62C9492-7ECA-479D-A147-F0C74CB904D0}" type="slidenum">
              <a:rPr lang="es-HN" smtClean="0"/>
            </a:fld>
            <a:endParaRPr lang="es-H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530" indent="-214630"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s-H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png"/><Relationship Id="rId1" Type="http://schemas.openxmlformats.org/officeDocument/2006/relationships/image" Target="../media/image4.png"/></Relationships>
</file>

<file path=ppt/slides/_rels/slide11.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image" Target="../media/image2.png"/><Relationship Id="rId6" Type="http://schemas.openxmlformats.org/officeDocument/2006/relationships/image" Target="../media/image4.png"/><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12.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image" Target="../media/image2.png"/><Relationship Id="rId6" Type="http://schemas.openxmlformats.org/officeDocument/2006/relationships/image" Target="../media/image4.png"/><Relationship Id="rId5" Type="http://schemas.microsoft.com/office/2007/relationships/diagramDrawing" Target="../diagrams/drawing2.xml"/><Relationship Id="rId4" Type="http://schemas.openxmlformats.org/officeDocument/2006/relationships/diagramColors" Target="../diagrams/colors2.xml"/><Relationship Id="rId3" Type="http://schemas.openxmlformats.org/officeDocument/2006/relationships/diagramQuickStyle" Target="../diagrams/quickStyle2.xml"/><Relationship Id="rId2" Type="http://schemas.openxmlformats.org/officeDocument/2006/relationships/diagramLayout" Target="../diagrams/layout2.xml"/><Relationship Id="rId1" Type="http://schemas.openxmlformats.org/officeDocument/2006/relationships/diagramData" Target="../diagrams/data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png"/><Relationship Id="rId1" Type="http://schemas.openxmlformats.org/officeDocument/2006/relationships/image" Target="../media/image4.png"/></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2.png"/><Relationship Id="rId1"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2.png"/><Relationship Id="rId1" Type="http://schemas.openxmlformats.org/officeDocument/2006/relationships/image" Target="../media/image4.png"/></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image" Target="../media/image7.jpe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2.png"/><Relationship Id="rId1"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2.png"/><Relationship Id="rId1"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2.png"/><Relationship Id="rId1"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2.png"/><Relationship Id="rId1"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4.png"/></Relationships>
</file>

<file path=ppt/slides/_rels/slide22.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image" Target="../media/image8.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png"/><Relationship Id="rId1"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2.png"/><Relationship Id="rId1"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2.png"/><Relationship Id="rId1" Type="http://schemas.openxmlformats.org/officeDocument/2006/relationships/image" Target="../media/image4.png"/></Relationships>
</file>

<file path=ppt/slides/_rels/slide27.xml.rels><?xml version="1.0" encoding="UTF-8" standalone="yes"?>
<Relationships xmlns="http://schemas.openxmlformats.org/package/2006/relationships"><Relationship Id="rId7" Type="http://schemas.openxmlformats.org/officeDocument/2006/relationships/slideLayout" Target="../slideLayouts/slideLayout4.xml"/><Relationship Id="rId6" Type="http://schemas.openxmlformats.org/officeDocument/2006/relationships/image" Target="../media/image4.png"/><Relationship Id="rId5" Type="http://schemas.microsoft.com/office/2007/relationships/diagramDrawing" Target="../diagrams/drawing3.xml"/><Relationship Id="rId4" Type="http://schemas.openxmlformats.org/officeDocument/2006/relationships/diagramColors" Target="../diagrams/colors3.xml"/><Relationship Id="rId3" Type="http://schemas.openxmlformats.org/officeDocument/2006/relationships/diagramQuickStyle" Target="../diagrams/quickStyle3.xml"/><Relationship Id="rId2" Type="http://schemas.openxmlformats.org/officeDocument/2006/relationships/diagramLayout" Target="../diagrams/layout3.xml"/><Relationship Id="rId1" Type="http://schemas.openxmlformats.org/officeDocument/2006/relationships/diagramData" Target="../diagrams/data3.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png"/><Relationship Id="rId1"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2.png"/><Relationship Id="rId1" Type="http://schemas.openxmlformats.org/officeDocument/2006/relationships/image" Target="../media/image4.png"/></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2.png"/><Relationship Id="rId1"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2.png"/><Relationship Id="rId1"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2.png"/><Relationship Id="rId1"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png"/><Relationship Id="rId1" Type="http://schemas.openxmlformats.org/officeDocument/2006/relationships/image" Target="../media/image4.png"/></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tags" Target="../tags/tag1.xml"/><Relationship Id="rId2" Type="http://schemas.openxmlformats.org/officeDocument/2006/relationships/image" Target="../media/image2.png"/><Relationship Id="rId1"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png"/><Relationship Id="rId1"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png"/><Relationship Id="rId1"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Logotipo, nombre de la empresa&#10;&#10;Descripción generada automáticamente"/>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538311" y="210433"/>
            <a:ext cx="1171698" cy="1152128"/>
          </a:xfrm>
          <a:prstGeom prst="rect">
            <a:avLst/>
          </a:prstGeom>
        </p:spPr>
      </p:pic>
      <p:pic>
        <p:nvPicPr>
          <p:cNvPr id="4" name="Imagen 3"/>
          <p:cNvPicPr>
            <a:picLocks noChangeAspect="1"/>
          </p:cNvPicPr>
          <p:nvPr/>
        </p:nvPicPr>
        <p:blipFill>
          <a:blip r:embed="rId2"/>
          <a:stretch>
            <a:fillRect/>
          </a:stretch>
        </p:blipFill>
        <p:spPr>
          <a:xfrm>
            <a:off x="2286000" y="762635"/>
            <a:ext cx="4572000" cy="2539365"/>
          </a:xfrm>
          <a:prstGeom prst="rect">
            <a:avLst/>
          </a:prstGeom>
        </p:spPr>
      </p:pic>
      <p:pic>
        <p:nvPicPr>
          <p:cNvPr id="5" name="Marcador de posición de contenido 4"/>
          <p:cNvPicPr>
            <a:picLocks noChangeAspect="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a:xfrm>
            <a:off x="6962140" y="215265"/>
            <a:ext cx="1905000" cy="698500"/>
          </a:xfrm>
          <a:prstGeom prst="rect">
            <a:avLst/>
          </a:prstGeom>
          <a:noFill/>
          <a:ln>
            <a:noFill/>
          </a:ln>
        </p:spPr>
      </p:pic>
      <p:pic>
        <p:nvPicPr>
          <p:cNvPr id="2" name="Marcador de posición de contenido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2546985" y="3764280"/>
            <a:ext cx="4050665" cy="148526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1420178"/>
            <a:ext cx="8229600" cy="1143000"/>
          </a:xfrm>
        </p:spPr>
        <p:txBody>
          <a:bodyPr>
            <a:normAutofit/>
          </a:bodyPr>
          <a:p>
            <a:r>
              <a:rPr lang="es-ES" altLang="es-MX" b="1">
                <a:solidFill>
                  <a:schemeClr val="accent1">
                    <a:lumMod val="75000"/>
                  </a:schemeClr>
                </a:solidFill>
              </a:rPr>
              <a:t>Caracterìsticas del Control Interno</a:t>
            </a:r>
            <a:endParaRPr lang="es-ES" altLang="es-MX" b="1">
              <a:solidFill>
                <a:schemeClr val="accent1">
                  <a:lumMod val="75000"/>
                </a:schemeClr>
              </a:solidFill>
            </a:endParaRPr>
          </a:p>
        </p:txBody>
      </p:sp>
      <p:sp>
        <p:nvSpPr>
          <p:cNvPr id="9" name="CuadroTexto 8"/>
          <p:cNvSpPr txBox="1"/>
          <p:nvPr/>
        </p:nvSpPr>
        <p:spPr>
          <a:xfrm>
            <a:off x="537845" y="2621280"/>
            <a:ext cx="8297545" cy="1938020"/>
          </a:xfrm>
          <a:prstGeom prst="rect">
            <a:avLst/>
          </a:prstGeom>
          <a:noFill/>
        </p:spPr>
        <p:txBody>
          <a:bodyPr wrap="square">
            <a:spAutoFit/>
          </a:bodyPr>
          <a:lstStyle/>
          <a:p>
            <a:pPr marL="514350" indent="-514350">
              <a:buFont typeface="+mj-lt"/>
              <a:buAutoNum type="arabicPeriod" startAt="5"/>
            </a:pPr>
            <a:r>
              <a:rPr lang="es-ES" sz="2000" dirty="0"/>
              <a:t>Reconoce que existen limitaciones en la efectividad del control interno que deben gestionarse de manera adecuada y oportuna.</a:t>
            </a:r>
            <a:endParaRPr lang="es-ES" sz="2000" dirty="0"/>
          </a:p>
          <a:p>
            <a:pPr marL="514350" indent="-514350">
              <a:buFont typeface="+mj-lt"/>
              <a:buAutoNum type="arabicPeriod" startAt="5"/>
            </a:pPr>
            <a:endParaRPr lang="es-ES" sz="2000" dirty="0"/>
          </a:p>
          <a:p>
            <a:pPr marL="514350" indent="-514350">
              <a:buAutoNum type="arabicPeriod" startAt="5"/>
            </a:pPr>
            <a:r>
              <a:rPr lang="es-ES" sz="2000" dirty="0"/>
              <a:t>Se debe adaptar a la estructura, tamaño, complejidad y recursos de las instituciones; asegurando que la efectividad del control guarde relación con los costos de su funcionamiento.</a:t>
            </a:r>
            <a:endParaRPr lang="es-HN" sz="2000" dirty="0"/>
          </a:p>
        </p:txBody>
      </p:sp>
      <p:pic>
        <p:nvPicPr>
          <p:cNvPr id="4" name="Marcador de posición de contenido 3"/>
          <p:cNvPicPr>
            <a:picLocks noChangeAspect="1"/>
          </p:cNvPicPr>
          <p:nvPr>
            <p:ph sz="half" idx="2"/>
          </p:nvPr>
        </p:nvPicPr>
        <p:blipFill>
          <a:blip r:embed="rId1" cstate="print">
            <a:extLst>
              <a:ext uri="{28A0092B-C50C-407E-A947-70E740481C1C}">
                <a14:useLocalDpi xmlns:a14="http://schemas.microsoft.com/office/drawing/2010/main" val="0"/>
              </a:ext>
            </a:extLst>
          </a:blip>
          <a:srcRect/>
          <a:stretch>
            <a:fillRect/>
          </a:stretch>
        </p:blipFill>
        <p:spPr>
          <a:xfrm>
            <a:off x="6962140" y="215265"/>
            <a:ext cx="1905000" cy="698500"/>
          </a:xfrm>
          <a:prstGeom prst="rect">
            <a:avLst/>
          </a:prstGeom>
          <a:noFill/>
          <a:ln>
            <a:noFill/>
          </a:ln>
        </p:spPr>
      </p:pic>
      <p:pic>
        <p:nvPicPr>
          <p:cNvPr id="7" name="Imagen 6" descr="Logotipo, nombre de la empresa&#10;&#10;Descripción generada automáticamente"/>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8311" y="210433"/>
            <a:ext cx="1171698" cy="1152128"/>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uadroTexto 9"/>
          <p:cNvSpPr txBox="1"/>
          <p:nvPr/>
        </p:nvSpPr>
        <p:spPr>
          <a:xfrm rot="10800000" flipV="1">
            <a:off x="423545" y="1459865"/>
            <a:ext cx="8402320" cy="398780"/>
          </a:xfrm>
          <a:prstGeom prst="rect">
            <a:avLst/>
          </a:prstGeom>
          <a:noFill/>
        </p:spPr>
        <p:txBody>
          <a:bodyPr wrap="square">
            <a:spAutoFit/>
          </a:bodyPr>
          <a:lstStyle/>
          <a:p>
            <a:r>
              <a:rPr lang="es-ES" sz="2000" b="1" dirty="0">
                <a:solidFill>
                  <a:schemeClr val="accent1">
                    <a:lumMod val="75000"/>
                  </a:schemeClr>
                </a:solidFill>
              </a:rPr>
              <a:t>El control interno debe promover los siguientes aspectos:</a:t>
            </a:r>
            <a:endParaRPr lang="es-ES" sz="2000" b="1" dirty="0">
              <a:solidFill>
                <a:schemeClr val="accent1">
                  <a:lumMod val="75000"/>
                </a:schemeClr>
              </a:solidFill>
            </a:endParaRPr>
          </a:p>
        </p:txBody>
      </p:sp>
      <p:graphicFrame>
        <p:nvGraphicFramePr>
          <p:cNvPr id="11" name="Diagrama 10"/>
          <p:cNvGraphicFramePr/>
          <p:nvPr/>
        </p:nvGraphicFramePr>
        <p:xfrm>
          <a:off x="184785" y="2130425"/>
          <a:ext cx="8383905" cy="373380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pic>
        <p:nvPicPr>
          <p:cNvPr id="4" name="Marcador de posición de contenido 3"/>
          <p:cNvPicPr>
            <a:picLocks noChangeAspect="1"/>
          </p:cNvPicPr>
          <p:nvPr>
            <p:ph sz="half" idx="2"/>
          </p:nvPr>
        </p:nvPicPr>
        <p:blipFill>
          <a:blip r:embed="rId6" cstate="print">
            <a:extLst>
              <a:ext uri="{28A0092B-C50C-407E-A947-70E740481C1C}">
                <a14:useLocalDpi xmlns:a14="http://schemas.microsoft.com/office/drawing/2010/main" val="0"/>
              </a:ext>
            </a:extLst>
          </a:blip>
          <a:srcRect/>
          <a:stretch>
            <a:fillRect/>
          </a:stretch>
        </p:blipFill>
        <p:spPr>
          <a:xfrm>
            <a:off x="6962140" y="215265"/>
            <a:ext cx="1905000" cy="698500"/>
          </a:xfrm>
          <a:prstGeom prst="rect">
            <a:avLst/>
          </a:prstGeom>
          <a:noFill/>
          <a:ln>
            <a:noFill/>
          </a:ln>
        </p:spPr>
      </p:pic>
      <p:pic>
        <p:nvPicPr>
          <p:cNvPr id="6" name="Imagen 5" descr="Logotipo, nombre de la empresa&#10;&#10;Descripción generada automáticamente"/>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38311" y="210433"/>
            <a:ext cx="1171698" cy="1152128"/>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uadroTexto 9"/>
          <p:cNvSpPr txBox="1"/>
          <p:nvPr/>
        </p:nvSpPr>
        <p:spPr>
          <a:xfrm rot="10800000" flipV="1">
            <a:off x="342265" y="1485265"/>
            <a:ext cx="8483600" cy="521970"/>
          </a:xfrm>
          <a:prstGeom prst="rect">
            <a:avLst/>
          </a:prstGeom>
          <a:noFill/>
        </p:spPr>
        <p:txBody>
          <a:bodyPr wrap="square">
            <a:spAutoFit/>
          </a:bodyPr>
          <a:lstStyle/>
          <a:p>
            <a:r>
              <a:rPr lang="es-ES" sz="2800" dirty="0">
                <a:solidFill>
                  <a:schemeClr val="accent1">
                    <a:lumMod val="75000"/>
                  </a:schemeClr>
                </a:solidFill>
              </a:rPr>
              <a:t>El control interno debe promover los siguientes aspectos:</a:t>
            </a:r>
            <a:endParaRPr lang="es-ES" sz="2800" dirty="0">
              <a:solidFill>
                <a:schemeClr val="accent1">
                  <a:lumMod val="75000"/>
                </a:schemeClr>
              </a:solidFill>
            </a:endParaRPr>
          </a:p>
        </p:txBody>
      </p:sp>
      <p:graphicFrame>
        <p:nvGraphicFramePr>
          <p:cNvPr id="11" name="Diagrama 10"/>
          <p:cNvGraphicFramePr/>
          <p:nvPr/>
        </p:nvGraphicFramePr>
        <p:xfrm>
          <a:off x="185420" y="2129790"/>
          <a:ext cx="8860155" cy="3833495"/>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pic>
        <p:nvPicPr>
          <p:cNvPr id="4" name="Marcador de posición de contenido 3"/>
          <p:cNvPicPr>
            <a:picLocks noChangeAspect="1"/>
          </p:cNvPicPr>
          <p:nvPr>
            <p:ph sz="half" idx="2"/>
          </p:nvPr>
        </p:nvPicPr>
        <p:blipFill>
          <a:blip r:embed="rId6" cstate="print">
            <a:extLst>
              <a:ext uri="{28A0092B-C50C-407E-A947-70E740481C1C}">
                <a14:useLocalDpi xmlns:a14="http://schemas.microsoft.com/office/drawing/2010/main" val="0"/>
              </a:ext>
            </a:extLst>
          </a:blip>
          <a:srcRect/>
          <a:stretch>
            <a:fillRect/>
          </a:stretch>
        </p:blipFill>
        <p:spPr>
          <a:xfrm>
            <a:off x="6962140" y="215265"/>
            <a:ext cx="1905000" cy="698500"/>
          </a:xfrm>
          <a:prstGeom prst="rect">
            <a:avLst/>
          </a:prstGeom>
          <a:noFill/>
          <a:ln>
            <a:noFill/>
          </a:ln>
        </p:spPr>
      </p:pic>
      <p:pic>
        <p:nvPicPr>
          <p:cNvPr id="6" name="Imagen 5" descr="Logotipo, nombre de la empresa&#10;&#10;Descripción generada automáticamente"/>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38311" y="210433"/>
            <a:ext cx="1171698" cy="1152128"/>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15 CuadroTexto"/>
          <p:cNvSpPr txBox="1"/>
          <p:nvPr/>
        </p:nvSpPr>
        <p:spPr>
          <a:xfrm>
            <a:off x="465455" y="1478915"/>
            <a:ext cx="8119110" cy="521970"/>
          </a:xfrm>
          <a:prstGeom prst="rect">
            <a:avLst/>
          </a:prstGeom>
          <a:noFill/>
        </p:spPr>
        <p:txBody>
          <a:bodyPr wrap="square">
            <a:spAutoFit/>
          </a:bodyPr>
          <a:lstStyle/>
          <a:p>
            <a:r>
              <a:rPr lang="es-GT" sz="2800" b="1" i="1" dirty="0" smtClean="0">
                <a:solidFill>
                  <a:schemeClr val="accent1">
                    <a:lumMod val="75000"/>
                  </a:schemeClr>
                </a:solidFill>
              </a:rPr>
              <a:t>COMPONENTES DEL PROCESO DE CONTROL INTERNO</a:t>
            </a:r>
            <a:r>
              <a:rPr lang="es-GT" sz="2800" b="1" i="1" dirty="0" smtClean="0">
                <a:solidFill>
                  <a:schemeClr val="bg1"/>
                </a:solidFill>
              </a:rPr>
              <a:t> </a:t>
            </a:r>
            <a:endParaRPr lang="es-GT" sz="2800" b="1" i="1" dirty="0">
              <a:solidFill>
                <a:schemeClr val="bg1"/>
              </a:solidFill>
            </a:endParaRPr>
          </a:p>
        </p:txBody>
      </p:sp>
      <p:grpSp>
        <p:nvGrpSpPr>
          <p:cNvPr id="2" name="7 Grupo"/>
          <p:cNvGrpSpPr/>
          <p:nvPr/>
        </p:nvGrpSpPr>
        <p:grpSpPr>
          <a:xfrm>
            <a:off x="342900" y="2278380"/>
            <a:ext cx="8241665" cy="2300605"/>
            <a:chOff x="-49188" y="-96691"/>
            <a:chExt cx="5804224" cy="940737"/>
          </a:xfrm>
        </p:grpSpPr>
        <p:sp>
          <p:nvSpPr>
            <p:cNvPr id="9" name="8 Rectángulo redondeado"/>
            <p:cNvSpPr/>
            <p:nvPr/>
          </p:nvSpPr>
          <p:spPr>
            <a:xfrm>
              <a:off x="-49188" y="-96691"/>
              <a:ext cx="5804224" cy="940737"/>
            </a:xfrm>
            <a:prstGeom prst="roundRect">
              <a:avLst/>
            </a:prstGeom>
          </p:spPr>
          <p:style>
            <a:lnRef idx="2">
              <a:schemeClr val="dk1"/>
            </a:lnRef>
            <a:fillRef idx="1">
              <a:schemeClr val="lt1"/>
            </a:fillRef>
            <a:effectRef idx="0">
              <a:schemeClr val="dk1"/>
            </a:effectRef>
            <a:fontRef idx="minor">
              <a:schemeClr val="dk1"/>
            </a:fontRef>
          </p:style>
        </p:sp>
        <p:sp>
          <p:nvSpPr>
            <p:cNvPr id="10" name="9 Rectángulo"/>
            <p:cNvSpPr/>
            <p:nvPr/>
          </p:nvSpPr>
          <p:spPr>
            <a:xfrm>
              <a:off x="41122" y="-71935"/>
              <a:ext cx="5713912" cy="87485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1910" tIns="41910" rIns="41910" bIns="41910" numCol="1" spcCol="1270" anchor="ctr" anchorCtr="0">
              <a:noAutofit/>
            </a:bodyPr>
            <a:lstStyle/>
            <a:p>
              <a:pPr lvl="0" algn="just" defTabSz="466725">
                <a:lnSpc>
                  <a:spcPct val="90000"/>
                </a:lnSpc>
                <a:spcBef>
                  <a:spcPct val="0"/>
                </a:spcBef>
                <a:spcAft>
                  <a:spcPct val="35000"/>
                </a:spcAft>
              </a:pPr>
              <a:r>
                <a:rPr lang="es-HN" sz="2400" dirty="0" smtClean="0">
                  <a:solidFill>
                    <a:sysClr val="windowText" lastClr="000000"/>
                  </a:solidFill>
                </a:rPr>
                <a:t>  </a:t>
              </a:r>
              <a:r>
                <a:rPr lang="es-HN" sz="2400" kern="1200" dirty="0" smtClean="0">
                  <a:solidFill>
                    <a:sysClr val="windowText" lastClr="000000"/>
                  </a:solidFill>
                </a:rPr>
                <a:t> </a:t>
              </a:r>
              <a:r>
                <a:rPr lang="es-HN" sz="2400" kern="1200" dirty="0">
                  <a:solidFill>
                    <a:sysClr val="windowText" lastClr="000000"/>
                  </a:solidFill>
                </a:rPr>
                <a:t>1</a:t>
              </a:r>
              <a:r>
                <a:rPr lang="es-HN" sz="2400" kern="1200" dirty="0" smtClean="0">
                  <a:solidFill>
                    <a:sysClr val="windowText" lastClr="000000"/>
                  </a:solidFill>
                </a:rPr>
                <a:t>) Entorno</a:t>
              </a:r>
              <a:r>
                <a:rPr lang="es-HN" sz="2400" kern="1200" dirty="0">
                  <a:solidFill>
                    <a:sysClr val="windowText" lastClr="000000"/>
                  </a:solidFill>
                </a:rPr>
                <a:t> de </a:t>
              </a:r>
              <a:r>
                <a:rPr lang="es-HN" sz="2400" kern="1200" dirty="0" smtClean="0">
                  <a:solidFill>
                    <a:sysClr val="windowText" lastClr="000000"/>
                  </a:solidFill>
                </a:rPr>
                <a:t>Control  </a:t>
              </a:r>
              <a:endParaRPr lang="es-HN" sz="2400" kern="1200" dirty="0" smtClean="0">
                <a:solidFill>
                  <a:sysClr val="windowText" lastClr="000000"/>
                </a:solidFill>
              </a:endParaRPr>
            </a:p>
            <a:p>
              <a:pPr lvl="0" algn="just" defTabSz="466725">
                <a:lnSpc>
                  <a:spcPct val="90000"/>
                </a:lnSpc>
                <a:spcBef>
                  <a:spcPct val="0"/>
                </a:spcBef>
                <a:spcAft>
                  <a:spcPct val="35000"/>
                </a:spcAft>
              </a:pPr>
              <a:r>
                <a:rPr lang="es-HN" sz="2400" kern="1200" dirty="0" smtClean="0">
                  <a:solidFill>
                    <a:sysClr val="windowText" lastClr="000000"/>
                  </a:solidFill>
                </a:rPr>
                <a:t>   2</a:t>
              </a:r>
              <a:r>
                <a:rPr lang="es-HN" sz="2400" kern="1200" dirty="0">
                  <a:solidFill>
                    <a:sysClr val="windowText" lastClr="000000"/>
                  </a:solidFill>
                </a:rPr>
                <a:t>) Evaluación </a:t>
              </a:r>
              <a:r>
                <a:rPr lang="es-HN" sz="2400" dirty="0" smtClean="0">
                  <a:solidFill>
                    <a:sysClr val="windowText" lastClr="000000"/>
                  </a:solidFill>
                </a:rPr>
                <a:t>y Gestión </a:t>
              </a:r>
              <a:r>
                <a:rPr lang="es-HN" sz="2400" kern="1200" dirty="0" smtClean="0">
                  <a:solidFill>
                    <a:sysClr val="windowText" lastClr="000000"/>
                  </a:solidFill>
                </a:rPr>
                <a:t>de  Riesgos  </a:t>
              </a:r>
              <a:endParaRPr lang="es-HN" sz="2400" kern="1200" dirty="0" smtClean="0">
                <a:solidFill>
                  <a:sysClr val="windowText" lastClr="000000"/>
                </a:solidFill>
              </a:endParaRPr>
            </a:p>
            <a:p>
              <a:pPr lvl="0" algn="just" defTabSz="466725">
                <a:lnSpc>
                  <a:spcPct val="90000"/>
                </a:lnSpc>
                <a:spcBef>
                  <a:spcPct val="0"/>
                </a:spcBef>
                <a:spcAft>
                  <a:spcPct val="35000"/>
                </a:spcAft>
              </a:pPr>
              <a:r>
                <a:rPr lang="es-HN" sz="2400" kern="1200" dirty="0" smtClean="0">
                  <a:solidFill>
                    <a:sysClr val="windowText" lastClr="000000"/>
                  </a:solidFill>
                </a:rPr>
                <a:t>   3) Actividades  </a:t>
              </a:r>
              <a:r>
                <a:rPr lang="es-HN" sz="2400" kern="1200" dirty="0">
                  <a:solidFill>
                    <a:sysClr val="windowText" lastClr="000000"/>
                  </a:solidFill>
                </a:rPr>
                <a:t>de  Control  </a:t>
              </a:r>
              <a:endParaRPr lang="es-HN" sz="2400" kern="1200" dirty="0" smtClean="0">
                <a:solidFill>
                  <a:sysClr val="windowText" lastClr="000000"/>
                </a:solidFill>
              </a:endParaRPr>
            </a:p>
            <a:p>
              <a:pPr lvl="0" algn="just" defTabSz="466725">
                <a:lnSpc>
                  <a:spcPct val="90000"/>
                </a:lnSpc>
                <a:spcBef>
                  <a:spcPct val="0"/>
                </a:spcBef>
                <a:spcAft>
                  <a:spcPct val="35000"/>
                </a:spcAft>
              </a:pPr>
              <a:r>
                <a:rPr lang="es-HN" sz="2400" kern="1200" dirty="0" smtClean="0">
                  <a:solidFill>
                    <a:sysClr val="windowText" lastClr="000000"/>
                  </a:solidFill>
                </a:rPr>
                <a:t>   4</a:t>
              </a:r>
              <a:r>
                <a:rPr lang="es-HN" sz="2400" kern="1200" dirty="0">
                  <a:solidFill>
                    <a:sysClr val="windowText" lastClr="000000"/>
                  </a:solidFill>
                </a:rPr>
                <a:t>) Información  y  Comunicación  y </a:t>
              </a:r>
              <a:endParaRPr lang="es-HN" sz="2400" kern="1200" dirty="0" smtClean="0">
                <a:solidFill>
                  <a:sysClr val="windowText" lastClr="000000"/>
                </a:solidFill>
              </a:endParaRPr>
            </a:p>
            <a:p>
              <a:pPr lvl="0" algn="just" defTabSz="466725">
                <a:lnSpc>
                  <a:spcPct val="90000"/>
                </a:lnSpc>
                <a:spcBef>
                  <a:spcPct val="0"/>
                </a:spcBef>
                <a:spcAft>
                  <a:spcPct val="35000"/>
                </a:spcAft>
              </a:pPr>
              <a:r>
                <a:rPr lang="es-HN" sz="2400" kern="1200" dirty="0" smtClean="0">
                  <a:solidFill>
                    <a:sysClr val="windowText" lastClr="000000"/>
                  </a:solidFill>
                </a:rPr>
                <a:t>   5</a:t>
              </a:r>
              <a:r>
                <a:rPr lang="es-HN" sz="2400" kern="1200" dirty="0">
                  <a:solidFill>
                    <a:sysClr val="windowText" lastClr="000000"/>
                  </a:solidFill>
                </a:rPr>
                <a:t>) </a:t>
              </a:r>
              <a:r>
                <a:rPr lang="es-HN" sz="2400" kern="1200" dirty="0" smtClean="0">
                  <a:solidFill>
                    <a:sysClr val="windowText" lastClr="000000"/>
                  </a:solidFill>
                </a:rPr>
                <a:t>Monitoreo y Seguimiento </a:t>
              </a:r>
              <a:endParaRPr lang="es-GT" sz="2400" kern="1200" dirty="0">
                <a:solidFill>
                  <a:sysClr val="windowText" lastClr="000000"/>
                </a:solidFill>
              </a:endParaRPr>
            </a:p>
          </p:txBody>
        </p:sp>
      </p:grpSp>
      <p:sp>
        <p:nvSpPr>
          <p:cNvPr id="17" name="16 Rectángulo"/>
          <p:cNvSpPr/>
          <p:nvPr/>
        </p:nvSpPr>
        <p:spPr>
          <a:xfrm>
            <a:off x="424848" y="4816224"/>
            <a:ext cx="8200173" cy="1499438"/>
          </a:xfrm>
          <a:prstGeom prst="rect">
            <a:avLst/>
          </a:prstGeom>
        </p:spPr>
        <p:style>
          <a:lnRef idx="2">
            <a:schemeClr val="dk1"/>
          </a:lnRef>
          <a:fillRef idx="1">
            <a:schemeClr val="lt1"/>
          </a:fillRef>
          <a:effectRef idx="0">
            <a:schemeClr val="dk1"/>
          </a:effectRef>
          <a:fontRef idx="minor">
            <a:schemeClr val="dk1"/>
          </a:fontRef>
        </p:style>
        <p:txBody>
          <a:bodyPr spcFirstLastPara="0" vert="horz" wrap="square" lIns="41910" tIns="41910" rIns="41910" bIns="41910" numCol="1" spcCol="1270" anchor="ctr" anchorCtr="0">
            <a:noAutofit/>
          </a:bodyPr>
          <a:lstStyle/>
          <a:p>
            <a:pPr lvl="0" algn="just" defTabSz="488950">
              <a:lnSpc>
                <a:spcPct val="90000"/>
              </a:lnSpc>
              <a:spcBef>
                <a:spcPct val="0"/>
              </a:spcBef>
              <a:spcAft>
                <a:spcPct val="35000"/>
              </a:spcAft>
            </a:pPr>
            <a:r>
              <a:rPr lang="es-GT" sz="2400" b="0" kern="1200" dirty="0" smtClean="0">
                <a:solidFill>
                  <a:sysClr val="windowText" lastClr="000000"/>
                </a:solidFill>
              </a:rPr>
              <a:t>Cada </a:t>
            </a:r>
            <a:r>
              <a:rPr lang="es-GT" sz="2400" b="0" kern="1200" dirty="0">
                <a:solidFill>
                  <a:sysClr val="windowText" lastClr="000000"/>
                </a:solidFill>
              </a:rPr>
              <a:t>entidad </a:t>
            </a:r>
            <a:r>
              <a:rPr lang="es-GT" sz="2400" b="0" kern="1200" dirty="0" smtClean="0">
                <a:solidFill>
                  <a:sysClr val="windowText" lastClr="000000"/>
                </a:solidFill>
              </a:rPr>
              <a:t> pública adecua </a:t>
            </a:r>
            <a:r>
              <a:rPr lang="es-GT" sz="2400" b="0" kern="1200" dirty="0">
                <a:solidFill>
                  <a:sysClr val="windowText" lastClr="000000"/>
                </a:solidFill>
              </a:rPr>
              <a:t>los componentes del </a:t>
            </a:r>
            <a:r>
              <a:rPr lang="es-HN" altLang="es-GT" sz="2400" b="0" kern="1200" dirty="0">
                <a:solidFill>
                  <a:sysClr val="windowText" lastClr="000000"/>
                </a:solidFill>
              </a:rPr>
              <a:t>control interno</a:t>
            </a:r>
            <a:r>
              <a:rPr lang="es-GT" sz="2400" b="0" kern="1200" dirty="0">
                <a:solidFill>
                  <a:sysClr val="windowText" lastClr="000000"/>
                </a:solidFill>
              </a:rPr>
              <a:t> en la </a:t>
            </a:r>
            <a:r>
              <a:rPr lang="es-GT" sz="2400" b="0" kern="1200" dirty="0" smtClean="0">
                <a:solidFill>
                  <a:sysClr val="windowText" lastClr="000000"/>
                </a:solidFill>
              </a:rPr>
              <a:t>estructura organizacional utilizada, complementando y actualizando de acuerdo al devenir de los tiempos.</a:t>
            </a:r>
            <a:endParaRPr lang="es-GT" sz="2400" kern="1200" dirty="0">
              <a:solidFill>
                <a:sysClr val="windowText" lastClr="000000"/>
              </a:solidFill>
            </a:endParaRPr>
          </a:p>
        </p:txBody>
      </p:sp>
      <p:pic>
        <p:nvPicPr>
          <p:cNvPr id="3" name="Marcador de posición de contenido 4"/>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a:xfrm>
            <a:off x="6962140" y="215265"/>
            <a:ext cx="1905000" cy="698500"/>
          </a:xfrm>
          <a:prstGeom prst="rect">
            <a:avLst/>
          </a:prstGeom>
          <a:noFill/>
          <a:ln>
            <a:noFill/>
          </a:ln>
        </p:spPr>
      </p:pic>
      <p:pic>
        <p:nvPicPr>
          <p:cNvPr id="4" name="Imagen 3" descr="Logotipo, nombre de la empresa&#10;&#10;Descripción generada automáticamente"/>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8311" y="210433"/>
            <a:ext cx="1171698" cy="1152128"/>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15"/>
          <p:cNvSpPr>
            <a:spLocks noChangeArrowheads="1"/>
          </p:cNvSpPr>
          <p:nvPr/>
        </p:nvSpPr>
        <p:spPr bwMode="auto">
          <a:xfrm>
            <a:off x="444500" y="2028825"/>
            <a:ext cx="8255000" cy="2799715"/>
          </a:xfrm>
          <a:prstGeom prst="roundRect">
            <a:avLst>
              <a:gd name="adj" fmla="val 21417"/>
            </a:avLst>
          </a:prstGeom>
        </p:spPr>
        <p:style>
          <a:lnRef idx="2">
            <a:schemeClr val="accent1"/>
          </a:lnRef>
          <a:fillRef idx="1">
            <a:schemeClr val="lt1"/>
          </a:fillRef>
          <a:effectRef idx="0">
            <a:schemeClr val="accent1"/>
          </a:effectRef>
          <a:fontRef idx="minor">
            <a:schemeClr val="dk1"/>
          </a:fontRef>
        </p:style>
        <p:txBody>
          <a:bodyPr wrap="none" anchor="ctr">
            <a:flatTx/>
          </a:bodyPr>
          <a:lstStyle/>
          <a:p>
            <a:pPr algn="ctr">
              <a:defRPr/>
            </a:pPr>
            <a:r>
              <a:rPr lang="es-MX" sz="3200" b="1" dirty="0">
                <a:solidFill>
                  <a:schemeClr val="tx2"/>
                </a:solidFill>
                <a:effectLst>
                  <a:outerShdw blurRad="38100" dist="38100" dir="2700000" algn="tl">
                    <a:srgbClr val="000000">
                      <a:alpha val="43137"/>
                    </a:srgbClr>
                  </a:outerShdw>
                </a:effectLst>
                <a:latin typeface="+mj-lt"/>
                <a:cs typeface="+mj-lt"/>
              </a:rPr>
              <a:t>RESPONSABILIDADES Y FUNCIONES</a:t>
            </a:r>
            <a:endParaRPr lang="es-MX" sz="3200" b="1" dirty="0">
              <a:solidFill>
                <a:schemeClr val="tx2"/>
              </a:solidFill>
              <a:effectLst>
                <a:outerShdw blurRad="38100" dist="38100" dir="2700000" algn="tl">
                  <a:srgbClr val="000000">
                    <a:alpha val="43137"/>
                  </a:srgbClr>
                </a:outerShdw>
              </a:effectLst>
              <a:latin typeface="+mj-lt"/>
              <a:cs typeface="+mj-lt"/>
            </a:endParaRPr>
          </a:p>
          <a:p>
            <a:pPr algn="ctr">
              <a:defRPr/>
            </a:pPr>
            <a:r>
              <a:rPr lang="es-MX" sz="3200" b="1" dirty="0">
                <a:solidFill>
                  <a:schemeClr val="tx2"/>
                </a:solidFill>
                <a:effectLst>
                  <a:outerShdw blurRad="38100" dist="38100" dir="2700000" algn="tl">
                    <a:srgbClr val="000000">
                      <a:alpha val="43137"/>
                    </a:srgbClr>
                  </a:outerShdw>
                </a:effectLst>
                <a:latin typeface="+mj-lt"/>
                <a:cs typeface="+mj-lt"/>
              </a:rPr>
              <a:t> DEL COMITÉ DE CONTROL INTERNO</a:t>
            </a:r>
            <a:endParaRPr lang="es-MX" sz="3200" b="1" dirty="0">
              <a:solidFill>
                <a:schemeClr val="tx2"/>
              </a:solidFill>
              <a:effectLst>
                <a:outerShdw blurRad="38100" dist="38100" dir="2700000" algn="tl">
                  <a:srgbClr val="000000">
                    <a:alpha val="43137"/>
                  </a:srgbClr>
                </a:outerShdw>
              </a:effectLst>
              <a:latin typeface="+mj-lt"/>
              <a:cs typeface="+mj-lt"/>
            </a:endParaRPr>
          </a:p>
        </p:txBody>
      </p:sp>
      <p:pic>
        <p:nvPicPr>
          <p:cNvPr id="10" name="Picture 3" descr="E:\LOGOS\Logos 2014\Manual y Logo MODIFICADO\Logo gobierno de Honduras y Submarca Horizontal EN BLANCO.png"/>
          <p:cNvPicPr>
            <a:picLocks noChangeAspect="1" noChangeArrowheads="1"/>
          </p:cNvPicPr>
          <p:nvPr/>
        </p:nvPicPr>
        <p:blipFill>
          <a:blip r:embed="rId1" cstate="print"/>
          <a:srcRect t="25177" r="58829" b="32979"/>
          <a:stretch>
            <a:fillRect/>
          </a:stretch>
        </p:blipFill>
        <p:spPr bwMode="auto">
          <a:xfrm>
            <a:off x="7092280" y="5472608"/>
            <a:ext cx="1839030" cy="1268760"/>
          </a:xfrm>
          <a:prstGeom prst="rect">
            <a:avLst/>
          </a:prstGeom>
          <a:noFill/>
        </p:spPr>
      </p:pic>
      <p:pic>
        <p:nvPicPr>
          <p:cNvPr id="5" name="Marcador de posición de contenido 4"/>
          <p:cNvPicPr>
            <a:picLocks noChangeAspect="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a:xfrm>
            <a:off x="6962140" y="215265"/>
            <a:ext cx="1905000" cy="698500"/>
          </a:xfrm>
          <a:prstGeom prst="rect">
            <a:avLst/>
          </a:prstGeom>
          <a:noFill/>
          <a:ln>
            <a:noFill/>
          </a:ln>
        </p:spPr>
      </p:pic>
      <p:pic>
        <p:nvPicPr>
          <p:cNvPr id="3" name="Imagen 2" descr="Logotipo, nombre de la empresa&#10;&#10;Descripción generada automáticament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8311" y="210433"/>
            <a:ext cx="1171698" cy="1152128"/>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half" idx="1"/>
          </p:nvPr>
        </p:nvSpPr>
        <p:spPr>
          <a:xfrm>
            <a:off x="457200" y="1900555"/>
            <a:ext cx="8142605" cy="4225925"/>
          </a:xfrm>
        </p:spPr>
        <p:txBody>
          <a:bodyPr>
            <a:normAutofit/>
          </a:bodyPr>
          <a:lstStyle/>
          <a:p>
            <a:pPr marL="0" indent="0" algn="just">
              <a:buNone/>
            </a:pPr>
            <a:endParaRPr lang="es-ES" sz="2000" b="0" i="0" dirty="0">
              <a:effectLst/>
            </a:endParaRPr>
          </a:p>
          <a:p>
            <a:pPr marL="0" indent="0" algn="just">
              <a:buNone/>
            </a:pPr>
            <a:r>
              <a:rPr lang="es-ES" sz="2000" b="1" i="0" dirty="0">
                <a:effectLst/>
              </a:rPr>
              <a:t>Es un órgano colegiado de apoyo a la Máxima Autoridad Ejecutiva (MAE) de la Entidad, cuyo objetivo principal es contribuir a la eficaz y eficiente implementación, mantenimiento y mejora continua del control interno institucional; siendo para ello una importante instancia de coordinación, asesoramiento, consulta y seguimiento oportuno del control interno.</a:t>
            </a:r>
            <a:endParaRPr lang="es-ES" sz="2000" b="1" i="0" dirty="0">
              <a:effectLst/>
            </a:endParaRPr>
          </a:p>
          <a:p>
            <a:pPr algn="just"/>
            <a:endParaRPr lang="es-ES" sz="2000" b="1" i="0" dirty="0">
              <a:effectLst/>
            </a:endParaRPr>
          </a:p>
          <a:p>
            <a:pPr marL="0" indent="0" algn="just">
              <a:buNone/>
            </a:pPr>
            <a:r>
              <a:rPr lang="es-PE" sz="2000" b="1" dirty="0"/>
              <a:t>La MAE debe crear el COCOIN y apoyar su funcionamiento para la implementación del control interno institucional, reflejándose ello en los instrumentos de gestión y la normativa interna.</a:t>
            </a:r>
            <a:endParaRPr lang="es-PE" sz="2000" b="1" dirty="0"/>
          </a:p>
          <a:p>
            <a:pPr algn="just"/>
            <a:endParaRPr lang="es-HN" sz="2000" b="1" dirty="0"/>
          </a:p>
        </p:txBody>
      </p:sp>
      <p:sp>
        <p:nvSpPr>
          <p:cNvPr id="4" name="CuadroTexto 3"/>
          <p:cNvSpPr txBox="1"/>
          <p:nvPr/>
        </p:nvSpPr>
        <p:spPr>
          <a:xfrm>
            <a:off x="457200" y="1617345"/>
            <a:ext cx="7256145" cy="521970"/>
          </a:xfrm>
          <a:prstGeom prst="rect">
            <a:avLst/>
          </a:prstGeom>
          <a:noFill/>
        </p:spPr>
        <p:txBody>
          <a:bodyPr wrap="square" rtlCol="0">
            <a:spAutoFit/>
          </a:bodyPr>
          <a:lstStyle/>
          <a:p>
            <a:r>
              <a:rPr lang="es-ES" altLang="es-HN" sz="2800" dirty="0">
                <a:solidFill>
                  <a:schemeClr val="accent1">
                    <a:lumMod val="75000"/>
                  </a:schemeClr>
                </a:solidFill>
                <a:latin typeface="Arial Black" panose="020B0A04020102020204" pitchFamily="34" charset="0"/>
              </a:rPr>
              <a:t>¿</a:t>
            </a:r>
            <a:r>
              <a:rPr lang="es-HN" sz="2800" dirty="0">
                <a:solidFill>
                  <a:schemeClr val="accent1">
                    <a:lumMod val="75000"/>
                  </a:schemeClr>
                </a:solidFill>
                <a:latin typeface="Arial Black" panose="020B0A04020102020204" pitchFamily="34" charset="0"/>
              </a:rPr>
              <a:t>QUÉ ES EL COCOIN?</a:t>
            </a:r>
            <a:endParaRPr lang="es-HN" sz="2800" dirty="0">
              <a:solidFill>
                <a:schemeClr val="accent1">
                  <a:lumMod val="75000"/>
                </a:schemeClr>
              </a:solidFill>
              <a:latin typeface="Arial Black" panose="020B0A04020102020204" pitchFamily="34" charset="0"/>
            </a:endParaRPr>
          </a:p>
        </p:txBody>
      </p:sp>
      <p:pic>
        <p:nvPicPr>
          <p:cNvPr id="8" name="Marcador de posición de contenido 7"/>
          <p:cNvPicPr>
            <a:picLocks noChangeAspect="1"/>
          </p:cNvPicPr>
          <p:nvPr>
            <p:ph sz="half" idx="2"/>
          </p:nvPr>
        </p:nvPicPr>
        <p:blipFill>
          <a:blip r:embed="rId1" cstate="print">
            <a:extLst>
              <a:ext uri="{28A0092B-C50C-407E-A947-70E740481C1C}">
                <a14:useLocalDpi xmlns:a14="http://schemas.microsoft.com/office/drawing/2010/main" val="0"/>
              </a:ext>
            </a:extLst>
          </a:blip>
          <a:srcRect/>
          <a:stretch>
            <a:fillRect/>
          </a:stretch>
        </p:blipFill>
        <p:spPr>
          <a:xfrm>
            <a:off x="6962140" y="215265"/>
            <a:ext cx="1905000" cy="698500"/>
          </a:xfrm>
          <a:prstGeom prst="rect">
            <a:avLst/>
          </a:prstGeom>
          <a:noFill/>
          <a:ln>
            <a:noFill/>
          </a:ln>
        </p:spPr>
      </p:pic>
      <p:pic>
        <p:nvPicPr>
          <p:cNvPr id="9" name="Imagen 8" descr="Logotipo, nombre de la empresa&#10;&#10;Descripción generada automáticamente"/>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8311" y="210433"/>
            <a:ext cx="1171698" cy="115212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circle(in)">
                                      <p:cBhvr>
                                        <p:cTn id="1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half" idx="1"/>
          </p:nvPr>
        </p:nvSpPr>
        <p:spPr>
          <a:xfrm>
            <a:off x="843280" y="1988185"/>
            <a:ext cx="7360285" cy="4467860"/>
          </a:xfrm>
        </p:spPr>
        <p:txBody>
          <a:bodyPr>
            <a:noAutofit/>
          </a:bodyPr>
          <a:lstStyle/>
          <a:p>
            <a:pPr lvl="0" algn="just">
              <a:buFont typeface="Wingdings" panose="05000000000000000000" pitchFamily="2" charset="2"/>
              <a:buChar char="Ø"/>
            </a:pPr>
            <a:r>
              <a:rPr lang="es-HN" sz="1600" dirty="0"/>
              <a:t>La Máxima Autoridad Ejecutiva de la entidad, o quien éste designe.</a:t>
            </a:r>
            <a:endParaRPr lang="es-HN" sz="1600" dirty="0"/>
          </a:p>
          <a:p>
            <a:pPr lvl="0" algn="just">
              <a:buFont typeface="Wingdings" panose="05000000000000000000" pitchFamily="2" charset="2"/>
              <a:buChar char="Ø"/>
            </a:pPr>
            <a:r>
              <a:rPr lang="es-HN" sz="1600" dirty="0"/>
              <a:t>El Representante de la Unidad de Planificación (UPEG) o su equivalente, quien coordinará las actividades del COCOIN. En caso que esta Unidad no exista, la función de coordinación deberá recaer en el Administrador o Gerente Administrativo.</a:t>
            </a:r>
            <a:endParaRPr lang="es-HN" sz="1600" dirty="0"/>
          </a:p>
          <a:p>
            <a:pPr lvl="0" algn="just">
              <a:buFont typeface="Wingdings" panose="05000000000000000000" pitchFamily="2" charset="2"/>
              <a:buChar char="Ø"/>
            </a:pPr>
            <a:r>
              <a:rPr lang="es-PE" sz="1600" dirty="0">
                <a:sym typeface="+mn-ea"/>
              </a:rPr>
              <a:t>Está integrado de seis (6) a diez (10) miembros, y se recomienda que el coordinador sea el responsable jerárquico del área de planificación; los demás miembros del COCOIN son los responsables jerárquicos de las áreas de operaciones, de administración y financiera.</a:t>
            </a:r>
            <a:endParaRPr lang="es-HN" sz="1600" dirty="0"/>
          </a:p>
          <a:p>
            <a:pPr lvl="0" algn="just">
              <a:buFont typeface="Wingdings" panose="05000000000000000000" pitchFamily="2" charset="2"/>
              <a:buChar char="Ø"/>
            </a:pPr>
            <a:r>
              <a:rPr lang="es-HN" sz="1600" dirty="0"/>
              <a:t>El Responsable de la Unidad Administrativa de la entidad.</a:t>
            </a:r>
            <a:endParaRPr lang="es-HN" sz="1600" dirty="0"/>
          </a:p>
          <a:p>
            <a:pPr lvl="0" algn="just">
              <a:buFont typeface="Wingdings" panose="05000000000000000000" pitchFamily="2" charset="2"/>
              <a:buChar char="Ø"/>
            </a:pPr>
            <a:r>
              <a:rPr lang="es-HN" sz="1600" dirty="0"/>
              <a:t>El Responsable de la Unidad Financiera.</a:t>
            </a:r>
            <a:endParaRPr lang="es-HN" sz="1600" dirty="0"/>
          </a:p>
          <a:p>
            <a:pPr lvl="0" algn="just">
              <a:buFont typeface="Wingdings" panose="05000000000000000000" pitchFamily="2" charset="2"/>
              <a:buChar char="Ø"/>
            </a:pPr>
            <a:r>
              <a:rPr lang="es-HN" sz="1600" dirty="0"/>
              <a:t>El Responsable de la Unidad de Recursos Humanos.</a:t>
            </a:r>
            <a:endParaRPr lang="es-HN" sz="1600" dirty="0"/>
          </a:p>
          <a:p>
            <a:pPr lvl="0" algn="just">
              <a:buFont typeface="Wingdings" panose="05000000000000000000" pitchFamily="2" charset="2"/>
              <a:buChar char="Ø"/>
            </a:pPr>
            <a:r>
              <a:rPr lang="es-HN" sz="1600" dirty="0"/>
              <a:t>El Responsable de la Unidad de Asesoría Legal o su equivalente.</a:t>
            </a:r>
            <a:endParaRPr lang="es-HN" sz="1600" dirty="0"/>
          </a:p>
          <a:p>
            <a:pPr lvl="0" algn="just">
              <a:buFont typeface="Wingdings" panose="05000000000000000000" pitchFamily="2" charset="2"/>
              <a:buChar char="Ø"/>
            </a:pPr>
            <a:r>
              <a:rPr lang="es-HN" sz="1600" dirty="0"/>
              <a:t>El Responsable de cada unidad organizacional “clave”.</a:t>
            </a:r>
            <a:endParaRPr lang="es-HN" sz="1600" dirty="0"/>
          </a:p>
          <a:p>
            <a:pPr lvl="0" algn="just">
              <a:buFont typeface="Wingdings" panose="05000000000000000000" pitchFamily="2" charset="2"/>
              <a:buChar char="Ø"/>
            </a:pPr>
            <a:r>
              <a:rPr lang="es-HN" sz="1600" dirty="0"/>
              <a:t>El Responsable de la Unidad de Auditoría Interna (UAI), quien participará con voz pero sin voto.</a:t>
            </a:r>
            <a:endParaRPr lang="es-HN" sz="1600" dirty="0"/>
          </a:p>
          <a:p>
            <a:pPr marL="0" indent="0">
              <a:buNone/>
            </a:pPr>
            <a:endParaRPr lang="es-HN" sz="1600" dirty="0"/>
          </a:p>
        </p:txBody>
      </p:sp>
      <p:sp>
        <p:nvSpPr>
          <p:cNvPr id="6" name="CuadroTexto 5"/>
          <p:cNvSpPr txBox="1"/>
          <p:nvPr/>
        </p:nvSpPr>
        <p:spPr>
          <a:xfrm>
            <a:off x="682625" y="1362710"/>
            <a:ext cx="8229599" cy="521970"/>
          </a:xfrm>
          <a:prstGeom prst="rect">
            <a:avLst/>
          </a:prstGeom>
          <a:noFill/>
        </p:spPr>
        <p:txBody>
          <a:bodyPr wrap="square" rtlCol="0">
            <a:spAutoFit/>
          </a:bodyPr>
          <a:lstStyle/>
          <a:p>
            <a:r>
              <a:rPr lang="es-ES" altLang="es-HN" sz="2800" dirty="0">
                <a:solidFill>
                  <a:schemeClr val="accent1">
                    <a:lumMod val="75000"/>
                  </a:schemeClr>
                </a:solidFill>
                <a:latin typeface="Arial Black" panose="020B0A04020102020204" pitchFamily="34" charset="0"/>
              </a:rPr>
              <a:t>¿</a:t>
            </a:r>
            <a:r>
              <a:rPr lang="es-HN" sz="2800" dirty="0">
                <a:solidFill>
                  <a:schemeClr val="accent1">
                    <a:lumMod val="75000"/>
                  </a:schemeClr>
                </a:solidFill>
                <a:latin typeface="Arial Black" panose="020B0A04020102020204" pitchFamily="34" charset="0"/>
              </a:rPr>
              <a:t>QUIENES CONFORMAN EL COCOIN</a:t>
            </a:r>
            <a:r>
              <a:rPr lang="es-ES" altLang="es-HN" sz="2800" dirty="0">
                <a:solidFill>
                  <a:schemeClr val="accent1">
                    <a:lumMod val="75000"/>
                  </a:schemeClr>
                </a:solidFill>
                <a:latin typeface="Arial Black" panose="020B0A04020102020204" pitchFamily="34" charset="0"/>
              </a:rPr>
              <a:t>?</a:t>
            </a:r>
            <a:endParaRPr lang="es-ES" altLang="es-HN" sz="2800" dirty="0">
              <a:solidFill>
                <a:schemeClr val="accent1">
                  <a:lumMod val="75000"/>
                </a:schemeClr>
              </a:solidFill>
              <a:latin typeface="Arial Black" panose="020B0A04020102020204" pitchFamily="34" charset="0"/>
            </a:endParaRPr>
          </a:p>
        </p:txBody>
      </p:sp>
      <p:pic>
        <p:nvPicPr>
          <p:cNvPr id="8" name="Marcador de posición de contenido 7"/>
          <p:cNvPicPr>
            <a:picLocks noChangeAspect="1"/>
          </p:cNvPicPr>
          <p:nvPr>
            <p:ph sz="half" idx="2"/>
          </p:nvPr>
        </p:nvPicPr>
        <p:blipFill>
          <a:blip r:embed="rId1" cstate="print">
            <a:extLst>
              <a:ext uri="{28A0092B-C50C-407E-A947-70E740481C1C}">
                <a14:useLocalDpi xmlns:a14="http://schemas.microsoft.com/office/drawing/2010/main" val="0"/>
              </a:ext>
            </a:extLst>
          </a:blip>
          <a:srcRect/>
          <a:stretch>
            <a:fillRect/>
          </a:stretch>
        </p:blipFill>
        <p:spPr>
          <a:xfrm>
            <a:off x="6962140" y="215265"/>
            <a:ext cx="1905000" cy="698500"/>
          </a:xfrm>
          <a:prstGeom prst="rect">
            <a:avLst/>
          </a:prstGeom>
          <a:noFill/>
          <a:ln>
            <a:noFill/>
          </a:ln>
        </p:spPr>
      </p:pic>
      <p:pic>
        <p:nvPicPr>
          <p:cNvPr id="9" name="Imagen 8" descr="Logotipo, nombre de la empresa&#10;&#10;Descripción generada automáticamente"/>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8311" y="210433"/>
            <a:ext cx="1171698" cy="115212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Effect transition="in" filter="fade">
                                      <p:cBhvr>
                                        <p:cTn id="63" dur="1000"/>
                                        <p:tgtEl>
                                          <p:spTgt spid="3">
                                            <p:txEl>
                                              <p:pRg st="8" end="8"/>
                                            </p:txEl>
                                          </p:spTgt>
                                        </p:tgtEl>
                                      </p:cBhvr>
                                    </p:animEffect>
                                    <p:anim calcmode="lin" valueType="num">
                                      <p:cBhvr>
                                        <p:cTn id="6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PC-ADMIN\Pictures\¿CÓMO+SE+IMPLEMENTA+EL+CONTROL+INTERNO+EN+LAS+INSTITUCIONES.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901700" y="1563370"/>
            <a:ext cx="7299960" cy="4863465"/>
          </a:xfrm>
          <a:prstGeom prst="rect">
            <a:avLst/>
          </a:prstGeom>
          <a:noFill/>
          <a:extLst>
            <a:ext uri="{909E8E84-426E-40DD-AFC4-6F175D3DCCD1}">
              <a14:hiddenFill xmlns:a14="http://schemas.microsoft.com/office/drawing/2010/main">
                <a:solidFill>
                  <a:srgbClr val="FFFFFF"/>
                </a:solidFill>
              </a14:hiddenFill>
            </a:ext>
          </a:extLst>
        </p:spPr>
      </p:pic>
      <p:pic>
        <p:nvPicPr>
          <p:cNvPr id="6" name="Marcador de posición de contenido 5"/>
          <p:cNvPicPr>
            <a:picLocks noChangeAspect="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a:xfrm>
            <a:off x="6962140" y="215265"/>
            <a:ext cx="1905000" cy="698500"/>
          </a:xfrm>
          <a:prstGeom prst="rect">
            <a:avLst/>
          </a:prstGeom>
          <a:noFill/>
          <a:ln>
            <a:noFill/>
          </a:ln>
        </p:spPr>
      </p:pic>
      <p:pic>
        <p:nvPicPr>
          <p:cNvPr id="7" name="Imagen 6" descr="Logotipo, nombre de la empresa&#10;&#10;Descripción generada automáticament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8311" y="210433"/>
            <a:ext cx="1171698" cy="115212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half" idx="1"/>
          </p:nvPr>
        </p:nvSpPr>
        <p:spPr>
          <a:xfrm>
            <a:off x="234950" y="1567815"/>
            <a:ext cx="8783955" cy="5087620"/>
          </a:xfrm>
        </p:spPr>
        <p:txBody>
          <a:bodyPr>
            <a:noAutofit/>
          </a:bodyPr>
          <a:lstStyle/>
          <a:p>
            <a:pPr algn="just">
              <a:buFont typeface="Wingdings" panose="05000000000000000000" pitchFamily="2" charset="2"/>
              <a:buChar char="Ø"/>
            </a:pPr>
            <a:r>
              <a:rPr lang="es-ES" sz="1900" b="0" i="0" dirty="0">
                <a:effectLst/>
              </a:rPr>
              <a:t>Elaborar el Plan Anual de Trabajo del COCOIN identificando lo siguiente: actividades, plazos de ejecución, responsables, productos o resultados esperados, etc. Descriptas en las Políticas, Pautas, Guías de Control Interno y otros instrumentos emitidos por el TSC y la ONADICI.</a:t>
            </a:r>
            <a:endParaRPr lang="es-ES" sz="1900" b="0" i="0" dirty="0">
              <a:effectLst/>
            </a:endParaRPr>
          </a:p>
          <a:p>
            <a:pPr algn="just">
              <a:buFont typeface="Wingdings" panose="05000000000000000000" pitchFamily="2" charset="2"/>
              <a:buChar char="Ø"/>
            </a:pPr>
            <a:r>
              <a:rPr lang="es-ES" sz="1900" b="0" i="0" dirty="0">
                <a:effectLst/>
              </a:rPr>
              <a:t>Remitir a la ONADICI el Plan Anual de Trabajo del COCOIN debidamente aprobado por la Máxima Autoridad Ejecutiva de la Entidad (MAE), conforme el plazo establecido en la circular emitida por la ONADICI.</a:t>
            </a:r>
            <a:endParaRPr lang="es-ES" sz="1900" b="0" i="0" dirty="0">
              <a:effectLst/>
            </a:endParaRPr>
          </a:p>
          <a:p>
            <a:pPr algn="just">
              <a:buFont typeface="Wingdings" panose="05000000000000000000" pitchFamily="2" charset="2"/>
              <a:buChar char="Ø"/>
            </a:pPr>
            <a:r>
              <a:rPr lang="es-ES" sz="1900" b="0" i="0" dirty="0">
                <a:effectLst/>
              </a:rPr>
              <a:t>Elaborar Informes Semestrales sobre el grado de avance en el cumplimiento del Plan Anual de Trabajo, el cual una vez aprobado por la MAE deberá ser remitido a la ONADICI conforme el plazo establecido en la circular emitida por la ONADICI.</a:t>
            </a:r>
            <a:endParaRPr lang="es-ES" sz="1900" b="0" i="0" dirty="0">
              <a:effectLst/>
            </a:endParaRPr>
          </a:p>
          <a:p>
            <a:pPr algn="just">
              <a:buFont typeface="Wingdings" panose="05000000000000000000" pitchFamily="2" charset="2"/>
              <a:buChar char="Ø"/>
            </a:pPr>
            <a:r>
              <a:rPr lang="es-ES" sz="1900" b="0" i="0" dirty="0">
                <a:effectLst/>
              </a:rPr>
              <a:t>Promover y coordinar la realización oportuna de Talleres de Autoevaluación Institucional (TAECII), procurando siempre su complementación con las Evaluaciones Separadas.</a:t>
            </a:r>
            <a:endParaRPr lang="es-ES" sz="1900" b="0" i="0" dirty="0">
              <a:effectLst/>
            </a:endParaRPr>
          </a:p>
          <a:p>
            <a:pPr algn="just">
              <a:buFont typeface="Wingdings" panose="05000000000000000000" pitchFamily="2" charset="2"/>
              <a:buChar char="Ø"/>
            </a:pPr>
            <a:r>
              <a:rPr lang="es-ES" sz="1900" b="0" i="0" dirty="0">
                <a:effectLst/>
              </a:rPr>
              <a:t>Coordinar y consolidar los Planes de Implementación a partir de la información obtenida de cada unidad organizacional como resultado de los Talleres de Autoevaluación Institucional (TAECII) u otras fuentes de información.</a:t>
            </a:r>
            <a:endParaRPr lang="es-ES" sz="1900" b="0" i="0" dirty="0">
              <a:effectLst/>
            </a:endParaRPr>
          </a:p>
          <a:p>
            <a:endParaRPr lang="es-ES" sz="1600" b="0" i="0" dirty="0">
              <a:effectLst/>
            </a:endParaRPr>
          </a:p>
        </p:txBody>
      </p:sp>
      <p:sp>
        <p:nvSpPr>
          <p:cNvPr id="4" name="CuadroTexto 3"/>
          <p:cNvSpPr txBox="1"/>
          <p:nvPr/>
        </p:nvSpPr>
        <p:spPr>
          <a:xfrm>
            <a:off x="363220" y="1195070"/>
            <a:ext cx="8655685" cy="460375"/>
          </a:xfrm>
          <a:prstGeom prst="rect">
            <a:avLst/>
          </a:prstGeom>
          <a:noFill/>
        </p:spPr>
        <p:txBody>
          <a:bodyPr wrap="square" rtlCol="0">
            <a:spAutoFit/>
          </a:bodyPr>
          <a:lstStyle/>
          <a:p>
            <a:r>
              <a:rPr lang="es-HN" sz="2400" dirty="0">
                <a:solidFill>
                  <a:schemeClr val="accent1">
                    <a:lumMod val="75000"/>
                  </a:schemeClr>
                </a:solidFill>
                <a:latin typeface="Arial Black" panose="020B0A04020102020204" pitchFamily="34" charset="0"/>
              </a:rPr>
              <a:t>FUNCIONES Y RESPONSABILIDADES DEL COCOIN</a:t>
            </a:r>
            <a:endParaRPr lang="es-HN" sz="2400" dirty="0">
              <a:solidFill>
                <a:schemeClr val="accent1">
                  <a:lumMod val="75000"/>
                </a:schemeClr>
              </a:solidFill>
              <a:latin typeface="Arial Black" panose="020B0A04020102020204" pitchFamily="34" charset="0"/>
            </a:endParaRPr>
          </a:p>
        </p:txBody>
      </p:sp>
      <p:cxnSp>
        <p:nvCxnSpPr>
          <p:cNvPr id="5" name="Conector recto de flecha 4"/>
          <p:cNvCxnSpPr/>
          <p:nvPr/>
        </p:nvCxnSpPr>
        <p:spPr>
          <a:xfrm>
            <a:off x="135241" y="494858"/>
            <a:ext cx="8776747"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pic>
        <p:nvPicPr>
          <p:cNvPr id="8" name="Marcador de posición de contenido 7"/>
          <p:cNvPicPr>
            <a:picLocks noChangeAspect="1"/>
          </p:cNvPicPr>
          <p:nvPr>
            <p:ph sz="half" idx="2"/>
          </p:nvPr>
        </p:nvPicPr>
        <p:blipFill>
          <a:blip r:embed="rId1" cstate="print">
            <a:extLst>
              <a:ext uri="{28A0092B-C50C-407E-A947-70E740481C1C}">
                <a14:useLocalDpi xmlns:a14="http://schemas.microsoft.com/office/drawing/2010/main" val="0"/>
              </a:ext>
            </a:extLst>
          </a:blip>
          <a:srcRect/>
          <a:stretch>
            <a:fillRect/>
          </a:stretch>
        </p:blipFill>
        <p:spPr>
          <a:xfrm>
            <a:off x="6962140" y="215265"/>
            <a:ext cx="1905000" cy="698500"/>
          </a:xfrm>
          <a:prstGeom prst="rect">
            <a:avLst/>
          </a:prstGeom>
          <a:noFill/>
          <a:ln>
            <a:noFill/>
          </a:ln>
        </p:spPr>
      </p:pic>
      <p:pic>
        <p:nvPicPr>
          <p:cNvPr id="9" name="Imagen 8" descr="Logotipo, nombre de la empresa&#10;&#10;Descripción generada automáticamente"/>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8311" y="210433"/>
            <a:ext cx="1171698" cy="115212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half" idx="1"/>
          </p:nvPr>
        </p:nvSpPr>
        <p:spPr>
          <a:xfrm>
            <a:off x="296545" y="1938655"/>
            <a:ext cx="8455025" cy="4488815"/>
          </a:xfrm>
        </p:spPr>
        <p:txBody>
          <a:bodyPr>
            <a:normAutofit/>
          </a:bodyPr>
          <a:lstStyle/>
          <a:p>
            <a:pPr algn="just">
              <a:buFont typeface="Wingdings" panose="05000000000000000000" pitchFamily="2" charset="2"/>
              <a:buChar char="Ø"/>
            </a:pPr>
            <a:r>
              <a:rPr lang="es-ES" sz="2000" b="0" i="0" dirty="0">
                <a:effectLst/>
              </a:rPr>
              <a:t>Remitir a la ONADICI los Planes de Implementación debidamente aprobados por la MAE conforme el plazo establecido en la circular emitida por la ONADICI.</a:t>
            </a:r>
            <a:endParaRPr lang="es-ES" sz="2000" b="0" i="0" dirty="0">
              <a:effectLst/>
            </a:endParaRPr>
          </a:p>
          <a:p>
            <a:pPr algn="just">
              <a:buFont typeface="Wingdings" panose="05000000000000000000" pitchFamily="2" charset="2"/>
              <a:buChar char="Ø"/>
            </a:pPr>
            <a:r>
              <a:rPr lang="es-ES" sz="2000" b="0" i="0" dirty="0">
                <a:effectLst/>
              </a:rPr>
              <a:t>Velar por la adecuada implementación de las Prácticas Obligatorias contenidas en las «Guías para la Implementación del Control Interno Institucional» y otras Guías emitidas por la ONADICI.</a:t>
            </a:r>
            <a:endParaRPr lang="es-ES" sz="2000" b="0" i="0" dirty="0">
              <a:effectLst/>
            </a:endParaRPr>
          </a:p>
          <a:p>
            <a:pPr algn="just">
              <a:buFont typeface="Wingdings" panose="05000000000000000000" pitchFamily="2" charset="2"/>
              <a:buChar char="Ø"/>
            </a:pPr>
            <a:r>
              <a:rPr lang="es-ES" sz="2000" b="0" i="0" dirty="0">
                <a:effectLst/>
              </a:rPr>
              <a:t>Revisar trimestralmente el grado de avance de los Planes de Implementación</a:t>
            </a:r>
            <a:r>
              <a:rPr lang="es-ES" sz="2000" b="0" i="0" dirty="0">
                <a:solidFill>
                  <a:srgbClr val="6D6D6D"/>
                </a:solidFill>
                <a:effectLst/>
                <a:latin typeface="Roboto" panose="020B0604020202020204" pitchFamily="2" charset="0"/>
              </a:rPr>
              <a:t>.</a:t>
            </a:r>
            <a:endParaRPr lang="es-ES" sz="2000" b="0" i="0" dirty="0">
              <a:solidFill>
                <a:srgbClr val="6D6D6D"/>
              </a:solidFill>
              <a:effectLst/>
              <a:latin typeface="Roboto" panose="020B0604020202020204" pitchFamily="2" charset="0"/>
            </a:endParaRPr>
          </a:p>
          <a:p>
            <a:pPr algn="just">
              <a:buFont typeface="Wingdings" panose="05000000000000000000" pitchFamily="2" charset="2"/>
              <a:buChar char="Ø"/>
            </a:pPr>
            <a:r>
              <a:rPr lang="es-ES" sz="2000" dirty="0"/>
              <a:t>Desarrollar actividades tendientes a difundir y concientizar al personal de la entidad sobre la importancia de mantener un adecuado control interno institucional.</a:t>
            </a:r>
            <a:endParaRPr lang="es-ES" sz="2000" dirty="0"/>
          </a:p>
          <a:p>
            <a:pPr algn="just">
              <a:buFont typeface="Wingdings" panose="05000000000000000000" pitchFamily="2" charset="2"/>
              <a:buChar char="Ø"/>
            </a:pPr>
            <a:r>
              <a:rPr lang="es-ES" sz="2000" dirty="0"/>
              <a:t>Proponer a la MAE la capacitación necesaria para facilitar la adecuada implementación y mantenimiento del control interno.</a:t>
            </a:r>
            <a:endParaRPr lang="es-ES" sz="2000" dirty="0"/>
          </a:p>
          <a:p>
            <a:pPr marL="0" indent="0" algn="just">
              <a:buNone/>
            </a:pPr>
            <a:endParaRPr lang="es-ES" b="0" i="0" dirty="0">
              <a:solidFill>
                <a:srgbClr val="6D6D6D"/>
              </a:solidFill>
              <a:effectLst/>
              <a:latin typeface="Roboto" panose="020B0604020202020204" pitchFamily="2" charset="0"/>
            </a:endParaRPr>
          </a:p>
          <a:p>
            <a:endParaRPr lang="es-HN" dirty="0"/>
          </a:p>
        </p:txBody>
      </p:sp>
      <p:sp>
        <p:nvSpPr>
          <p:cNvPr id="4" name="CuadroTexto 3"/>
          <p:cNvSpPr txBox="1"/>
          <p:nvPr/>
        </p:nvSpPr>
        <p:spPr>
          <a:xfrm>
            <a:off x="340360" y="1387475"/>
            <a:ext cx="8571865" cy="460375"/>
          </a:xfrm>
          <a:prstGeom prst="rect">
            <a:avLst/>
          </a:prstGeom>
          <a:noFill/>
        </p:spPr>
        <p:txBody>
          <a:bodyPr wrap="square" rtlCol="0">
            <a:spAutoFit/>
          </a:bodyPr>
          <a:lstStyle/>
          <a:p>
            <a:r>
              <a:rPr lang="es-HN" sz="2400" dirty="0">
                <a:solidFill>
                  <a:schemeClr val="accent1">
                    <a:lumMod val="75000"/>
                  </a:schemeClr>
                </a:solidFill>
                <a:latin typeface="Arial Black" panose="020B0A04020102020204" pitchFamily="34" charset="0"/>
              </a:rPr>
              <a:t>FUNCIONES Y RESPONSABILIDADES DEL COCOIN</a:t>
            </a:r>
            <a:endParaRPr lang="es-HN" sz="2400" dirty="0">
              <a:solidFill>
                <a:schemeClr val="accent1">
                  <a:lumMod val="75000"/>
                </a:schemeClr>
              </a:solidFill>
              <a:latin typeface="Arial Black" panose="020B0A04020102020204" pitchFamily="34" charset="0"/>
            </a:endParaRPr>
          </a:p>
        </p:txBody>
      </p:sp>
      <p:cxnSp>
        <p:nvCxnSpPr>
          <p:cNvPr id="5" name="Conector recto de flecha 4"/>
          <p:cNvCxnSpPr/>
          <p:nvPr/>
        </p:nvCxnSpPr>
        <p:spPr>
          <a:xfrm>
            <a:off x="135241" y="494858"/>
            <a:ext cx="8776747"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pic>
        <p:nvPicPr>
          <p:cNvPr id="8" name="Marcador de posición de contenido 7"/>
          <p:cNvPicPr>
            <a:picLocks noChangeAspect="1"/>
          </p:cNvPicPr>
          <p:nvPr>
            <p:ph sz="half" idx="2"/>
          </p:nvPr>
        </p:nvPicPr>
        <p:blipFill>
          <a:blip r:embed="rId1" cstate="print">
            <a:extLst>
              <a:ext uri="{28A0092B-C50C-407E-A947-70E740481C1C}">
                <a14:useLocalDpi xmlns:a14="http://schemas.microsoft.com/office/drawing/2010/main" val="0"/>
              </a:ext>
            </a:extLst>
          </a:blip>
          <a:srcRect/>
          <a:stretch>
            <a:fillRect/>
          </a:stretch>
        </p:blipFill>
        <p:spPr>
          <a:xfrm>
            <a:off x="6962140" y="215265"/>
            <a:ext cx="1905000" cy="698500"/>
          </a:xfrm>
          <a:prstGeom prst="rect">
            <a:avLst/>
          </a:prstGeom>
          <a:noFill/>
          <a:ln>
            <a:noFill/>
          </a:ln>
        </p:spPr>
      </p:pic>
      <p:pic>
        <p:nvPicPr>
          <p:cNvPr id="9" name="Imagen 8" descr="Logotipo, nombre de la empresa&#10;&#10;Descripción generada automáticamente"/>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8311" y="210433"/>
            <a:ext cx="1171698" cy="115212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Marcador de posición de contenido 2"/>
          <p:cNvSpPr>
            <a:spLocks noGrp="1"/>
          </p:cNvSpPr>
          <p:nvPr>
            <p:ph sz="half" idx="1"/>
          </p:nvPr>
        </p:nvSpPr>
        <p:spPr>
          <a:xfrm>
            <a:off x="414020" y="1142365"/>
            <a:ext cx="8258175" cy="4984115"/>
          </a:xfrm>
        </p:spPr>
        <p:txBody>
          <a:bodyPr>
            <a:noAutofit/>
          </a:bodyPr>
          <a:p>
            <a:pPr algn="just"/>
            <a:endParaRPr lang="es-MX" altLang="en-US" sz="2665"/>
          </a:p>
          <a:p>
            <a:pPr algn="just"/>
            <a:r>
              <a:rPr lang="es-MX" altLang="en-US" sz="2400" b="1"/>
              <a:t>La </a:t>
            </a:r>
            <a:r>
              <a:rPr lang="es-HN" altLang="es-MX" sz="2400" b="1"/>
              <a:t>Secretaría de Transparencia y Lucha Contra la Corrupción (</a:t>
            </a:r>
            <a:r>
              <a:rPr lang="es-MX" altLang="en-US" sz="2400" b="1"/>
              <a:t>STLCC</a:t>
            </a:r>
            <a:r>
              <a:rPr lang="es-HN" altLang="es-MX" sz="2400" b="1"/>
              <a:t>)</a:t>
            </a:r>
            <a:r>
              <a:rPr lang="es-MX" altLang="en-US" sz="2400"/>
              <a:t> fue creada mediante Decreto Ejecutivo PCM 05-2022 de fecha 06 de abril del año 2022, la cual tiene como finalidad principal el prevenir y combatir el flagelo de la corrupción en el ejercicio de la función pública y privada en apego a las directrices de la Presidencia de la República;</a:t>
            </a:r>
            <a:endParaRPr lang="es-MX" altLang="en-US" sz="2400"/>
          </a:p>
          <a:p>
            <a:pPr marL="0" indent="0" algn="just">
              <a:buNone/>
            </a:pPr>
            <a:endParaRPr lang="es-MX" altLang="en-US" sz="2400"/>
          </a:p>
          <a:p>
            <a:pPr algn="just"/>
            <a:r>
              <a:rPr lang="es-MX" altLang="en-US" sz="2400"/>
              <a:t>A la STLCC también le corresponde el diseño, promoción, coordinación, supervisión y evaluación de las políticas, estrategias y programas anticorrupción, con el objeto de fomentar la transparencia y las prácticas del buen gobierno.</a:t>
            </a:r>
            <a:endParaRPr lang="es-MX" altLang="en-US" sz="2400"/>
          </a:p>
        </p:txBody>
      </p:sp>
      <p:pic>
        <p:nvPicPr>
          <p:cNvPr id="5" name="Marcador de posición de contenido 4"/>
          <p:cNvPicPr>
            <a:picLocks noChangeAspect="1"/>
          </p:cNvPicPr>
          <p:nvPr>
            <p:ph sz="half" idx="2"/>
          </p:nvPr>
        </p:nvPicPr>
        <p:blipFill>
          <a:blip r:embed="rId1" cstate="print">
            <a:extLst>
              <a:ext uri="{28A0092B-C50C-407E-A947-70E740481C1C}">
                <a14:useLocalDpi xmlns:a14="http://schemas.microsoft.com/office/drawing/2010/main" val="0"/>
              </a:ext>
            </a:extLst>
          </a:blip>
          <a:srcRect/>
          <a:stretch>
            <a:fillRect/>
          </a:stretch>
        </p:blipFill>
        <p:spPr>
          <a:xfrm>
            <a:off x="6962140" y="215265"/>
            <a:ext cx="1905000" cy="698500"/>
          </a:xfrm>
          <a:prstGeom prst="rect">
            <a:avLst/>
          </a:prstGeom>
          <a:noFill/>
          <a:ln>
            <a:noFill/>
          </a:ln>
        </p:spPr>
      </p:pic>
      <p:pic>
        <p:nvPicPr>
          <p:cNvPr id="2" name="Imagen 1" descr="Logotipo, nombre de la empresa&#10;&#10;Descripción generada automáticamente"/>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8311" y="210433"/>
            <a:ext cx="1171698" cy="1152128"/>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half" idx="1"/>
          </p:nvPr>
        </p:nvSpPr>
        <p:spPr>
          <a:xfrm>
            <a:off x="342900" y="1237615"/>
            <a:ext cx="8569325" cy="5440680"/>
          </a:xfrm>
        </p:spPr>
        <p:txBody>
          <a:bodyPr>
            <a:noAutofit/>
          </a:bodyPr>
          <a:lstStyle/>
          <a:p>
            <a:pPr algn="just">
              <a:buFont typeface="Wingdings" panose="05000000000000000000" pitchFamily="2" charset="2"/>
              <a:buChar char="Ø"/>
            </a:pPr>
            <a:r>
              <a:rPr lang="es-ES" sz="1700" b="0" i="0" dirty="0">
                <a:effectLst/>
              </a:rPr>
              <a:t>F</a:t>
            </a:r>
            <a:r>
              <a:rPr lang="es-ES" sz="2000" b="0" i="0" dirty="0">
                <a:effectLst/>
              </a:rPr>
              <a:t>ormular políticas o pautas orientadas al desarrollo y aplicación de los diferentes elementos y componentes del control interno.</a:t>
            </a:r>
            <a:endParaRPr lang="es-ES" sz="2000" b="0" i="0" dirty="0">
              <a:effectLst/>
            </a:endParaRPr>
          </a:p>
          <a:p>
            <a:pPr algn="just">
              <a:buFont typeface="Wingdings" panose="05000000000000000000" pitchFamily="2" charset="2"/>
              <a:buChar char="Ø"/>
            </a:pPr>
            <a:r>
              <a:rPr lang="es-ES" sz="2000" b="0" i="0" dirty="0">
                <a:effectLst/>
              </a:rPr>
              <a:t>Elaborar, conjuntamente con la Unidad de Comunicación Institucional o su equivalente, un «Boletín Trimestral de Promoción del Control Interno Institucional» en el cual se incluyan aspectos relacionados como ser: buenas prácticas de control interno, actividades desarrolladas por el COCOIN, actividades de difusión y concientización sobre el control interno, informes de autoevaluación de las unidades organizacionales, avance en la ejecución de planes de implementación, etc.</a:t>
            </a:r>
            <a:endParaRPr lang="es-ES" sz="2000" b="0" i="0" dirty="0">
              <a:effectLst/>
            </a:endParaRPr>
          </a:p>
          <a:p>
            <a:pPr algn="just">
              <a:buFont typeface="Wingdings" panose="05000000000000000000" pitchFamily="2" charset="2"/>
              <a:buChar char="Ø"/>
            </a:pPr>
            <a:r>
              <a:rPr lang="es-ES" sz="2000" b="0" i="0" dirty="0">
                <a:effectLst/>
              </a:rPr>
              <a:t>Levantar Actas de Reunión por cada sesión realizada en donde consten, entre otros temas, los compromisos asumidos, el plazo de las actividades a realizar y los responsables por su cumplimiento en tiempo y forma.</a:t>
            </a:r>
            <a:endParaRPr lang="es-ES" sz="2000" b="0" i="0" dirty="0">
              <a:effectLst/>
            </a:endParaRPr>
          </a:p>
          <a:p>
            <a:pPr algn="just">
              <a:buFont typeface="Wingdings" panose="05000000000000000000" pitchFamily="2" charset="2"/>
              <a:buChar char="Ø"/>
            </a:pPr>
            <a:r>
              <a:rPr lang="es-ES" sz="2000" b="0" i="0" dirty="0">
                <a:effectLst/>
              </a:rPr>
              <a:t>Otras funciones establecidas en las circulares del año fiscal vigente emitidas por la ONADICI.</a:t>
            </a:r>
            <a:endParaRPr lang="es-ES" sz="2000" b="0" i="0" dirty="0">
              <a:effectLst/>
            </a:endParaRPr>
          </a:p>
          <a:p>
            <a:pPr algn="just">
              <a:buFont typeface="Wingdings" panose="05000000000000000000" pitchFamily="2" charset="2"/>
              <a:buChar char="Ø"/>
            </a:pPr>
            <a:r>
              <a:rPr lang="es-ES" sz="2000" b="0" i="0" dirty="0">
                <a:effectLst/>
              </a:rPr>
              <a:t>Instruir a cada responsable de área, para que elabora la Gestión de Riesgos, Actividades de Control, Monitoreo y seguimiento del proceso del Control Interno.</a:t>
            </a:r>
            <a:endParaRPr lang="es-ES" sz="2000" b="0" i="0" dirty="0">
              <a:effectLst/>
            </a:endParaRPr>
          </a:p>
          <a:p>
            <a:endParaRPr lang="es-ES" sz="1700" b="0" i="0" dirty="0">
              <a:effectLst/>
            </a:endParaRPr>
          </a:p>
        </p:txBody>
      </p:sp>
      <p:cxnSp>
        <p:nvCxnSpPr>
          <p:cNvPr id="4" name="Conector recto de flecha 3"/>
          <p:cNvCxnSpPr/>
          <p:nvPr/>
        </p:nvCxnSpPr>
        <p:spPr>
          <a:xfrm>
            <a:off x="135241" y="494858"/>
            <a:ext cx="8776747"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6" name="CuadroTexto 5"/>
          <p:cNvSpPr txBox="1"/>
          <p:nvPr/>
        </p:nvSpPr>
        <p:spPr>
          <a:xfrm>
            <a:off x="313055" y="777240"/>
            <a:ext cx="8630920" cy="460375"/>
          </a:xfrm>
          <a:prstGeom prst="rect">
            <a:avLst/>
          </a:prstGeom>
          <a:noFill/>
        </p:spPr>
        <p:txBody>
          <a:bodyPr wrap="square" rtlCol="0">
            <a:spAutoFit/>
          </a:bodyPr>
          <a:lstStyle/>
          <a:p>
            <a:r>
              <a:rPr lang="es-HN" sz="2400" dirty="0">
                <a:solidFill>
                  <a:schemeClr val="accent1">
                    <a:lumMod val="75000"/>
                  </a:schemeClr>
                </a:solidFill>
                <a:latin typeface="Arial Black" panose="020B0A04020102020204" pitchFamily="34" charset="0"/>
              </a:rPr>
              <a:t>FUNCIONES Y RESPONSABILIDADES DEL COCOIN</a:t>
            </a:r>
            <a:endParaRPr lang="es-HN" sz="2400" dirty="0">
              <a:solidFill>
                <a:schemeClr val="accent1">
                  <a:lumMod val="75000"/>
                </a:schemeClr>
              </a:solidFill>
              <a:latin typeface="Arial Black" panose="020B0A04020102020204" pitchFamily="34" charset="0"/>
            </a:endParaRPr>
          </a:p>
        </p:txBody>
      </p:sp>
      <p:pic>
        <p:nvPicPr>
          <p:cNvPr id="8" name="Marcador de posición de contenido 7"/>
          <p:cNvPicPr>
            <a:picLocks noChangeAspect="1"/>
          </p:cNvPicPr>
          <p:nvPr>
            <p:ph sz="half" idx="2"/>
          </p:nvPr>
        </p:nvPicPr>
        <p:blipFill>
          <a:blip r:embed="rId1" cstate="print">
            <a:extLst>
              <a:ext uri="{28A0092B-C50C-407E-A947-70E740481C1C}">
                <a14:useLocalDpi xmlns:a14="http://schemas.microsoft.com/office/drawing/2010/main" val="0"/>
              </a:ext>
            </a:extLst>
          </a:blip>
          <a:srcRect/>
          <a:stretch>
            <a:fillRect/>
          </a:stretch>
        </p:blipFill>
        <p:spPr>
          <a:xfrm>
            <a:off x="6962140" y="215265"/>
            <a:ext cx="1905000" cy="698500"/>
          </a:xfrm>
          <a:prstGeom prst="rect">
            <a:avLst/>
          </a:prstGeom>
          <a:noFill/>
          <a:ln>
            <a:noFill/>
          </a:ln>
        </p:spPr>
      </p:pic>
      <p:pic>
        <p:nvPicPr>
          <p:cNvPr id="9" name="Imagen 8" descr="Logotipo, nombre de la empresa&#10;&#10;Descripción generada automáticamente"/>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8311" y="210433"/>
            <a:ext cx="1171698" cy="115212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ctrTitle"/>
          </p:nvPr>
        </p:nvSpPr>
        <p:spPr>
          <a:xfrm>
            <a:off x="307975" y="1340767"/>
            <a:ext cx="8512498" cy="3600401"/>
          </a:xfrm>
        </p:spPr>
        <p:txBody>
          <a:bodyPr>
            <a:normAutofit/>
          </a:bodyPr>
          <a:lstStyle/>
          <a:p>
            <a:br>
              <a:rPr lang="es-HN" sz="6000" cap="all" dirty="0" smtClean="0"/>
            </a:br>
            <a:r>
              <a:rPr lang="es-HN" sz="4890" b="1" cap="all" dirty="0" smtClean="0">
                <a:solidFill>
                  <a:schemeClr val="accent1">
                    <a:lumMod val="75000"/>
                  </a:schemeClr>
                </a:solidFill>
              </a:rPr>
              <a:t>PRODUCTOS </a:t>
            </a:r>
            <a:r>
              <a:rPr lang="es-HN" sz="4890" b="1" cap="all" dirty="0">
                <a:solidFill>
                  <a:schemeClr val="accent1">
                    <a:lumMod val="75000"/>
                  </a:schemeClr>
                </a:solidFill>
              </a:rPr>
              <a:t>DE CONTROL INTERNO QUE </a:t>
            </a:r>
            <a:r>
              <a:rPr lang="es-HN" sz="4890" b="1" cap="all" dirty="0" smtClean="0">
                <a:solidFill>
                  <a:schemeClr val="accent1">
                    <a:lumMod val="75000"/>
                  </a:schemeClr>
                </a:solidFill>
              </a:rPr>
              <a:t>Debe PRESENTAR</a:t>
            </a:r>
            <a:r>
              <a:rPr lang="es-ES" altLang="es-HN" sz="4890" b="1" cap="all" dirty="0" smtClean="0">
                <a:solidFill>
                  <a:schemeClr val="accent1">
                    <a:lumMod val="75000"/>
                  </a:schemeClr>
                </a:solidFill>
              </a:rPr>
              <a:t> EL </a:t>
            </a:r>
            <a:r>
              <a:rPr lang="es-HN" sz="4890" b="1" cap="all" dirty="0">
                <a:solidFill>
                  <a:schemeClr val="accent1">
                    <a:lumMod val="75000"/>
                  </a:schemeClr>
                </a:solidFill>
              </a:rPr>
              <a:t>COCOIN</a:t>
            </a:r>
            <a:r>
              <a:rPr lang="es-ES" altLang="es-HN" sz="6700" b="1" cap="all" dirty="0"/>
              <a:t> </a:t>
            </a:r>
            <a:endParaRPr lang="es-HN" sz="6700" b="1" dirty="0"/>
          </a:p>
        </p:txBody>
      </p:sp>
      <p:sp>
        <p:nvSpPr>
          <p:cNvPr id="2" name="AutoShape 7" descr="Resultado de imagen para FUNCIONES DEL COCOI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s-HN"/>
          </a:p>
        </p:txBody>
      </p:sp>
      <p:pic>
        <p:nvPicPr>
          <p:cNvPr id="5" name="Marcador de posición de contenido 4"/>
          <p:cNvPicPr>
            <a:picLocks noChangeAspect="1"/>
          </p:cNvPicPr>
          <p:nvPr>
            <p:ph sz="half" idx="2"/>
          </p:nvPr>
        </p:nvPicPr>
        <p:blipFill>
          <a:blip r:embed="rId1" cstate="print">
            <a:extLst>
              <a:ext uri="{28A0092B-C50C-407E-A947-70E740481C1C}">
                <a14:useLocalDpi xmlns:a14="http://schemas.microsoft.com/office/drawing/2010/main" val="0"/>
              </a:ext>
            </a:extLst>
          </a:blip>
          <a:srcRect/>
          <a:stretch>
            <a:fillRect/>
          </a:stretch>
        </p:blipFill>
        <p:spPr>
          <a:xfrm>
            <a:off x="6962140" y="215265"/>
            <a:ext cx="1905000" cy="698500"/>
          </a:xfrm>
          <a:prstGeom prst="rect">
            <a:avLst/>
          </a:prstGeom>
          <a:noFill/>
          <a:ln>
            <a:noFill/>
          </a:ln>
        </p:spPr>
      </p:pic>
      <p:pic>
        <p:nvPicPr>
          <p:cNvPr id="6" name="Imagen 5" descr="Logotipo, nombre de la empresa&#10;&#10;Descripción generada automáticamente"/>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8311" y="210433"/>
            <a:ext cx="1171698" cy="1152128"/>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7" descr="Resultado de imagen para FUNCIONES DEL COCOIN"/>
          <p:cNvSpPr>
            <a:spLocks noChangeAspect="1" noChangeArrowheads="1"/>
          </p:cNvSpPr>
          <p:nvPr/>
        </p:nvSpPr>
        <p:spPr bwMode="auto">
          <a:xfrm>
            <a:off x="1259681" y="7489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lstStyle/>
          <a:p>
            <a:endParaRPr lang="es-HN" sz="1350" dirty="0"/>
          </a:p>
        </p:txBody>
      </p:sp>
      <p:sp>
        <p:nvSpPr>
          <p:cNvPr id="5" name="CuadroTexto 4"/>
          <p:cNvSpPr txBox="1"/>
          <p:nvPr/>
        </p:nvSpPr>
        <p:spPr>
          <a:xfrm>
            <a:off x="624205" y="1473200"/>
            <a:ext cx="7798435" cy="460375"/>
          </a:xfrm>
          <a:prstGeom prst="rect">
            <a:avLst/>
          </a:prstGeom>
          <a:noFill/>
        </p:spPr>
        <p:txBody>
          <a:bodyPr wrap="square" rtlCol="0">
            <a:spAutoFit/>
          </a:bodyPr>
          <a:lstStyle/>
          <a:p>
            <a:r>
              <a:rPr lang="es-HN" sz="2400" dirty="0">
                <a:solidFill>
                  <a:schemeClr val="accent1">
                    <a:lumMod val="75000"/>
                  </a:schemeClr>
                </a:solidFill>
                <a:latin typeface="Arial Black" panose="020B0A04020102020204" pitchFamily="34" charset="0"/>
              </a:rPr>
              <a:t>PRODUCTOS A PRESENTAR POR EL COCOIN</a:t>
            </a:r>
            <a:endParaRPr lang="es-HN" sz="2400" dirty="0">
              <a:solidFill>
                <a:schemeClr val="accent1">
                  <a:lumMod val="75000"/>
                </a:schemeClr>
              </a:solidFill>
              <a:latin typeface="Arial Black" panose="020B0A04020102020204" pitchFamily="34" charset="0"/>
            </a:endParaRPr>
          </a:p>
        </p:txBody>
      </p:sp>
      <p:cxnSp>
        <p:nvCxnSpPr>
          <p:cNvPr id="6" name="Conector recto de flecha 5"/>
          <p:cNvCxnSpPr/>
          <p:nvPr/>
        </p:nvCxnSpPr>
        <p:spPr>
          <a:xfrm>
            <a:off x="135241" y="494858"/>
            <a:ext cx="8776747"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10" name="2 Marcador de contenido"/>
          <p:cNvSpPr txBox="1"/>
          <p:nvPr/>
        </p:nvSpPr>
        <p:spPr>
          <a:xfrm>
            <a:off x="4864100" y="2043430"/>
            <a:ext cx="4048125" cy="3930650"/>
          </a:xfrm>
          <a:prstGeom prst="rect">
            <a:avLst/>
          </a:prstGeom>
        </p:spPr>
        <p:txBody>
          <a:bodyPr vert="horz" lIns="91440" tIns="45720" rIns="91440" bIns="45720" rtlCol="0">
            <a:normAutofit/>
          </a:bodyPr>
          <a:lstStyle>
            <a:lvl1pPr marL="0" indent="0" algn="ctr" defTabSz="6858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1pPr>
            <a:lvl2pPr marL="342900" indent="0" algn="ctr" defTabSz="685800" rtl="0" eaLnBrk="1" latinLnBrk="0" hangingPunct="1">
              <a:spcBef>
                <a:spcPct val="20000"/>
              </a:spcBef>
              <a:buFont typeface="Arial" panose="020B0604020202020204" pitchFamily="34" charset="0"/>
              <a:buNone/>
              <a:defRPr sz="2100" kern="1200">
                <a:solidFill>
                  <a:schemeClr val="tx1">
                    <a:tint val="75000"/>
                  </a:schemeClr>
                </a:solidFill>
                <a:latin typeface="+mn-lt"/>
                <a:ea typeface="+mn-ea"/>
                <a:cs typeface="+mn-cs"/>
              </a:defRPr>
            </a:lvl2pPr>
            <a:lvl3pPr marL="685800" indent="0" algn="ctr" defTabSz="685800" rtl="0" eaLnBrk="1" latinLnBrk="0" hangingPunct="1">
              <a:spcBef>
                <a:spcPct val="20000"/>
              </a:spcBef>
              <a:buFont typeface="Arial" panose="020B0604020202020204" pitchFamily="34" charset="0"/>
              <a:buNone/>
              <a:defRPr sz="1800" kern="1200">
                <a:solidFill>
                  <a:schemeClr val="tx1">
                    <a:tint val="75000"/>
                  </a:schemeClr>
                </a:solidFill>
                <a:latin typeface="+mn-lt"/>
                <a:ea typeface="+mn-ea"/>
                <a:cs typeface="+mn-cs"/>
              </a:defRPr>
            </a:lvl3pPr>
            <a:lvl4pPr marL="1028700" indent="0" algn="ctr" defTabSz="685800" rtl="0" eaLnBrk="1" latinLnBrk="0" hangingPunct="1">
              <a:spcBef>
                <a:spcPct val="20000"/>
              </a:spcBef>
              <a:buFont typeface="Arial" panose="020B0604020202020204" pitchFamily="34" charset="0"/>
              <a:buNone/>
              <a:defRPr sz="1500" kern="1200">
                <a:solidFill>
                  <a:schemeClr val="tx1">
                    <a:tint val="75000"/>
                  </a:schemeClr>
                </a:solidFill>
                <a:latin typeface="+mn-lt"/>
                <a:ea typeface="+mn-ea"/>
                <a:cs typeface="+mn-cs"/>
              </a:defRPr>
            </a:lvl4pPr>
            <a:lvl5pPr marL="1371600" indent="0" algn="ctr" defTabSz="685800" rtl="0" eaLnBrk="1" latinLnBrk="0" hangingPunct="1">
              <a:spcBef>
                <a:spcPct val="20000"/>
              </a:spcBef>
              <a:buFont typeface="Arial" panose="020B0604020202020204" pitchFamily="34" charset="0"/>
              <a:buNone/>
              <a:defRPr sz="1500" kern="1200">
                <a:solidFill>
                  <a:schemeClr val="tx1">
                    <a:tint val="75000"/>
                  </a:schemeClr>
                </a:solidFill>
                <a:latin typeface="+mn-lt"/>
                <a:ea typeface="+mn-ea"/>
                <a:cs typeface="+mn-cs"/>
              </a:defRPr>
            </a:lvl5pPr>
            <a:lvl6pPr marL="1714500" indent="0" algn="ctr" defTabSz="685800" rtl="0" eaLnBrk="1" latinLnBrk="0" hangingPunct="1">
              <a:spcBef>
                <a:spcPct val="20000"/>
              </a:spcBef>
              <a:buFont typeface="Arial" panose="020B0604020202020204" pitchFamily="34" charset="0"/>
              <a:buNone/>
              <a:defRPr sz="1500" kern="1200">
                <a:solidFill>
                  <a:schemeClr val="tx1">
                    <a:tint val="75000"/>
                  </a:schemeClr>
                </a:solidFill>
                <a:latin typeface="+mn-lt"/>
                <a:ea typeface="+mn-ea"/>
                <a:cs typeface="+mn-cs"/>
              </a:defRPr>
            </a:lvl6pPr>
            <a:lvl7pPr marL="2057400" indent="0" algn="ctr" defTabSz="685800" rtl="0" eaLnBrk="1" latinLnBrk="0" hangingPunct="1">
              <a:spcBef>
                <a:spcPct val="20000"/>
              </a:spcBef>
              <a:buFont typeface="Arial" panose="020B0604020202020204" pitchFamily="34" charset="0"/>
              <a:buNone/>
              <a:defRPr sz="1500" kern="1200">
                <a:solidFill>
                  <a:schemeClr val="tx1">
                    <a:tint val="75000"/>
                  </a:schemeClr>
                </a:solidFill>
                <a:latin typeface="+mn-lt"/>
                <a:ea typeface="+mn-ea"/>
                <a:cs typeface="+mn-cs"/>
              </a:defRPr>
            </a:lvl7pPr>
            <a:lvl8pPr marL="2400300" indent="0" algn="ctr" defTabSz="685800" rtl="0" eaLnBrk="1" latinLnBrk="0" hangingPunct="1">
              <a:spcBef>
                <a:spcPct val="20000"/>
              </a:spcBef>
              <a:buFont typeface="Arial" panose="020B0604020202020204" pitchFamily="34" charset="0"/>
              <a:buNone/>
              <a:defRPr sz="1500" kern="1200">
                <a:solidFill>
                  <a:schemeClr val="tx1">
                    <a:tint val="75000"/>
                  </a:schemeClr>
                </a:solidFill>
                <a:latin typeface="+mn-lt"/>
                <a:ea typeface="+mn-ea"/>
                <a:cs typeface="+mn-cs"/>
              </a:defRPr>
            </a:lvl8pPr>
            <a:lvl9pPr marL="2743200" indent="0" algn="ctr" defTabSz="685800" rtl="0" eaLnBrk="1" latinLnBrk="0" hangingPunct="1">
              <a:spcBef>
                <a:spcPct val="20000"/>
              </a:spcBef>
              <a:buFont typeface="Arial" panose="020B0604020202020204" pitchFamily="34" charset="0"/>
              <a:buNone/>
              <a:defRPr sz="1500" kern="1200">
                <a:solidFill>
                  <a:schemeClr val="tx1">
                    <a:tint val="75000"/>
                  </a:schemeClr>
                </a:solidFill>
                <a:latin typeface="+mn-lt"/>
                <a:ea typeface="+mn-ea"/>
                <a:cs typeface="+mn-cs"/>
              </a:defRPr>
            </a:lvl9pPr>
          </a:lstStyle>
          <a:p>
            <a:pPr marL="342900" indent="-342900" algn="l">
              <a:buFont typeface="Wingdings" panose="05000000000000000000" pitchFamily="2" charset="2"/>
              <a:buChar char="Ø"/>
            </a:pPr>
            <a:r>
              <a:rPr lang="es-ES" altLang="es-HN" sz="2000" dirty="0">
                <a:solidFill>
                  <a:schemeClr val="tx1"/>
                </a:solidFill>
              </a:rPr>
              <a:t>Cada año en el  ejercicio fiscal</a:t>
            </a:r>
            <a:r>
              <a:rPr lang="es-HN" sz="2000" dirty="0">
                <a:solidFill>
                  <a:schemeClr val="tx1"/>
                </a:solidFill>
              </a:rPr>
              <a:t> la ONADICI emite circulares para el cumplimiento de la implementación del control interno en las instituciones públicas.</a:t>
            </a:r>
            <a:endParaRPr lang="es-HN" sz="2000" dirty="0">
              <a:solidFill>
                <a:schemeClr val="tx1"/>
              </a:solidFill>
            </a:endParaRPr>
          </a:p>
          <a:p>
            <a:pPr marL="342900" indent="-342900" algn="l">
              <a:buFont typeface="Wingdings" panose="05000000000000000000" pitchFamily="2" charset="2"/>
              <a:buChar char="Ø"/>
            </a:pPr>
            <a:endParaRPr lang="es-HN" sz="2000" dirty="0">
              <a:solidFill>
                <a:schemeClr val="tx1"/>
              </a:solidFill>
            </a:endParaRPr>
          </a:p>
          <a:p>
            <a:pPr marL="342900" indent="-342900" algn="l">
              <a:buFont typeface="Wingdings" panose="05000000000000000000" pitchFamily="2" charset="2"/>
              <a:buChar char="Ø"/>
            </a:pPr>
            <a:r>
              <a:rPr lang="es-HN" sz="2000" dirty="0">
                <a:solidFill>
                  <a:schemeClr val="tx1"/>
                </a:solidFill>
              </a:rPr>
              <a:t>Todos los productos debe ser aprobados por la MAE.</a:t>
            </a:r>
            <a:endParaRPr lang="es-HN" sz="2000" dirty="0">
              <a:solidFill>
                <a:schemeClr val="tx1"/>
              </a:solidFill>
            </a:endParaRPr>
          </a:p>
        </p:txBody>
      </p:sp>
      <p:pic>
        <p:nvPicPr>
          <p:cNvPr id="11" name="Marcador de posición de contenido 10"/>
          <p:cNvPicPr>
            <a:picLocks noChangeAspect="1"/>
          </p:cNvPicPr>
          <p:nvPr>
            <p:ph idx="1"/>
          </p:nvPr>
        </p:nvPicPr>
        <p:blipFill>
          <a:blip r:embed="rId1"/>
          <a:stretch>
            <a:fillRect/>
          </a:stretch>
        </p:blipFill>
        <p:spPr>
          <a:xfrm>
            <a:off x="1067435" y="2043430"/>
            <a:ext cx="3028950" cy="3710305"/>
          </a:xfrm>
          <a:prstGeom prst="rect">
            <a:avLst/>
          </a:prstGeom>
        </p:spPr>
      </p:pic>
      <p:pic>
        <p:nvPicPr>
          <p:cNvPr id="4" name="Marcador de posición de contenido 3"/>
          <p:cNvPicPr>
            <a:picLocks noChangeAspect="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a:xfrm>
            <a:off x="6962140" y="215265"/>
            <a:ext cx="1905000" cy="698500"/>
          </a:xfrm>
          <a:prstGeom prst="rect">
            <a:avLst/>
          </a:prstGeom>
          <a:noFill/>
          <a:ln>
            <a:noFill/>
          </a:ln>
        </p:spPr>
      </p:pic>
      <p:pic>
        <p:nvPicPr>
          <p:cNvPr id="7" name="Imagen 6" descr="Logotipo, nombre de la empresa&#10;&#10;Descripción generada automáticament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8311" y="210433"/>
            <a:ext cx="1171698" cy="115212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
                                            <p:txEl>
                                              <p:pRg st="2" end="2"/>
                                            </p:txEl>
                                          </p:spTgt>
                                        </p:tgtEl>
                                        <p:attrNameLst>
                                          <p:attrName>style.visibility</p:attrName>
                                        </p:attrNameLst>
                                      </p:cBhvr>
                                      <p:to>
                                        <p:strVal val="visible"/>
                                      </p:to>
                                    </p:set>
                                    <p:animEffect transition="in" filter="fade">
                                      <p:cBhvr>
                                        <p:cTn id="14" dur="1000"/>
                                        <p:tgtEl>
                                          <p:spTgt spid="10">
                                            <p:txEl>
                                              <p:pRg st="2" end="2"/>
                                            </p:txEl>
                                          </p:spTgt>
                                        </p:tgtEl>
                                      </p:cBhvr>
                                    </p:animEffect>
                                    <p:anim calcmode="lin" valueType="num">
                                      <p:cBhvr>
                                        <p:cTn id="15"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7" descr="Resultado de imagen para FUNCIONES DEL COCOIN"/>
          <p:cNvSpPr>
            <a:spLocks noChangeAspect="1" noChangeArrowheads="1"/>
          </p:cNvSpPr>
          <p:nvPr/>
        </p:nvSpPr>
        <p:spPr bwMode="auto">
          <a:xfrm>
            <a:off x="1259681" y="7489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lstStyle/>
          <a:p>
            <a:endParaRPr lang="es-HN" sz="1350" dirty="0"/>
          </a:p>
        </p:txBody>
      </p:sp>
      <p:sp>
        <p:nvSpPr>
          <p:cNvPr id="5" name="CuadroTexto 4"/>
          <p:cNvSpPr txBox="1"/>
          <p:nvPr/>
        </p:nvSpPr>
        <p:spPr>
          <a:xfrm>
            <a:off x="539115" y="1421130"/>
            <a:ext cx="9143365" cy="460375"/>
          </a:xfrm>
          <a:prstGeom prst="rect">
            <a:avLst/>
          </a:prstGeom>
          <a:noFill/>
        </p:spPr>
        <p:txBody>
          <a:bodyPr wrap="square" rtlCol="0">
            <a:spAutoFit/>
          </a:bodyPr>
          <a:lstStyle/>
          <a:p>
            <a:r>
              <a:rPr lang="es-HN" sz="2400" dirty="0">
                <a:solidFill>
                  <a:schemeClr val="accent1">
                    <a:lumMod val="75000"/>
                  </a:schemeClr>
                </a:solidFill>
                <a:latin typeface="Arial Black" panose="020B0A04020102020204" pitchFamily="34" charset="0"/>
              </a:rPr>
              <a:t>PRODUCTOS A PRESENTAR POR EL COCOIN</a:t>
            </a:r>
            <a:endParaRPr lang="es-HN" sz="2400" dirty="0">
              <a:solidFill>
                <a:schemeClr val="accent1">
                  <a:lumMod val="75000"/>
                </a:schemeClr>
              </a:solidFill>
              <a:latin typeface="Arial Black" panose="020B0A04020102020204" pitchFamily="34" charset="0"/>
            </a:endParaRPr>
          </a:p>
        </p:txBody>
      </p:sp>
      <p:sp>
        <p:nvSpPr>
          <p:cNvPr id="10" name="2 Marcador de contenido"/>
          <p:cNvSpPr txBox="1"/>
          <p:nvPr/>
        </p:nvSpPr>
        <p:spPr>
          <a:xfrm>
            <a:off x="652145" y="2125345"/>
            <a:ext cx="7742555" cy="3781425"/>
          </a:xfrm>
          <a:prstGeom prst="rect">
            <a:avLst/>
          </a:prstGeom>
        </p:spPr>
        <p:txBody>
          <a:bodyPr vert="horz" lIns="91440" tIns="45720" rIns="91440" bIns="45720" rtlCol="0">
            <a:normAutofit/>
          </a:bodyPr>
          <a:lstStyle>
            <a:lvl1pPr marL="0" indent="0" algn="ctr" defTabSz="6858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1pPr>
            <a:lvl2pPr marL="342900" indent="0" algn="ctr" defTabSz="685800" rtl="0" eaLnBrk="1" latinLnBrk="0" hangingPunct="1">
              <a:spcBef>
                <a:spcPct val="20000"/>
              </a:spcBef>
              <a:buFont typeface="Arial" panose="020B0604020202020204" pitchFamily="34" charset="0"/>
              <a:buNone/>
              <a:defRPr sz="2100" kern="1200">
                <a:solidFill>
                  <a:schemeClr val="tx1">
                    <a:tint val="75000"/>
                  </a:schemeClr>
                </a:solidFill>
                <a:latin typeface="+mn-lt"/>
                <a:ea typeface="+mn-ea"/>
                <a:cs typeface="+mn-cs"/>
              </a:defRPr>
            </a:lvl2pPr>
            <a:lvl3pPr marL="685800" indent="0" algn="ctr" defTabSz="685800" rtl="0" eaLnBrk="1" latinLnBrk="0" hangingPunct="1">
              <a:spcBef>
                <a:spcPct val="20000"/>
              </a:spcBef>
              <a:buFont typeface="Arial" panose="020B0604020202020204" pitchFamily="34" charset="0"/>
              <a:buNone/>
              <a:defRPr sz="1800" kern="1200">
                <a:solidFill>
                  <a:schemeClr val="tx1">
                    <a:tint val="75000"/>
                  </a:schemeClr>
                </a:solidFill>
                <a:latin typeface="+mn-lt"/>
                <a:ea typeface="+mn-ea"/>
                <a:cs typeface="+mn-cs"/>
              </a:defRPr>
            </a:lvl3pPr>
            <a:lvl4pPr marL="1028700" indent="0" algn="ctr" defTabSz="685800" rtl="0" eaLnBrk="1" latinLnBrk="0" hangingPunct="1">
              <a:spcBef>
                <a:spcPct val="20000"/>
              </a:spcBef>
              <a:buFont typeface="Arial" panose="020B0604020202020204" pitchFamily="34" charset="0"/>
              <a:buNone/>
              <a:defRPr sz="1500" kern="1200">
                <a:solidFill>
                  <a:schemeClr val="tx1">
                    <a:tint val="75000"/>
                  </a:schemeClr>
                </a:solidFill>
                <a:latin typeface="+mn-lt"/>
                <a:ea typeface="+mn-ea"/>
                <a:cs typeface="+mn-cs"/>
              </a:defRPr>
            </a:lvl4pPr>
            <a:lvl5pPr marL="1371600" indent="0" algn="ctr" defTabSz="685800" rtl="0" eaLnBrk="1" latinLnBrk="0" hangingPunct="1">
              <a:spcBef>
                <a:spcPct val="20000"/>
              </a:spcBef>
              <a:buFont typeface="Arial" panose="020B0604020202020204" pitchFamily="34" charset="0"/>
              <a:buNone/>
              <a:defRPr sz="1500" kern="1200">
                <a:solidFill>
                  <a:schemeClr val="tx1">
                    <a:tint val="75000"/>
                  </a:schemeClr>
                </a:solidFill>
                <a:latin typeface="+mn-lt"/>
                <a:ea typeface="+mn-ea"/>
                <a:cs typeface="+mn-cs"/>
              </a:defRPr>
            </a:lvl5pPr>
            <a:lvl6pPr marL="1714500" indent="0" algn="ctr" defTabSz="685800" rtl="0" eaLnBrk="1" latinLnBrk="0" hangingPunct="1">
              <a:spcBef>
                <a:spcPct val="20000"/>
              </a:spcBef>
              <a:buFont typeface="Arial" panose="020B0604020202020204" pitchFamily="34" charset="0"/>
              <a:buNone/>
              <a:defRPr sz="1500" kern="1200">
                <a:solidFill>
                  <a:schemeClr val="tx1">
                    <a:tint val="75000"/>
                  </a:schemeClr>
                </a:solidFill>
                <a:latin typeface="+mn-lt"/>
                <a:ea typeface="+mn-ea"/>
                <a:cs typeface="+mn-cs"/>
              </a:defRPr>
            </a:lvl6pPr>
            <a:lvl7pPr marL="2057400" indent="0" algn="ctr" defTabSz="685800" rtl="0" eaLnBrk="1" latinLnBrk="0" hangingPunct="1">
              <a:spcBef>
                <a:spcPct val="20000"/>
              </a:spcBef>
              <a:buFont typeface="Arial" panose="020B0604020202020204" pitchFamily="34" charset="0"/>
              <a:buNone/>
              <a:defRPr sz="1500" kern="1200">
                <a:solidFill>
                  <a:schemeClr val="tx1">
                    <a:tint val="75000"/>
                  </a:schemeClr>
                </a:solidFill>
                <a:latin typeface="+mn-lt"/>
                <a:ea typeface="+mn-ea"/>
                <a:cs typeface="+mn-cs"/>
              </a:defRPr>
            </a:lvl7pPr>
            <a:lvl8pPr marL="2400300" indent="0" algn="ctr" defTabSz="685800" rtl="0" eaLnBrk="1" latinLnBrk="0" hangingPunct="1">
              <a:spcBef>
                <a:spcPct val="20000"/>
              </a:spcBef>
              <a:buFont typeface="Arial" panose="020B0604020202020204" pitchFamily="34" charset="0"/>
              <a:buNone/>
              <a:defRPr sz="1500" kern="1200">
                <a:solidFill>
                  <a:schemeClr val="tx1">
                    <a:tint val="75000"/>
                  </a:schemeClr>
                </a:solidFill>
                <a:latin typeface="+mn-lt"/>
                <a:ea typeface="+mn-ea"/>
                <a:cs typeface="+mn-cs"/>
              </a:defRPr>
            </a:lvl8pPr>
            <a:lvl9pPr marL="2743200" indent="0" algn="ctr" defTabSz="685800" rtl="0" eaLnBrk="1" latinLnBrk="0" hangingPunct="1">
              <a:spcBef>
                <a:spcPct val="20000"/>
              </a:spcBef>
              <a:buFont typeface="Arial" panose="020B0604020202020204" pitchFamily="34" charset="0"/>
              <a:buNone/>
              <a:defRPr sz="1500" kern="1200">
                <a:solidFill>
                  <a:schemeClr val="tx1">
                    <a:tint val="75000"/>
                  </a:schemeClr>
                </a:solidFill>
                <a:latin typeface="+mn-lt"/>
                <a:ea typeface="+mn-ea"/>
                <a:cs typeface="+mn-cs"/>
              </a:defRPr>
            </a:lvl9pPr>
          </a:lstStyle>
          <a:p>
            <a:pPr marL="342900" indent="-342900" algn="l">
              <a:buFont typeface="Wingdings" panose="05000000000000000000" pitchFamily="2" charset="2"/>
              <a:buChar char="Ø"/>
            </a:pPr>
            <a:r>
              <a:rPr lang="es-HN" sz="2000" dirty="0">
                <a:solidFill>
                  <a:schemeClr val="tx1"/>
                </a:solidFill>
              </a:rPr>
              <a:t>Política de Control Interno Institucional</a:t>
            </a:r>
            <a:endParaRPr lang="es-HN" sz="2000" dirty="0">
              <a:solidFill>
                <a:schemeClr val="tx1"/>
              </a:solidFill>
            </a:endParaRPr>
          </a:p>
          <a:p>
            <a:pPr marL="342900" indent="-342900" algn="l">
              <a:buFont typeface="Wingdings" panose="05000000000000000000" pitchFamily="2" charset="2"/>
              <a:buChar char="Ø"/>
            </a:pPr>
            <a:r>
              <a:rPr lang="es-HN" sz="2000" dirty="0">
                <a:solidFill>
                  <a:schemeClr val="tx1"/>
                </a:solidFill>
              </a:rPr>
              <a:t>Plan Anual de Trabajo de COCOIN</a:t>
            </a:r>
            <a:endParaRPr lang="es-HN" sz="2000" dirty="0">
              <a:solidFill>
                <a:schemeClr val="tx1"/>
              </a:solidFill>
            </a:endParaRPr>
          </a:p>
          <a:p>
            <a:pPr marL="342900" indent="-342900" algn="l">
              <a:buFont typeface="Wingdings" panose="05000000000000000000" pitchFamily="2" charset="2"/>
              <a:buChar char="Ø"/>
            </a:pPr>
            <a:r>
              <a:rPr lang="es-HN" sz="2000" dirty="0">
                <a:solidFill>
                  <a:schemeClr val="tx1"/>
                </a:solidFill>
              </a:rPr>
              <a:t>Plan de Implementación de Control Interno Institucional</a:t>
            </a:r>
            <a:endParaRPr lang="es-HN" sz="2000" dirty="0">
              <a:solidFill>
                <a:schemeClr val="tx1"/>
              </a:solidFill>
            </a:endParaRPr>
          </a:p>
          <a:p>
            <a:pPr marL="342900" indent="-342900" algn="l">
              <a:buFont typeface="Wingdings" panose="05000000000000000000" pitchFamily="2" charset="2"/>
              <a:buChar char="Ø"/>
            </a:pPr>
            <a:r>
              <a:rPr lang="es-HN" sz="2000" dirty="0">
                <a:solidFill>
                  <a:schemeClr val="tx1"/>
                </a:solidFill>
              </a:rPr>
              <a:t>Reglamento Interno de Trabajo de COCOIN</a:t>
            </a:r>
            <a:endParaRPr lang="es-HN" sz="2000" dirty="0">
              <a:solidFill>
                <a:schemeClr val="tx1"/>
              </a:solidFill>
            </a:endParaRPr>
          </a:p>
          <a:p>
            <a:pPr marL="342900" indent="-342900" algn="l">
              <a:buFont typeface="Wingdings" panose="05000000000000000000" pitchFamily="2" charset="2"/>
              <a:buChar char="Ø"/>
            </a:pPr>
            <a:r>
              <a:rPr lang="es-HN" sz="2000" dirty="0">
                <a:solidFill>
                  <a:schemeClr val="tx1"/>
                </a:solidFill>
              </a:rPr>
              <a:t>Manuales de Procesos y Procedimientos</a:t>
            </a:r>
            <a:endParaRPr lang="es-HN" sz="2000" dirty="0">
              <a:solidFill>
                <a:schemeClr val="tx1"/>
              </a:solidFill>
            </a:endParaRPr>
          </a:p>
          <a:p>
            <a:pPr marL="342900" indent="-342900" algn="l">
              <a:buFont typeface="Wingdings" panose="05000000000000000000" pitchFamily="2" charset="2"/>
              <a:buChar char="Ø"/>
            </a:pPr>
            <a:r>
              <a:rPr lang="es-HN" sz="2000" dirty="0">
                <a:solidFill>
                  <a:schemeClr val="tx1"/>
                </a:solidFill>
              </a:rPr>
              <a:t>Matrices de Riesgos</a:t>
            </a:r>
            <a:endParaRPr lang="es-HN" sz="2000" dirty="0">
              <a:solidFill>
                <a:schemeClr val="tx1"/>
              </a:solidFill>
            </a:endParaRPr>
          </a:p>
          <a:p>
            <a:pPr marL="342900" indent="-342900" algn="l">
              <a:buFont typeface="Wingdings" panose="05000000000000000000" pitchFamily="2" charset="2"/>
              <a:buChar char="Ø"/>
            </a:pPr>
            <a:r>
              <a:rPr lang="es-HN" sz="2000" dirty="0">
                <a:solidFill>
                  <a:schemeClr val="tx1"/>
                </a:solidFill>
              </a:rPr>
              <a:t>Informes de Talleres de Auto Evaluación de Control Interno</a:t>
            </a:r>
            <a:endParaRPr lang="es-HN" sz="2000" dirty="0">
              <a:solidFill>
                <a:schemeClr val="tx1"/>
              </a:solidFill>
            </a:endParaRPr>
          </a:p>
          <a:p>
            <a:pPr marL="342900" indent="-342900" algn="l">
              <a:buFont typeface="Wingdings" panose="05000000000000000000" pitchFamily="2" charset="2"/>
              <a:buChar char="Ø"/>
            </a:pPr>
            <a:r>
              <a:rPr lang="es-HN" sz="2000" dirty="0">
                <a:solidFill>
                  <a:schemeClr val="tx1"/>
                </a:solidFill>
              </a:rPr>
              <a:t>Informes de Actividades realizadas del Plan de Trabajo y Plan de Implementación.</a:t>
            </a:r>
            <a:endParaRPr lang="es-HN" sz="2000" dirty="0">
              <a:solidFill>
                <a:schemeClr val="tx1"/>
              </a:solidFill>
            </a:endParaRPr>
          </a:p>
        </p:txBody>
      </p:sp>
      <p:pic>
        <p:nvPicPr>
          <p:cNvPr id="4" name="Marcador de posición de contenido 3"/>
          <p:cNvPicPr>
            <a:picLocks noChangeAspect="1"/>
          </p:cNvPicPr>
          <p:nvPr>
            <p:ph sz="half" idx="2"/>
          </p:nvPr>
        </p:nvPicPr>
        <p:blipFill>
          <a:blip r:embed="rId1" cstate="print">
            <a:extLst>
              <a:ext uri="{28A0092B-C50C-407E-A947-70E740481C1C}">
                <a14:useLocalDpi xmlns:a14="http://schemas.microsoft.com/office/drawing/2010/main" val="0"/>
              </a:ext>
            </a:extLst>
          </a:blip>
          <a:srcRect/>
          <a:stretch>
            <a:fillRect/>
          </a:stretch>
        </p:blipFill>
        <p:spPr>
          <a:xfrm>
            <a:off x="6962140" y="215265"/>
            <a:ext cx="1905000" cy="698500"/>
          </a:xfrm>
          <a:prstGeom prst="rect">
            <a:avLst/>
          </a:prstGeom>
          <a:noFill/>
          <a:ln>
            <a:noFill/>
          </a:ln>
        </p:spPr>
      </p:pic>
      <p:pic>
        <p:nvPicPr>
          <p:cNvPr id="7" name="Imagen 6" descr="Logotipo, nombre de la empresa&#10;&#10;Descripción generada automáticamente"/>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8311" y="210433"/>
            <a:ext cx="1171698" cy="115212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68325" y="1481455"/>
            <a:ext cx="8118475" cy="737870"/>
          </a:xfrm>
        </p:spPr>
        <p:txBody>
          <a:bodyPr>
            <a:normAutofit/>
          </a:bodyPr>
          <a:lstStyle/>
          <a:p>
            <a:r>
              <a:rPr lang="es-HN" b="1" dirty="0">
                <a:solidFill>
                  <a:schemeClr val="accent1">
                    <a:lumMod val="75000"/>
                  </a:schemeClr>
                </a:solidFill>
              </a:rPr>
              <a:t>Política de Control Interno Institucional</a:t>
            </a:r>
            <a:endParaRPr lang="es-HN" b="1" dirty="0">
              <a:solidFill>
                <a:schemeClr val="accent1">
                  <a:lumMod val="75000"/>
                </a:schemeClr>
              </a:solidFill>
            </a:endParaRPr>
          </a:p>
        </p:txBody>
      </p:sp>
      <p:sp>
        <p:nvSpPr>
          <p:cNvPr id="3" name="2 Marcador de contenido"/>
          <p:cNvSpPr>
            <a:spLocks noGrp="1"/>
          </p:cNvSpPr>
          <p:nvPr>
            <p:ph idx="1"/>
          </p:nvPr>
        </p:nvSpPr>
        <p:spPr>
          <a:xfrm>
            <a:off x="567690" y="2334260"/>
            <a:ext cx="8119110" cy="3581400"/>
          </a:xfrm>
        </p:spPr>
        <p:txBody>
          <a:bodyPr>
            <a:normAutofit/>
          </a:bodyPr>
          <a:lstStyle/>
          <a:p>
            <a:pPr algn="just"/>
            <a:r>
              <a:rPr lang="es-HN" sz="2220" dirty="0" smtClean="0"/>
              <a:t>Es </a:t>
            </a:r>
            <a:r>
              <a:rPr lang="es-HN" sz="2220" dirty="0"/>
              <a:t>una decisión escrita o directriz </a:t>
            </a:r>
            <a:r>
              <a:rPr lang="es-HN" sz="2220" dirty="0" smtClean="0"/>
              <a:t>emitida </a:t>
            </a:r>
            <a:r>
              <a:rPr lang="es-HN" sz="2220" dirty="0"/>
              <a:t>por la MAE y que debe ser divulgada entendida y acatada por todos los servidores públicos sobre la implementación del control interno institucional</a:t>
            </a:r>
            <a:r>
              <a:rPr lang="es-HN" sz="2220" dirty="0" smtClean="0"/>
              <a:t>.</a:t>
            </a:r>
            <a:endParaRPr lang="es-HN" sz="2220" dirty="0" smtClean="0"/>
          </a:p>
          <a:p>
            <a:pPr marL="0" indent="0" algn="just">
              <a:buNone/>
            </a:pPr>
            <a:endParaRPr lang="es-HN" sz="2220" dirty="0" smtClean="0"/>
          </a:p>
          <a:p>
            <a:pPr algn="just"/>
            <a:r>
              <a:rPr lang="es-HN" sz="2220" dirty="0"/>
              <a:t> L</a:t>
            </a:r>
            <a:r>
              <a:rPr lang="es-ES" altLang="es-HN" sz="2220" dirty="0"/>
              <a:t>a MA</a:t>
            </a:r>
            <a:r>
              <a:rPr lang="es-HN" sz="2220" dirty="0" smtClean="0"/>
              <a:t>E, </a:t>
            </a:r>
            <a:r>
              <a:rPr lang="es-HN" sz="2220" dirty="0"/>
              <a:t>en conjunto con los responsables de todas las </a:t>
            </a:r>
            <a:r>
              <a:rPr lang="es-HN" sz="2220" dirty="0" smtClean="0"/>
              <a:t>áreas, </a:t>
            </a:r>
            <a:r>
              <a:rPr lang="es-HN" sz="2220" dirty="0"/>
              <a:t>debe dictar en forma periódica una política que promueva el ambiente de control propicio para la colaboración, la participación y los aportes continuos del personal para la operación eficiente, eficaz económica y transparente en todos los niveles de la </a:t>
            </a:r>
            <a:r>
              <a:rPr lang="es-HN" sz="2220" dirty="0" smtClean="0"/>
              <a:t>organización.</a:t>
            </a:r>
            <a:endParaRPr lang="es-HN" sz="2220" dirty="0"/>
          </a:p>
        </p:txBody>
      </p:sp>
      <p:pic>
        <p:nvPicPr>
          <p:cNvPr id="5" name="Marcador de posición de contenido 4"/>
          <p:cNvPicPr>
            <a:picLocks noChangeAspect="1"/>
          </p:cNvPicPr>
          <p:nvPr>
            <p:ph sz="half" idx="2"/>
          </p:nvPr>
        </p:nvPicPr>
        <p:blipFill>
          <a:blip r:embed="rId1" cstate="print">
            <a:extLst>
              <a:ext uri="{28A0092B-C50C-407E-A947-70E740481C1C}">
                <a14:useLocalDpi xmlns:a14="http://schemas.microsoft.com/office/drawing/2010/main" val="0"/>
              </a:ext>
            </a:extLst>
          </a:blip>
          <a:srcRect/>
          <a:stretch>
            <a:fillRect/>
          </a:stretch>
        </p:blipFill>
        <p:spPr>
          <a:xfrm>
            <a:off x="6962140" y="215265"/>
            <a:ext cx="1905000" cy="698500"/>
          </a:xfrm>
          <a:prstGeom prst="rect">
            <a:avLst/>
          </a:prstGeom>
          <a:noFill/>
          <a:ln>
            <a:noFill/>
          </a:ln>
        </p:spPr>
      </p:pic>
      <p:pic>
        <p:nvPicPr>
          <p:cNvPr id="6" name="Imagen 5" descr="Logotipo, nombre de la empresa&#10;&#10;Descripción generada automáticamente"/>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8311" y="210433"/>
            <a:ext cx="1171698" cy="1152128"/>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569720"/>
            <a:ext cx="8229600" cy="908050"/>
          </a:xfrm>
        </p:spPr>
        <p:txBody>
          <a:bodyPr>
            <a:normAutofit fontScale="90000"/>
          </a:bodyPr>
          <a:lstStyle/>
          <a:p>
            <a:r>
              <a:rPr lang="es-HN" b="1" dirty="0">
                <a:solidFill>
                  <a:schemeClr val="accent1">
                    <a:lumMod val="75000"/>
                  </a:schemeClr>
                </a:solidFill>
              </a:rPr>
              <a:t>Plan de Trabajo del COCOIN</a:t>
            </a:r>
            <a:br>
              <a:rPr lang="es-HN" dirty="0">
                <a:solidFill>
                  <a:schemeClr val="accent1">
                    <a:lumMod val="75000"/>
                  </a:schemeClr>
                </a:solidFill>
              </a:rPr>
            </a:br>
            <a:endParaRPr lang="es-HN" dirty="0">
              <a:solidFill>
                <a:schemeClr val="accent1">
                  <a:lumMod val="75000"/>
                </a:schemeClr>
              </a:solidFill>
            </a:endParaRPr>
          </a:p>
        </p:txBody>
      </p:sp>
      <p:sp>
        <p:nvSpPr>
          <p:cNvPr id="3" name="2 Marcador de contenido"/>
          <p:cNvSpPr>
            <a:spLocks noGrp="1"/>
          </p:cNvSpPr>
          <p:nvPr>
            <p:ph sz="half" idx="1"/>
          </p:nvPr>
        </p:nvSpPr>
        <p:spPr>
          <a:xfrm>
            <a:off x="457200" y="2129155"/>
            <a:ext cx="7903845" cy="3453765"/>
          </a:xfrm>
        </p:spPr>
        <p:txBody>
          <a:bodyPr>
            <a:normAutofit/>
          </a:bodyPr>
          <a:lstStyle/>
          <a:p>
            <a:pPr algn="just"/>
            <a:endParaRPr lang="es-HN" dirty="0" smtClean="0"/>
          </a:p>
          <a:p>
            <a:pPr algn="just"/>
            <a:r>
              <a:rPr lang="es-HN" sz="2000" dirty="0" smtClean="0"/>
              <a:t>Es </a:t>
            </a:r>
            <a:r>
              <a:rPr lang="es-HN" sz="2000" dirty="0"/>
              <a:t>una herramienta que permite establecer, ordenar y sistematizar </a:t>
            </a:r>
            <a:r>
              <a:rPr lang="es-HN" sz="2000" dirty="0" smtClean="0"/>
              <a:t>actividades</a:t>
            </a:r>
            <a:endParaRPr lang="es-HN" sz="2000" dirty="0" smtClean="0"/>
          </a:p>
          <a:p>
            <a:pPr algn="just"/>
            <a:r>
              <a:rPr lang="es-HN" sz="2000" dirty="0" smtClean="0"/>
              <a:t>Cronograma </a:t>
            </a:r>
            <a:r>
              <a:rPr lang="es-HN" sz="2000" dirty="0"/>
              <a:t>de trabajo y recursos orientados a la </a:t>
            </a:r>
            <a:r>
              <a:rPr lang="es-HN" sz="2000" dirty="0" smtClean="0"/>
              <a:t>implementación </a:t>
            </a:r>
            <a:r>
              <a:rPr lang="es-HN" sz="2000" dirty="0"/>
              <a:t>del control interno institucional. </a:t>
            </a:r>
            <a:endParaRPr lang="es-HN" sz="2000" dirty="0" smtClean="0"/>
          </a:p>
          <a:p>
            <a:pPr algn="just"/>
            <a:r>
              <a:rPr lang="es-HN" sz="2000" dirty="0" smtClean="0"/>
              <a:t>El </a:t>
            </a:r>
            <a:r>
              <a:rPr lang="es-HN" sz="2000" dirty="0"/>
              <a:t>plan contiene un conjunto de acciones o actividades organizadas que el COCOIN debe realizar para alcanzar los objetivos institucionales en determinado plazo.</a:t>
            </a:r>
            <a:endParaRPr lang="es-HN" sz="2000" dirty="0"/>
          </a:p>
          <a:p>
            <a:pPr algn="just"/>
            <a:endParaRPr lang="es-HN" sz="2000" dirty="0"/>
          </a:p>
        </p:txBody>
      </p:sp>
      <p:pic>
        <p:nvPicPr>
          <p:cNvPr id="6" name="Marcador de posición de contenido 5"/>
          <p:cNvPicPr>
            <a:picLocks noChangeAspect="1"/>
          </p:cNvPicPr>
          <p:nvPr>
            <p:ph sz="half" idx="2"/>
          </p:nvPr>
        </p:nvPicPr>
        <p:blipFill>
          <a:blip r:embed="rId1" cstate="print">
            <a:extLst>
              <a:ext uri="{28A0092B-C50C-407E-A947-70E740481C1C}">
                <a14:useLocalDpi xmlns:a14="http://schemas.microsoft.com/office/drawing/2010/main" val="0"/>
              </a:ext>
            </a:extLst>
          </a:blip>
          <a:srcRect/>
          <a:stretch>
            <a:fillRect/>
          </a:stretch>
        </p:blipFill>
        <p:spPr>
          <a:xfrm>
            <a:off x="6962140" y="215265"/>
            <a:ext cx="1905000" cy="698500"/>
          </a:xfrm>
          <a:prstGeom prst="rect">
            <a:avLst/>
          </a:prstGeom>
          <a:noFill/>
          <a:ln>
            <a:noFill/>
          </a:ln>
        </p:spPr>
      </p:pic>
      <p:pic>
        <p:nvPicPr>
          <p:cNvPr id="7" name="Imagen 6" descr="Logotipo, nombre de la empresa&#10;&#10;Descripción generada automáticamente"/>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8311" y="210433"/>
            <a:ext cx="1171698" cy="115212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1000"/>
                                        <p:tgtEl>
                                          <p:spTgt spid="3">
                                            <p:txEl>
                                              <p:pRg st="3" end="3"/>
                                            </p:txEl>
                                          </p:spTgt>
                                        </p:tgtEl>
                                      </p:cBhvr>
                                    </p:animEffect>
                                    <p:anim calcmode="lin" valueType="num">
                                      <p:cBhvr>
                                        <p:cTn id="1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563370"/>
            <a:ext cx="8229600" cy="770890"/>
          </a:xfrm>
        </p:spPr>
        <p:txBody>
          <a:bodyPr>
            <a:normAutofit fontScale="90000"/>
          </a:bodyPr>
          <a:lstStyle/>
          <a:p>
            <a:br>
              <a:rPr lang="es-HN" b="1" dirty="0" smtClean="0"/>
            </a:br>
            <a:br>
              <a:rPr lang="es-HN" b="1" dirty="0" smtClean="0"/>
            </a:br>
            <a:r>
              <a:rPr lang="es-HN" sz="3555" b="1" dirty="0" smtClean="0">
                <a:solidFill>
                  <a:schemeClr val="accent1">
                    <a:lumMod val="75000"/>
                  </a:schemeClr>
                </a:solidFill>
              </a:rPr>
              <a:t>Plan de Implementación</a:t>
            </a:r>
            <a:br>
              <a:rPr lang="es-HN" sz="3555" dirty="0">
                <a:solidFill>
                  <a:schemeClr val="accent1">
                    <a:lumMod val="75000"/>
                  </a:schemeClr>
                </a:solidFill>
              </a:rPr>
            </a:br>
            <a:endParaRPr lang="es-HN" sz="3555" dirty="0">
              <a:solidFill>
                <a:schemeClr val="accent1">
                  <a:lumMod val="75000"/>
                </a:schemeClr>
              </a:solidFill>
            </a:endParaRPr>
          </a:p>
        </p:txBody>
      </p:sp>
      <p:sp>
        <p:nvSpPr>
          <p:cNvPr id="3" name="2 Marcador de contenido"/>
          <p:cNvSpPr>
            <a:spLocks noGrp="1"/>
          </p:cNvSpPr>
          <p:nvPr>
            <p:ph sz="half" idx="1"/>
          </p:nvPr>
        </p:nvSpPr>
        <p:spPr>
          <a:xfrm>
            <a:off x="691515" y="2186940"/>
            <a:ext cx="7760970" cy="3152140"/>
          </a:xfrm>
        </p:spPr>
        <p:txBody>
          <a:bodyPr>
            <a:normAutofit lnSpcReduction="10000"/>
          </a:bodyPr>
          <a:lstStyle/>
          <a:p>
            <a:pPr marL="0" indent="0" algn="just">
              <a:buNone/>
            </a:pPr>
            <a:endParaRPr lang="es-HN" dirty="0"/>
          </a:p>
          <a:p>
            <a:pPr marL="0" indent="0" algn="just">
              <a:buNone/>
            </a:pPr>
            <a:endParaRPr lang="es-HN" dirty="0"/>
          </a:p>
          <a:p>
            <a:pPr marL="0" indent="0" algn="just">
              <a:buNone/>
            </a:pPr>
            <a:r>
              <a:rPr lang="es-HN" dirty="0"/>
              <a:t>Es un instrumento de gestión que tiene como objetivo principal proveer lineamientos, herramientas y métodos a las entidades del estado para la implementación de los componentes que conforman el sistema de control interno y se han aplicados en sus procesos, actividades, recursos, operaciones y </a:t>
            </a:r>
            <a:r>
              <a:rPr lang="es-HN" dirty="0" smtClean="0"/>
              <a:t>actuaciones </a:t>
            </a:r>
            <a:r>
              <a:rPr lang="es-HN" dirty="0"/>
              <a:t>institucionales.</a:t>
            </a:r>
            <a:endParaRPr lang="es-HN" dirty="0"/>
          </a:p>
          <a:p>
            <a:pPr algn="just"/>
            <a:endParaRPr lang="es-HN" dirty="0"/>
          </a:p>
        </p:txBody>
      </p:sp>
      <p:pic>
        <p:nvPicPr>
          <p:cNvPr id="6" name="Marcador de posición de contenido 5"/>
          <p:cNvPicPr>
            <a:picLocks noChangeAspect="1"/>
          </p:cNvPicPr>
          <p:nvPr>
            <p:ph sz="half" idx="2"/>
          </p:nvPr>
        </p:nvPicPr>
        <p:blipFill>
          <a:blip r:embed="rId1" cstate="print">
            <a:extLst>
              <a:ext uri="{28A0092B-C50C-407E-A947-70E740481C1C}">
                <a14:useLocalDpi xmlns:a14="http://schemas.microsoft.com/office/drawing/2010/main" val="0"/>
              </a:ext>
            </a:extLst>
          </a:blip>
          <a:srcRect/>
          <a:stretch>
            <a:fillRect/>
          </a:stretch>
        </p:blipFill>
        <p:spPr>
          <a:xfrm>
            <a:off x="6962140" y="215265"/>
            <a:ext cx="1905000" cy="698500"/>
          </a:xfrm>
          <a:prstGeom prst="rect">
            <a:avLst/>
          </a:prstGeom>
          <a:noFill/>
          <a:ln>
            <a:noFill/>
          </a:ln>
        </p:spPr>
      </p:pic>
      <p:pic>
        <p:nvPicPr>
          <p:cNvPr id="7" name="Imagen 6" descr="Logotipo, nombre de la empresa&#10;&#10;Descripción generada automáticamente"/>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8311" y="210433"/>
            <a:ext cx="1171698" cy="1152128"/>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6565" y="1657985"/>
            <a:ext cx="8229600" cy="714375"/>
          </a:xfrm>
        </p:spPr>
        <p:txBody>
          <a:bodyPr>
            <a:normAutofit/>
          </a:bodyPr>
          <a:lstStyle/>
          <a:p>
            <a:r>
              <a:rPr lang="es-ES" sz="3200" dirty="0">
                <a:solidFill>
                  <a:schemeClr val="accent1">
                    <a:lumMod val="75000"/>
                  </a:schemeClr>
                </a:solidFill>
                <a:effectLst>
                  <a:outerShdw blurRad="38100" dist="38100" dir="2700000" algn="tl">
                    <a:srgbClr val="000000">
                      <a:alpha val="43137"/>
                    </a:srgbClr>
                  </a:outerShdw>
                </a:effectLst>
              </a:rPr>
              <a:t>MANUALES DE PROCESOS Y PROCEDIMIENTOS</a:t>
            </a:r>
            <a:endParaRPr lang="es-ES" sz="3200" dirty="0">
              <a:solidFill>
                <a:schemeClr val="accent1">
                  <a:lumMod val="75000"/>
                </a:schemeClr>
              </a:solidFill>
              <a:effectLst>
                <a:outerShdw blurRad="38100" dist="38100" dir="2700000" algn="tl">
                  <a:srgbClr val="000000">
                    <a:alpha val="43137"/>
                  </a:srgbClr>
                </a:outerShdw>
              </a:effectLst>
            </a:endParaRPr>
          </a:p>
        </p:txBody>
      </p:sp>
      <p:graphicFrame>
        <p:nvGraphicFramePr>
          <p:cNvPr id="5" name="4 Marcador de contenido"/>
          <p:cNvGraphicFramePr>
            <a:graphicFrameLocks noGrp="1"/>
          </p:cNvGraphicFramePr>
          <p:nvPr>
            <p:ph sz="half" idx="1"/>
          </p:nvPr>
        </p:nvGraphicFramePr>
        <p:xfrm>
          <a:off x="625475" y="2531110"/>
          <a:ext cx="7891780" cy="353822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pic>
        <p:nvPicPr>
          <p:cNvPr id="7" name="Marcador de posición de contenido 6"/>
          <p:cNvPicPr>
            <a:picLocks noChangeAspect="1"/>
          </p:cNvPicPr>
          <p:nvPr>
            <p:ph sz="half" idx="2"/>
          </p:nvPr>
        </p:nvPicPr>
        <p:blipFill>
          <a:blip r:embed="rId6" cstate="print">
            <a:extLst>
              <a:ext uri="{28A0092B-C50C-407E-A947-70E740481C1C}">
                <a14:useLocalDpi xmlns:a14="http://schemas.microsoft.com/office/drawing/2010/main" val="0"/>
              </a:ext>
            </a:extLst>
          </a:blip>
          <a:srcRect/>
          <a:stretch>
            <a:fillRect/>
          </a:stretch>
        </p:blipFill>
        <p:spPr>
          <a:xfrm>
            <a:off x="6962140" y="215265"/>
            <a:ext cx="1905000" cy="6985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482090"/>
            <a:ext cx="8229600" cy="981075"/>
          </a:xfrm>
        </p:spPr>
        <p:txBody>
          <a:bodyPr>
            <a:normAutofit fontScale="90000"/>
          </a:bodyPr>
          <a:lstStyle/>
          <a:p>
            <a:br>
              <a:rPr lang="es-HN" b="1" dirty="0" smtClean="0"/>
            </a:br>
            <a:r>
              <a:rPr lang="es-SV" altLang="es-HN" b="1" dirty="0" smtClean="0">
                <a:solidFill>
                  <a:schemeClr val="accent1">
                    <a:lumMod val="75000"/>
                  </a:schemeClr>
                </a:solidFill>
              </a:rPr>
              <a:t>M</a:t>
            </a:r>
            <a:r>
              <a:rPr lang="es-HN" b="1" dirty="0" smtClean="0">
                <a:solidFill>
                  <a:schemeClr val="accent1">
                    <a:lumMod val="75000"/>
                  </a:schemeClr>
                </a:solidFill>
              </a:rPr>
              <a:t>atrices </a:t>
            </a:r>
            <a:r>
              <a:rPr lang="es-HN" b="1" dirty="0">
                <a:solidFill>
                  <a:schemeClr val="accent1">
                    <a:lumMod val="75000"/>
                  </a:schemeClr>
                </a:solidFill>
              </a:rPr>
              <a:t>de Riesgos</a:t>
            </a:r>
            <a:br>
              <a:rPr lang="es-HN" dirty="0">
                <a:solidFill>
                  <a:schemeClr val="accent1">
                    <a:lumMod val="75000"/>
                  </a:schemeClr>
                </a:solidFill>
              </a:rPr>
            </a:br>
            <a:endParaRPr lang="es-HN" dirty="0">
              <a:solidFill>
                <a:schemeClr val="accent1">
                  <a:lumMod val="75000"/>
                </a:schemeClr>
              </a:solidFill>
            </a:endParaRPr>
          </a:p>
        </p:txBody>
      </p:sp>
      <p:sp>
        <p:nvSpPr>
          <p:cNvPr id="3" name="2 Marcador de contenido"/>
          <p:cNvSpPr>
            <a:spLocks noGrp="1"/>
          </p:cNvSpPr>
          <p:nvPr>
            <p:ph idx="1"/>
          </p:nvPr>
        </p:nvSpPr>
        <p:spPr>
          <a:xfrm>
            <a:off x="538480" y="2463165"/>
            <a:ext cx="8229600" cy="3009265"/>
          </a:xfrm>
        </p:spPr>
        <p:txBody>
          <a:bodyPr/>
          <a:lstStyle/>
          <a:p>
            <a:pPr marL="0" indent="0" algn="just">
              <a:buNone/>
            </a:pPr>
            <a:endParaRPr lang="es-HN" dirty="0"/>
          </a:p>
          <a:p>
            <a:pPr marL="0" indent="0" algn="just">
              <a:buNone/>
            </a:pPr>
            <a:endParaRPr lang="es-HN" dirty="0"/>
          </a:p>
          <a:p>
            <a:pPr marL="0" indent="0" algn="just">
              <a:buNone/>
            </a:pPr>
            <a:r>
              <a:rPr lang="es-HN" sz="2000" dirty="0"/>
              <a:t>Es una herramienta de gestión que permite determinar objetivamente cuales son los riesgos relevantes para la seguridad de los procesos operativos, administrativos y estratégicos en </a:t>
            </a:r>
            <a:r>
              <a:rPr lang="es-HN" sz="2000" dirty="0" smtClean="0"/>
              <a:t>función</a:t>
            </a:r>
            <a:r>
              <a:rPr lang="es-HN" sz="2000" dirty="0"/>
              <a:t> de la institución para lograr los objetivos.</a:t>
            </a:r>
            <a:endParaRPr lang="es-HN" sz="2000" dirty="0"/>
          </a:p>
          <a:p>
            <a:endParaRPr lang="es-HN" sz="2000" dirty="0"/>
          </a:p>
        </p:txBody>
      </p:sp>
      <p:pic>
        <p:nvPicPr>
          <p:cNvPr id="5" name="Marcador de posición de contenido 4"/>
          <p:cNvPicPr>
            <a:picLocks noChangeAspect="1"/>
          </p:cNvPicPr>
          <p:nvPr>
            <p:ph sz="half" idx="2"/>
          </p:nvPr>
        </p:nvPicPr>
        <p:blipFill>
          <a:blip r:embed="rId1" cstate="print">
            <a:extLst>
              <a:ext uri="{28A0092B-C50C-407E-A947-70E740481C1C}">
                <a14:useLocalDpi xmlns:a14="http://schemas.microsoft.com/office/drawing/2010/main" val="0"/>
              </a:ext>
            </a:extLst>
          </a:blip>
          <a:srcRect/>
          <a:stretch>
            <a:fillRect/>
          </a:stretch>
        </p:blipFill>
        <p:spPr>
          <a:xfrm>
            <a:off x="6962140" y="215265"/>
            <a:ext cx="1905000" cy="698500"/>
          </a:xfrm>
          <a:prstGeom prst="rect">
            <a:avLst/>
          </a:prstGeom>
          <a:noFill/>
          <a:ln>
            <a:noFill/>
          </a:ln>
        </p:spPr>
      </p:pic>
      <p:pic>
        <p:nvPicPr>
          <p:cNvPr id="6" name="Imagen 5" descr="Logotipo, nombre de la empresa&#10;&#10;Descripción generada automáticamente"/>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8311" y="210433"/>
            <a:ext cx="1171698" cy="1152128"/>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729740"/>
            <a:ext cx="8229600" cy="1190625"/>
          </a:xfrm>
        </p:spPr>
        <p:txBody>
          <a:bodyPr>
            <a:normAutofit fontScale="90000"/>
          </a:bodyPr>
          <a:lstStyle/>
          <a:p>
            <a:r>
              <a:rPr lang="es-HN" b="1" dirty="0" smtClean="0">
                <a:solidFill>
                  <a:schemeClr val="accent1">
                    <a:lumMod val="75000"/>
                  </a:schemeClr>
                </a:solidFill>
              </a:rPr>
              <a:t>Informes </a:t>
            </a:r>
            <a:r>
              <a:rPr lang="es-HN" b="1" dirty="0">
                <a:solidFill>
                  <a:schemeClr val="accent1">
                    <a:lumMod val="75000"/>
                  </a:schemeClr>
                </a:solidFill>
              </a:rPr>
              <a:t>de </a:t>
            </a:r>
            <a:r>
              <a:rPr lang="es-HN" b="1" dirty="0" smtClean="0">
                <a:solidFill>
                  <a:schemeClr val="accent1">
                    <a:lumMod val="75000"/>
                  </a:schemeClr>
                </a:solidFill>
              </a:rPr>
              <a:t>Seguimiento al </a:t>
            </a:r>
            <a:r>
              <a:rPr lang="es-HN" b="1" dirty="0">
                <a:solidFill>
                  <a:schemeClr val="accent1">
                    <a:lumMod val="75000"/>
                  </a:schemeClr>
                </a:solidFill>
              </a:rPr>
              <a:t>Plan </a:t>
            </a:r>
            <a:r>
              <a:rPr lang="es-HN" b="1" dirty="0" smtClean="0">
                <a:solidFill>
                  <a:schemeClr val="accent1">
                    <a:lumMod val="75000"/>
                  </a:schemeClr>
                </a:solidFill>
              </a:rPr>
              <a:t>Trabajo y al Plan de Implementación</a:t>
            </a:r>
            <a:br>
              <a:rPr lang="es-HN" dirty="0">
                <a:solidFill>
                  <a:schemeClr val="accent1">
                    <a:lumMod val="75000"/>
                  </a:schemeClr>
                </a:solidFill>
              </a:rPr>
            </a:br>
            <a:endParaRPr lang="es-HN" dirty="0">
              <a:solidFill>
                <a:schemeClr val="accent1">
                  <a:lumMod val="75000"/>
                </a:schemeClr>
              </a:solidFill>
            </a:endParaRPr>
          </a:p>
        </p:txBody>
      </p:sp>
      <p:sp>
        <p:nvSpPr>
          <p:cNvPr id="3" name="2 Marcador de contenido"/>
          <p:cNvSpPr>
            <a:spLocks noGrp="1"/>
          </p:cNvSpPr>
          <p:nvPr>
            <p:ph sz="half" idx="1"/>
          </p:nvPr>
        </p:nvSpPr>
        <p:spPr>
          <a:xfrm>
            <a:off x="457200" y="2661920"/>
            <a:ext cx="8229600" cy="3554730"/>
          </a:xfrm>
        </p:spPr>
        <p:txBody>
          <a:bodyPr>
            <a:normAutofit/>
          </a:bodyPr>
          <a:lstStyle/>
          <a:p>
            <a:pPr marL="0" indent="0" algn="just">
              <a:buNone/>
            </a:pPr>
            <a:endParaRPr lang="es-HN" dirty="0" smtClean="0"/>
          </a:p>
          <a:p>
            <a:pPr marL="0" indent="0" algn="just">
              <a:buNone/>
            </a:pPr>
            <a:r>
              <a:rPr lang="es-HN" sz="2000" dirty="0" smtClean="0"/>
              <a:t>Son </a:t>
            </a:r>
            <a:r>
              <a:rPr lang="es-HN" sz="2000" dirty="0"/>
              <a:t>informes semestrales que elaboran los </a:t>
            </a:r>
            <a:r>
              <a:rPr lang="es-HN" sz="2000" dirty="0" smtClean="0"/>
              <a:t>comités </a:t>
            </a:r>
            <a:r>
              <a:rPr lang="es-HN" sz="2000" dirty="0"/>
              <a:t>de control interno comunicando los resultados de las acciones implementadas de acuerdo a su plan de trabajo. </a:t>
            </a:r>
            <a:endParaRPr lang="es-HN" sz="2000" dirty="0"/>
          </a:p>
          <a:p>
            <a:pPr marL="0" indent="0" algn="just">
              <a:buNone/>
            </a:pPr>
            <a:endParaRPr lang="es-HN" sz="2000" dirty="0" smtClean="0"/>
          </a:p>
          <a:p>
            <a:pPr marL="0" indent="0" algn="just">
              <a:buNone/>
            </a:pPr>
            <a:r>
              <a:rPr lang="es-HN" sz="2000" b="1" dirty="0" smtClean="0">
                <a:solidFill>
                  <a:schemeClr val="accent1">
                    <a:lumMod val="75000"/>
                  </a:schemeClr>
                </a:solidFill>
              </a:rPr>
              <a:t>Informes </a:t>
            </a:r>
            <a:r>
              <a:rPr lang="es-HN" sz="2000" b="1" dirty="0">
                <a:solidFill>
                  <a:schemeClr val="accent1">
                    <a:lumMod val="75000"/>
                  </a:schemeClr>
                </a:solidFill>
              </a:rPr>
              <a:t>de Seguimiento Plan Implementación</a:t>
            </a:r>
            <a:endParaRPr lang="es-HN" sz="2000" dirty="0"/>
          </a:p>
          <a:p>
            <a:pPr marL="0" indent="0" algn="just">
              <a:buNone/>
            </a:pPr>
            <a:r>
              <a:rPr lang="es-HN" sz="2000" dirty="0"/>
              <a:t>Son informes trimestrales que elaboran los comités de control interno comunicando los resultados de las normas generales de control interno que decidieron aplicar plasmadas en su plan de implementación de control interno.</a:t>
            </a:r>
            <a:endParaRPr lang="es-HN" sz="2000" dirty="0"/>
          </a:p>
          <a:p>
            <a:pPr algn="just"/>
            <a:endParaRPr lang="es-HN" sz="2000" dirty="0"/>
          </a:p>
        </p:txBody>
      </p:sp>
      <p:pic>
        <p:nvPicPr>
          <p:cNvPr id="6" name="Marcador de posición de contenido 5"/>
          <p:cNvPicPr>
            <a:picLocks noChangeAspect="1"/>
          </p:cNvPicPr>
          <p:nvPr>
            <p:ph sz="half" idx="2"/>
          </p:nvPr>
        </p:nvPicPr>
        <p:blipFill>
          <a:blip r:embed="rId1" cstate="print">
            <a:extLst>
              <a:ext uri="{28A0092B-C50C-407E-A947-70E740481C1C}">
                <a14:useLocalDpi xmlns:a14="http://schemas.microsoft.com/office/drawing/2010/main" val="0"/>
              </a:ext>
            </a:extLst>
          </a:blip>
          <a:srcRect/>
          <a:stretch>
            <a:fillRect/>
          </a:stretch>
        </p:blipFill>
        <p:spPr>
          <a:xfrm>
            <a:off x="6962140" y="215265"/>
            <a:ext cx="1905000" cy="698500"/>
          </a:xfrm>
          <a:prstGeom prst="rect">
            <a:avLst/>
          </a:prstGeom>
          <a:noFill/>
          <a:ln>
            <a:noFill/>
          </a:ln>
        </p:spPr>
      </p:pic>
      <p:pic>
        <p:nvPicPr>
          <p:cNvPr id="7" name="Imagen 6" descr="Logotipo, nombre de la empresa&#10;&#10;Descripción generada automáticamente"/>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8311" y="210433"/>
            <a:ext cx="1171698" cy="1152128"/>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ítulo 1"/>
          <p:cNvSpPr>
            <a:spLocks noGrp="1"/>
          </p:cNvSpPr>
          <p:nvPr>
            <p:ph type="title"/>
          </p:nvPr>
        </p:nvSpPr>
        <p:spPr>
          <a:xfrm>
            <a:off x="457200" y="1189355"/>
            <a:ext cx="8229600" cy="1808480"/>
          </a:xfrm>
        </p:spPr>
        <p:txBody>
          <a:bodyPr>
            <a:normAutofit fontScale="90000"/>
          </a:bodyPr>
          <a:p>
            <a:br>
              <a:rPr lang="es-HN" altLang="es-MX">
                <a:sym typeface="+mn-ea"/>
              </a:rPr>
            </a:br>
            <a:r>
              <a:rPr lang="es-HN" altLang="es-MX">
                <a:latin typeface="+mn-ea"/>
                <a:cs typeface="+mn-ea"/>
                <a:sym typeface="+mn-ea"/>
              </a:rPr>
              <a:t>Modificación del Presupuesto General de Ingresos y Egresos de la República Ejercicio Fiscal 2022 </a:t>
            </a:r>
            <a:endParaRPr lang="es-MX" altLang="en-US">
              <a:latin typeface="+mn-ea"/>
              <a:cs typeface="+mn-ea"/>
            </a:endParaRPr>
          </a:p>
        </p:txBody>
      </p:sp>
      <p:sp>
        <p:nvSpPr>
          <p:cNvPr id="3" name="Marcador de posición de contenido 2"/>
          <p:cNvSpPr>
            <a:spLocks noGrp="1"/>
          </p:cNvSpPr>
          <p:nvPr>
            <p:ph sz="half" idx="1"/>
          </p:nvPr>
        </p:nvSpPr>
        <p:spPr>
          <a:xfrm>
            <a:off x="843280" y="3380105"/>
            <a:ext cx="4038600" cy="2092960"/>
          </a:xfrm>
        </p:spPr>
        <p:txBody>
          <a:bodyPr/>
          <a:p>
            <a:r>
              <a:rPr lang="es-HN" altLang="es-MX" sz="2000"/>
              <a:t>Publicado en la Gaceta el 8 de abril del 2022.</a:t>
            </a:r>
            <a:endParaRPr lang="es-HN" altLang="es-MX" sz="2000"/>
          </a:p>
          <a:p>
            <a:pPr marL="0" indent="0">
              <a:buNone/>
            </a:pPr>
            <a:endParaRPr lang="es-HN" altLang="es-MX" sz="2000"/>
          </a:p>
          <a:p>
            <a:r>
              <a:rPr lang="es-HN" altLang="es-MX" sz="2000"/>
              <a:t>Artículo 100 y 242</a:t>
            </a:r>
            <a:endParaRPr lang="es-HN" altLang="es-MX" sz="2000"/>
          </a:p>
        </p:txBody>
      </p:sp>
      <p:pic>
        <p:nvPicPr>
          <p:cNvPr id="5" name="Marcador de posición de contenido 4"/>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a:xfrm>
            <a:off x="6962140" y="215265"/>
            <a:ext cx="1905000" cy="698500"/>
          </a:xfrm>
          <a:prstGeom prst="rect">
            <a:avLst/>
          </a:prstGeom>
          <a:noFill/>
          <a:ln>
            <a:noFill/>
          </a:ln>
        </p:spPr>
      </p:pic>
      <p:pic>
        <p:nvPicPr>
          <p:cNvPr id="6" name="Imagen 5" descr="Logotipo, nombre de la empresa&#10;&#10;Descripción generada automáticamente"/>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8311" y="210433"/>
            <a:ext cx="1171698" cy="1152128"/>
          </a:xfrm>
          <a:prstGeom prst="rect">
            <a:avLst/>
          </a:prstGeom>
        </p:spPr>
      </p:pic>
      <p:pic>
        <p:nvPicPr>
          <p:cNvPr id="4" name="Marcador de posición de contenido 3"/>
          <p:cNvPicPr>
            <a:picLocks noChangeAspect="1"/>
          </p:cNvPicPr>
          <p:nvPr>
            <p:ph sz="half" idx="2"/>
          </p:nvPr>
        </p:nvPicPr>
        <p:blipFill>
          <a:blip r:embed="rId3"/>
          <a:stretch>
            <a:fillRect/>
          </a:stretch>
        </p:blipFill>
        <p:spPr>
          <a:xfrm>
            <a:off x="6344285" y="3087370"/>
            <a:ext cx="2090420" cy="2679065"/>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half" idx="1"/>
          </p:nvPr>
        </p:nvSpPr>
        <p:spPr>
          <a:xfrm>
            <a:off x="412750" y="1240790"/>
            <a:ext cx="8319135" cy="3382010"/>
          </a:xfrm>
        </p:spPr>
        <p:txBody>
          <a:bodyPr>
            <a:normAutofit/>
          </a:bodyPr>
          <a:lstStyle/>
          <a:p>
            <a:pPr marL="0" indent="0" algn="ctr">
              <a:buNone/>
            </a:pPr>
            <a:endParaRPr lang="es-HN" sz="2000" dirty="0"/>
          </a:p>
          <a:p>
            <a:pPr marL="0" indent="0" algn="ctr">
              <a:buNone/>
            </a:pPr>
            <a:endParaRPr lang="es-HN" sz="2000" dirty="0"/>
          </a:p>
          <a:p>
            <a:pPr marL="0" indent="0" algn="ctr">
              <a:buNone/>
            </a:pPr>
            <a:endParaRPr lang="es-HN" sz="2000" dirty="0"/>
          </a:p>
          <a:p>
            <a:pPr marL="0" indent="0" algn="ctr">
              <a:buNone/>
            </a:pPr>
            <a:endParaRPr lang="es-HN" sz="2000" dirty="0"/>
          </a:p>
          <a:p>
            <a:pPr marL="0" indent="0" algn="ctr">
              <a:buNone/>
            </a:pPr>
            <a:r>
              <a:rPr lang="es-HN" sz="3600" dirty="0"/>
              <a:t>Esta presentación la puedes descargar en nuestra Plataforma Digital </a:t>
            </a:r>
            <a:r>
              <a:rPr lang="es-HN" sz="3600" dirty="0">
                <a:solidFill>
                  <a:schemeClr val="accent5"/>
                </a:solidFill>
              </a:rPr>
              <a:t>www.onadici.gob.hn</a:t>
            </a:r>
            <a:endParaRPr lang="es-HN" sz="3600" dirty="0">
              <a:solidFill>
                <a:schemeClr val="accent5"/>
              </a:solidFill>
            </a:endParaRPr>
          </a:p>
          <a:p>
            <a:pPr marL="0" indent="0" algn="ctr">
              <a:buNone/>
            </a:pPr>
            <a:endParaRPr lang="es-HN" sz="2000" dirty="0">
              <a:solidFill>
                <a:schemeClr val="accent5"/>
              </a:solidFill>
            </a:endParaRPr>
          </a:p>
          <a:p>
            <a:pPr marL="0" indent="0" algn="ctr">
              <a:buNone/>
            </a:pPr>
            <a:endParaRPr lang="es-HN" sz="2000" dirty="0">
              <a:solidFill>
                <a:schemeClr val="accent5"/>
              </a:solidFill>
            </a:endParaRPr>
          </a:p>
        </p:txBody>
      </p:sp>
      <p:pic>
        <p:nvPicPr>
          <p:cNvPr id="2" name="Marcador de posición de contenido 1"/>
          <p:cNvPicPr>
            <a:picLocks noChangeAspect="1"/>
          </p:cNvPicPr>
          <p:nvPr>
            <p:ph sz="half" idx="2"/>
          </p:nvPr>
        </p:nvPicPr>
        <p:blipFill>
          <a:blip r:embed="rId1" cstate="print">
            <a:extLst>
              <a:ext uri="{28A0092B-C50C-407E-A947-70E740481C1C}">
                <a14:useLocalDpi xmlns:a14="http://schemas.microsoft.com/office/drawing/2010/main" val="0"/>
              </a:ext>
            </a:extLst>
          </a:blip>
          <a:srcRect/>
          <a:stretch>
            <a:fillRect/>
          </a:stretch>
        </p:blipFill>
        <p:spPr>
          <a:xfrm>
            <a:off x="6962140" y="215265"/>
            <a:ext cx="1905000" cy="698500"/>
          </a:xfrm>
          <a:prstGeom prst="rect">
            <a:avLst/>
          </a:prstGeom>
          <a:noFill/>
          <a:ln>
            <a:noFill/>
          </a:ln>
        </p:spPr>
      </p:pic>
      <p:pic>
        <p:nvPicPr>
          <p:cNvPr id="6" name="Imagen 5" descr="Logotipo, nombre de la empresa&#10;&#10;Descripción generada automáticamente"/>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8311" y="210433"/>
            <a:ext cx="1171698" cy="115212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2000"/>
                                        <p:tgtEl>
                                          <p:spTgt spid="3">
                                            <p:txEl>
                                              <p:pRg st="4" end="4"/>
                                            </p:txEl>
                                          </p:spTgt>
                                        </p:tgtEl>
                                      </p:cBhvr>
                                    </p:animEffect>
                                    <p:anim calcmode="lin" valueType="num">
                                      <p:cBhvr>
                                        <p:cTn id="8" dur="2000" fill="hold"/>
                                        <p:tgtEl>
                                          <p:spTgt spid="3">
                                            <p:txEl>
                                              <p:pRg st="4" end="4"/>
                                            </p:txEl>
                                          </p:spTgt>
                                        </p:tgtEl>
                                        <p:attrNameLst>
                                          <p:attrName>ppt_w</p:attrName>
                                        </p:attrNameLst>
                                      </p:cBhvr>
                                      <p:tavLst>
                                        <p:tav tm="0" fmla="#ppt_w*sin(2.5*pi*$)">
                                          <p:val>
                                            <p:fltVal val="0"/>
                                          </p:val>
                                        </p:tav>
                                        <p:tav tm="100000">
                                          <p:val>
                                            <p:fltVal val="1"/>
                                          </p:val>
                                        </p:tav>
                                      </p:tavLst>
                                    </p:anim>
                                    <p:anim calcmode="lin" valueType="num">
                                      <p:cBhvr>
                                        <p:cTn id="9" dur="2000" fill="hold"/>
                                        <p:tgtEl>
                                          <p:spTgt spid="3">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Marcador de posición de contenido 2"/>
          <p:cNvSpPr>
            <a:spLocks noGrp="1"/>
          </p:cNvSpPr>
          <p:nvPr>
            <p:ph sz="half" idx="1"/>
          </p:nvPr>
        </p:nvSpPr>
        <p:spPr>
          <a:xfrm>
            <a:off x="828675" y="1475105"/>
            <a:ext cx="7685405" cy="4980940"/>
          </a:xfrm>
        </p:spPr>
        <p:txBody>
          <a:bodyPr>
            <a:normAutofit/>
          </a:bodyPr>
          <a:p>
            <a:pPr marL="0" indent="0" algn="just">
              <a:buNone/>
            </a:pPr>
            <a:r>
              <a:rPr lang="es-MX" altLang="en-US" sz="2000" b="1" i="1"/>
              <a:t>ARTÍCULO 100.-Reformar el Artículo 100, el cual deberá leerse de la siguiente manera: “La Secretaría de Estado en el Despacho de Transparencia y Lucha Contra la Corrupción a través de la Oficina Nacional de Desarrollo Integral del Control Interno (ONADICI), apoyará y brindará asistencia técnica a las instituciones públicas en mecanismos de control interno, haciendo énfasis en las compras y contrataciones de bienes y servicios, así como en la administración del recurso humano, por ser los principales renglones de egresos presupuestarios en las entidades del Estado. Para los demás egresos todas las instituciones públicas deberán realizar la priorización de los gastos de acuerdo a los estrictamente necesarios y que estos se orienten al cumplimiento de los objetivos institucionales, salvaguardar los bienes y la información pública dando estricto cumplimiento de la normativa legal vigente. Contribuyendo de esta manera a la transparencia y rendición de cuentas de los recursos asignados por el Estado a cada institución pública”.</a:t>
            </a:r>
            <a:endParaRPr lang="es-MX" altLang="en-US" sz="2000" b="1" i="1"/>
          </a:p>
          <a:p>
            <a:pPr algn="just"/>
            <a:endParaRPr lang="es-MX" altLang="en-US" sz="2000" b="1" i="1"/>
          </a:p>
        </p:txBody>
      </p:sp>
      <p:sp>
        <p:nvSpPr>
          <p:cNvPr id="6" name="Cuadro de texto 5"/>
          <p:cNvSpPr txBox="1"/>
          <p:nvPr/>
        </p:nvSpPr>
        <p:spPr>
          <a:xfrm>
            <a:off x="1092200" y="1244600"/>
            <a:ext cx="309880" cy="368300"/>
          </a:xfrm>
          <a:prstGeom prst="rect">
            <a:avLst/>
          </a:prstGeom>
          <a:noFill/>
        </p:spPr>
        <p:txBody>
          <a:bodyPr wrap="none" rtlCol="0">
            <a:spAutoFit/>
          </a:bodyPr>
          <a:p>
            <a:endParaRPr lang="es-MX" altLang="en-US"/>
          </a:p>
        </p:txBody>
      </p:sp>
      <p:pic>
        <p:nvPicPr>
          <p:cNvPr id="4" name="Marcador de posición de contenido 3"/>
          <p:cNvPicPr>
            <a:picLocks noChangeAspect="1"/>
          </p:cNvPicPr>
          <p:nvPr>
            <p:ph sz="half" idx="2"/>
          </p:nvPr>
        </p:nvPicPr>
        <p:blipFill>
          <a:blip r:embed="rId1" cstate="print">
            <a:extLst>
              <a:ext uri="{28A0092B-C50C-407E-A947-70E740481C1C}">
                <a14:useLocalDpi xmlns:a14="http://schemas.microsoft.com/office/drawing/2010/main" val="0"/>
              </a:ext>
            </a:extLst>
          </a:blip>
          <a:srcRect/>
          <a:stretch>
            <a:fillRect/>
          </a:stretch>
        </p:blipFill>
        <p:spPr>
          <a:xfrm>
            <a:off x="6962140" y="215265"/>
            <a:ext cx="1905000" cy="698500"/>
          </a:xfrm>
          <a:prstGeom prst="rect">
            <a:avLst/>
          </a:prstGeom>
          <a:noFill/>
          <a:ln>
            <a:noFill/>
          </a:ln>
        </p:spPr>
      </p:pic>
      <p:pic>
        <p:nvPicPr>
          <p:cNvPr id="7" name="Imagen 6" descr="Logotipo, nombre de la empresa&#10;&#10;Descripción generada automáticamente"/>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8311" y="210433"/>
            <a:ext cx="1171698" cy="1152128"/>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Marcador de posición de contenido 2"/>
          <p:cNvSpPr>
            <a:spLocks noGrp="1"/>
          </p:cNvSpPr>
          <p:nvPr>
            <p:ph sz="half" idx="1"/>
          </p:nvPr>
        </p:nvSpPr>
        <p:spPr>
          <a:xfrm>
            <a:off x="471805" y="1742440"/>
            <a:ext cx="8200390" cy="4813300"/>
          </a:xfrm>
        </p:spPr>
        <p:txBody>
          <a:bodyPr>
            <a:normAutofit lnSpcReduction="10000"/>
          </a:bodyPr>
          <a:p>
            <a:pPr algn="dist"/>
            <a:r>
              <a:rPr lang="es-MX" altLang="en-US" sz="2000" b="1" i="1">
                <a:latin typeface="Calibri" panose="020F0502020204030204" charset="0"/>
                <a:cs typeface="Calibri" panose="020F0502020204030204" charset="0"/>
              </a:rPr>
              <a:t>ARTÍCULO 242.- Reformar el Artículo 242 el cual deberá leerse de la siguiente manera: “La Secretaría de Transparencia y Lucha Contra la Corrupción a travésde la Oficina Nacional de Desarrollo Integral de Control Interno (ONADICI), instruirá a las Máximas Autoridades de todas las instituciones, programas y proyectos del Poder Ejecutivo, para que en la ejecución del presupuesto se establezcan los procesos de control interno, de conformidad con las políticas establecidas en las normas generales emitidas por el Tribunal Superior de Cuentas y la normativa desarrollada por la ONADICI. A estos procesos de control interno, se dará seguimiento permanente y sistemático con la participación del Comité de Control Interno Institucional (COCOIN), las Unidades de Auditoría Interna y el apoyo de la ONADICI. El incumplimiento a esta obligación da lugar a las sanciones administrativas establecidas en la Ley Orgánica del Tribunal Superior de Cuentas (TSC)”.</a:t>
            </a:r>
            <a:endParaRPr lang="es-MX" altLang="en-US" sz="2000" b="1" i="1">
              <a:latin typeface="Calibri" panose="020F0502020204030204" charset="0"/>
              <a:cs typeface="Calibri" panose="020F0502020204030204" charset="0"/>
            </a:endParaRPr>
          </a:p>
        </p:txBody>
      </p:sp>
      <p:pic>
        <p:nvPicPr>
          <p:cNvPr id="4" name="Marcador de posición de contenido 3"/>
          <p:cNvPicPr>
            <a:picLocks noChangeAspect="1"/>
          </p:cNvPicPr>
          <p:nvPr>
            <p:ph sz="half" idx="2"/>
          </p:nvPr>
        </p:nvPicPr>
        <p:blipFill>
          <a:blip r:embed="rId1" cstate="print">
            <a:extLst>
              <a:ext uri="{28A0092B-C50C-407E-A947-70E740481C1C}">
                <a14:useLocalDpi xmlns:a14="http://schemas.microsoft.com/office/drawing/2010/main" val="0"/>
              </a:ext>
            </a:extLst>
          </a:blip>
          <a:srcRect/>
          <a:stretch>
            <a:fillRect/>
          </a:stretch>
        </p:blipFill>
        <p:spPr>
          <a:xfrm>
            <a:off x="6962140" y="215265"/>
            <a:ext cx="1905000" cy="698500"/>
          </a:xfrm>
          <a:prstGeom prst="rect">
            <a:avLst/>
          </a:prstGeom>
          <a:noFill/>
          <a:ln>
            <a:noFill/>
          </a:ln>
        </p:spPr>
      </p:pic>
      <p:pic>
        <p:nvPicPr>
          <p:cNvPr id="6" name="Imagen 5" descr="Logotipo, nombre de la empresa&#10;&#10;Descripción generada automáticamente"/>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8311" y="210433"/>
            <a:ext cx="1171698" cy="1152128"/>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redondeado"/>
          <p:cNvSpPr/>
          <p:nvPr/>
        </p:nvSpPr>
        <p:spPr>
          <a:xfrm>
            <a:off x="1493658" y="1490282"/>
            <a:ext cx="6156684" cy="432048"/>
          </a:xfrm>
          <a:prstGeom prst="round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s-ES" b="1" dirty="0">
                <a:cs typeface="Times New Roman" panose="02020603050405020304" pitchFamily="18" charset="0"/>
              </a:rPr>
              <a:t>¿Qué es ONADICI?</a:t>
            </a:r>
            <a:endParaRPr lang="es-ES" b="1" dirty="0">
              <a:cs typeface="Times New Roman" panose="02020603050405020304" pitchFamily="18" charset="0"/>
            </a:endParaRPr>
          </a:p>
        </p:txBody>
      </p:sp>
      <p:sp>
        <p:nvSpPr>
          <p:cNvPr id="3" name="2 Rectángulo redondeado"/>
          <p:cNvSpPr/>
          <p:nvPr/>
        </p:nvSpPr>
        <p:spPr>
          <a:xfrm>
            <a:off x="1358900" y="2139315"/>
            <a:ext cx="6426835" cy="1635760"/>
          </a:xfrm>
          <a:prstGeom prst="round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just"/>
            <a:r>
              <a:rPr lang="es-ES" sz="1350" dirty="0">
                <a:cs typeface="Times New Roman" panose="02020603050405020304" pitchFamily="18" charset="0"/>
              </a:rPr>
              <a:t>Es la Oficina Nacional de Desarrollo Integral del Control Interno de las Instituciones Públicas, creada bajo Decreto Ejecutivo numero PCM -26-2007, constituido como un organismo técnico especializado  del Poder Ejecutivo, adscrito a la Secretar</a:t>
            </a:r>
            <a:r>
              <a:rPr lang="es-HN" altLang="es-ES" sz="1350" dirty="0">
                <a:cs typeface="Times New Roman" panose="02020603050405020304" pitchFamily="18" charset="0"/>
              </a:rPr>
              <a:t>í</a:t>
            </a:r>
            <a:r>
              <a:rPr lang="es-ES" sz="1350" dirty="0">
                <a:cs typeface="Times New Roman" panose="02020603050405020304" pitchFamily="18" charset="0"/>
              </a:rPr>
              <a:t>a de Transparencia </a:t>
            </a:r>
            <a:r>
              <a:rPr lang="es-HN" altLang="es-ES" sz="1350" dirty="0">
                <a:cs typeface="Times New Roman" panose="02020603050405020304" pitchFamily="18" charset="0"/>
              </a:rPr>
              <a:t>y Lucha Contra la Corrupción </a:t>
            </a:r>
            <a:r>
              <a:rPr lang="es-ES" sz="1350" dirty="0">
                <a:cs typeface="Times New Roman" panose="02020603050405020304" pitchFamily="18" charset="0"/>
              </a:rPr>
              <a:t>(SDT</a:t>
            </a:r>
            <a:r>
              <a:rPr lang="es-HN" altLang="es-ES" sz="1350" dirty="0">
                <a:cs typeface="Times New Roman" panose="02020603050405020304" pitchFamily="18" charset="0"/>
              </a:rPr>
              <a:t>LCC</a:t>
            </a:r>
            <a:r>
              <a:rPr lang="es-ES" sz="1350" dirty="0">
                <a:cs typeface="Times New Roman" panose="02020603050405020304" pitchFamily="18" charset="0"/>
              </a:rPr>
              <a:t>), encargado del desarrollo Integral de la función de Control Interno Institucional y que funge como órgano del Sistema Nacional de Control de los Servicios Públicos (SINACORP)</a:t>
            </a:r>
            <a:endParaRPr lang="es-ES" sz="1350" dirty="0">
              <a:cs typeface="Times New Roman" panose="02020603050405020304" pitchFamily="18" charset="0"/>
            </a:endParaRPr>
          </a:p>
        </p:txBody>
      </p:sp>
      <p:sp>
        <p:nvSpPr>
          <p:cNvPr id="4" name="3 Rectángulo redondeado"/>
          <p:cNvSpPr/>
          <p:nvPr/>
        </p:nvSpPr>
        <p:spPr>
          <a:xfrm>
            <a:off x="1547664" y="3886866"/>
            <a:ext cx="6156684" cy="378042"/>
          </a:xfrm>
          <a:prstGeom prst="round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s-ES" b="1" dirty="0">
                <a:cs typeface="Times New Roman" panose="02020603050405020304" pitchFamily="18" charset="0"/>
              </a:rPr>
              <a:t>Objetivo</a:t>
            </a:r>
            <a:r>
              <a:rPr lang="es-ES" b="1" dirty="0">
                <a:solidFill>
                  <a:srgbClr val="FF0000"/>
                </a:solidFill>
                <a:cs typeface="Times New Roman" panose="02020603050405020304" pitchFamily="18" charset="0"/>
              </a:rPr>
              <a:t> </a:t>
            </a:r>
            <a:r>
              <a:rPr lang="es-ES" b="1" dirty="0">
                <a:cs typeface="Times New Roman" panose="02020603050405020304" pitchFamily="18" charset="0"/>
              </a:rPr>
              <a:t>de ONADICI</a:t>
            </a:r>
            <a:endParaRPr lang="es-ES" b="1" dirty="0">
              <a:cs typeface="Times New Roman" panose="02020603050405020304" pitchFamily="18" charset="0"/>
            </a:endParaRPr>
          </a:p>
        </p:txBody>
      </p:sp>
      <p:sp>
        <p:nvSpPr>
          <p:cNvPr id="5" name="4 Rectángulo redondeado"/>
          <p:cNvSpPr/>
          <p:nvPr/>
        </p:nvSpPr>
        <p:spPr>
          <a:xfrm>
            <a:off x="1412347" y="4376668"/>
            <a:ext cx="6426714" cy="1134126"/>
          </a:xfrm>
          <a:prstGeom prst="round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just"/>
            <a:r>
              <a:rPr lang="es-ES" sz="1350" dirty="0">
                <a:cs typeface="Times New Roman" panose="02020603050405020304" pitchFamily="18" charset="0"/>
              </a:rPr>
              <a:t>Asegurar razonablemente la efectividad del proceso de control interno institucional en procura del logro de una gestión de la Hacienda Pública eficaz, eficiente, responsable, transparente y proba, en el marco de la Constitución y Leyes de la República e instrumentos que las desarrollan.</a:t>
            </a:r>
            <a:endParaRPr lang="es-ES" sz="1350" dirty="0">
              <a:cs typeface="Times New Roman" panose="02020603050405020304" pitchFamily="18" charset="0"/>
            </a:endParaRPr>
          </a:p>
        </p:txBody>
      </p:sp>
      <p:pic>
        <p:nvPicPr>
          <p:cNvPr id="7" name="Marcador de posición de contenido 4"/>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a:xfrm>
            <a:off x="6962140" y="215265"/>
            <a:ext cx="1905000" cy="698500"/>
          </a:xfrm>
          <a:prstGeom prst="rect">
            <a:avLst/>
          </a:prstGeom>
          <a:noFill/>
          <a:ln>
            <a:noFill/>
          </a:ln>
        </p:spPr>
      </p:pic>
      <p:pic>
        <p:nvPicPr>
          <p:cNvPr id="8" name="Imagen 7" descr="Logotipo, nombre de la empresa&#10;&#10;Descripción generada automáticamente"/>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8311" y="210433"/>
            <a:ext cx="1171698" cy="1152128"/>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3"/>
          <p:cNvSpPr>
            <a:spLocks noGrp="1" noChangeArrowheads="1"/>
          </p:cNvSpPr>
          <p:nvPr>
            <p:ph sz="half" idx="1"/>
          </p:nvPr>
        </p:nvSpPr>
        <p:spPr>
          <a:xfrm>
            <a:off x="668020" y="2117725"/>
            <a:ext cx="7485380" cy="3108325"/>
          </a:xfrm>
        </p:spPr>
        <p:txBody>
          <a:bodyPr>
            <a:noAutofit/>
          </a:bodyPr>
          <a:lstStyle/>
          <a:p>
            <a:pPr marL="0" indent="0" algn="just">
              <a:buNone/>
            </a:pPr>
            <a:r>
              <a:rPr lang="es-ES" sz="2000" dirty="0"/>
              <a:t> </a:t>
            </a:r>
            <a:endParaRPr lang="es-ES" sz="2000" dirty="0"/>
          </a:p>
          <a:p>
            <a:pPr marL="0" indent="0" algn="just">
              <a:buNone/>
            </a:pPr>
            <a:endParaRPr lang="es-ES" sz="2000" i="1" dirty="0"/>
          </a:p>
          <a:p>
            <a:pPr marL="0" indent="0" algn="just">
              <a:buNone/>
            </a:pPr>
            <a:r>
              <a:rPr lang="es-ES" sz="2000" i="1" dirty="0"/>
              <a:t>Artículo 2 de la </a:t>
            </a:r>
            <a:r>
              <a:rPr lang="es-HN" altLang="es-ES" sz="2000" i="1" dirty="0"/>
              <a:t>Ley Orgánica del TSC (</a:t>
            </a:r>
            <a:r>
              <a:rPr lang="es-ES" sz="2000" i="1" dirty="0"/>
              <a:t>LOTSC</a:t>
            </a:r>
            <a:r>
              <a:rPr lang="es-HN" altLang="es-ES" sz="2000" i="1" dirty="0"/>
              <a:t>)</a:t>
            </a:r>
            <a:r>
              <a:rPr lang="es-ES" sz="2000" i="1" dirty="0"/>
              <a:t>:</a:t>
            </a:r>
            <a:endParaRPr lang="es-ES" sz="2000" i="1" dirty="0"/>
          </a:p>
          <a:p>
            <a:pPr marL="0" indent="0" algn="just">
              <a:buNone/>
            </a:pPr>
            <a:endParaRPr lang="es-HN" sz="2000" i="1" dirty="0"/>
          </a:p>
          <a:p>
            <a:pPr marL="0" indent="0" algn="just">
              <a:buNone/>
            </a:pPr>
            <a:r>
              <a:rPr lang="es-PE" altLang="es-PE" sz="2000" i="1" dirty="0"/>
              <a:t>“Es un proceso permanente y continuo realizado por la dirección, gerencia y otros empleados de las entidades públicas con el propósito de asistir a los servidores públicos en la prevención de infracciones a las Leyes y a la ética, con motivo de su gestión y administración de los bienes nacionales.”</a:t>
            </a:r>
            <a:endParaRPr lang="es-PE" altLang="es-PE" sz="2000" i="1" dirty="0"/>
          </a:p>
        </p:txBody>
      </p:sp>
      <p:sp>
        <p:nvSpPr>
          <p:cNvPr id="6" name="CuadroTexto 5"/>
          <p:cNvSpPr txBox="1"/>
          <p:nvPr/>
        </p:nvSpPr>
        <p:spPr>
          <a:xfrm rot="10800000" flipV="1">
            <a:off x="668020" y="1595755"/>
            <a:ext cx="7673975" cy="521970"/>
          </a:xfrm>
          <a:prstGeom prst="rect">
            <a:avLst/>
          </a:prstGeom>
          <a:noFill/>
        </p:spPr>
        <p:txBody>
          <a:bodyPr wrap="square" rtlCol="0">
            <a:spAutoFit/>
          </a:bodyPr>
          <a:lstStyle/>
          <a:p>
            <a:r>
              <a:rPr lang="es-PE" sz="2800" dirty="0">
                <a:solidFill>
                  <a:schemeClr val="accent1">
                    <a:lumMod val="75000"/>
                  </a:schemeClr>
                </a:solidFill>
                <a:latin typeface="Arial Black" panose="020B0A04020102020204" pitchFamily="34" charset="0"/>
              </a:rPr>
              <a:t>DEFINICIÓN DEL CONTROL INTERNO</a:t>
            </a:r>
            <a:endParaRPr lang="es-HN" sz="2800" dirty="0">
              <a:solidFill>
                <a:schemeClr val="accent1">
                  <a:lumMod val="75000"/>
                </a:schemeClr>
              </a:solidFill>
              <a:latin typeface="Arial Black" panose="020B0A04020102020204" pitchFamily="34" charset="0"/>
            </a:endParaRPr>
          </a:p>
        </p:txBody>
      </p:sp>
      <p:pic>
        <p:nvPicPr>
          <p:cNvPr id="4" name="Marcador de posición de contenido 3"/>
          <p:cNvPicPr>
            <a:picLocks noChangeAspect="1"/>
          </p:cNvPicPr>
          <p:nvPr>
            <p:ph sz="half" idx="2"/>
          </p:nvPr>
        </p:nvPicPr>
        <p:blipFill>
          <a:blip r:embed="rId1" cstate="print">
            <a:extLst>
              <a:ext uri="{28A0092B-C50C-407E-A947-70E740481C1C}">
                <a14:useLocalDpi xmlns:a14="http://schemas.microsoft.com/office/drawing/2010/main" val="0"/>
              </a:ext>
            </a:extLst>
          </a:blip>
          <a:srcRect/>
          <a:stretch>
            <a:fillRect/>
          </a:stretch>
        </p:blipFill>
        <p:spPr>
          <a:xfrm>
            <a:off x="6962140" y="215265"/>
            <a:ext cx="1905000" cy="698500"/>
          </a:xfrm>
          <a:prstGeom prst="rect">
            <a:avLst/>
          </a:prstGeom>
          <a:noFill/>
          <a:ln>
            <a:noFill/>
          </a:ln>
        </p:spPr>
      </p:pic>
      <p:pic>
        <p:nvPicPr>
          <p:cNvPr id="7" name="Imagen 6" descr="Logotipo, nombre de la empresa&#10;&#10;Descripción generada automáticamente"/>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8311" y="210433"/>
            <a:ext cx="1171698" cy="1152128"/>
          </a:xfrm>
          <a:prstGeom prst="rect">
            <a:avLst/>
          </a:prstGeom>
        </p:spPr>
      </p:pic>
    </p:spTree>
    <p:custDataLst>
      <p:tags r:id="rId3"/>
    </p:custData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p:cNvSpPr txBox="1"/>
          <p:nvPr/>
        </p:nvSpPr>
        <p:spPr>
          <a:xfrm rot="10800000" flipV="1">
            <a:off x="757555" y="2432685"/>
            <a:ext cx="7734300" cy="2861310"/>
          </a:xfrm>
          <a:prstGeom prst="rect">
            <a:avLst/>
          </a:prstGeom>
          <a:noFill/>
        </p:spPr>
        <p:txBody>
          <a:bodyPr wrap="square">
            <a:spAutoFit/>
          </a:bodyPr>
          <a:lstStyle/>
          <a:p>
            <a:pPr marL="914400" lvl="1" indent="-457200" algn="just">
              <a:buFont typeface="+mj-lt"/>
              <a:buAutoNum type="arabicPeriod"/>
            </a:pPr>
            <a:r>
              <a:rPr lang="es-PE" altLang="es-PE" sz="2000" i="1" dirty="0"/>
              <a:t> Proteger los recursos públicos contra pérdida, deterioro, despilfarro, uso indebido, irregular o ilegal; </a:t>
            </a:r>
            <a:endParaRPr lang="es-PE" altLang="es-PE" sz="2000" i="1" dirty="0"/>
          </a:p>
          <a:p>
            <a:pPr marL="914400" lvl="1" indent="-457200" algn="just">
              <a:buFont typeface="+mj-lt"/>
              <a:buAutoNum type="arabicPeriod"/>
            </a:pPr>
            <a:endParaRPr lang="es-PE" altLang="es-PE" sz="2000" i="1" dirty="0"/>
          </a:p>
          <a:p>
            <a:pPr marL="914400" lvl="1" indent="-457200" algn="just">
              <a:buFont typeface="+mj-lt"/>
              <a:buAutoNum type="arabicPeriod"/>
            </a:pPr>
            <a:r>
              <a:rPr lang="es-ES" altLang="es-PE" sz="2000" i="1" dirty="0"/>
              <a:t>Prevenir actos de corrupción o identificarlos oportunamente, mediante la implementación efectiva de controles internos previos, concurrentes y posteriores en todos los procesos; </a:t>
            </a:r>
            <a:endParaRPr lang="es-ES" altLang="es-PE" sz="2000" i="1" dirty="0"/>
          </a:p>
          <a:p>
            <a:pPr marL="914400" lvl="1" indent="-457200" algn="just">
              <a:buFont typeface="+mj-lt"/>
              <a:buAutoNum type="arabicPeriod"/>
            </a:pPr>
            <a:endParaRPr lang="es-ES" altLang="es-PE" sz="2000" i="1" dirty="0"/>
          </a:p>
          <a:p>
            <a:pPr marL="914400" lvl="1" indent="-457200" algn="just">
              <a:buFont typeface="+mj-lt"/>
              <a:buAutoNum type="arabicPeriod"/>
            </a:pPr>
            <a:r>
              <a:rPr lang="es-ES" altLang="es-PE" sz="2000" i="1" dirty="0"/>
              <a:t>Facilitar la coordinación interna y externa para la aplicación de los controles internos en las entidades públicas. </a:t>
            </a:r>
            <a:endParaRPr lang="es-PE" altLang="es-PE" sz="2000" i="1" dirty="0"/>
          </a:p>
        </p:txBody>
      </p:sp>
      <p:sp>
        <p:nvSpPr>
          <p:cNvPr id="8" name="CuadroTexto 7"/>
          <p:cNvSpPr txBox="1"/>
          <p:nvPr/>
        </p:nvSpPr>
        <p:spPr>
          <a:xfrm rot="10800000" flipV="1">
            <a:off x="1710055" y="1421130"/>
            <a:ext cx="6715760" cy="953135"/>
          </a:xfrm>
          <a:prstGeom prst="rect">
            <a:avLst/>
          </a:prstGeom>
          <a:noFill/>
        </p:spPr>
        <p:txBody>
          <a:bodyPr wrap="square" rtlCol="0">
            <a:spAutoFit/>
          </a:bodyPr>
          <a:lstStyle/>
          <a:p>
            <a:r>
              <a:rPr lang="es-PE" sz="2800" dirty="0">
                <a:solidFill>
                  <a:schemeClr val="accent1">
                    <a:lumMod val="75000"/>
                  </a:schemeClr>
                </a:solidFill>
                <a:latin typeface="Arial Black" panose="020B0A04020102020204" pitchFamily="34" charset="0"/>
              </a:rPr>
              <a:t>OBJETIVOS DEL CONTROL INTERNO</a:t>
            </a:r>
            <a:endParaRPr lang="es-HN" sz="2800" dirty="0">
              <a:solidFill>
                <a:schemeClr val="accent1">
                  <a:lumMod val="75000"/>
                </a:schemeClr>
              </a:solidFill>
              <a:latin typeface="Arial Black" panose="020B0A04020102020204" pitchFamily="34" charset="0"/>
            </a:endParaRPr>
          </a:p>
        </p:txBody>
      </p:sp>
      <p:pic>
        <p:nvPicPr>
          <p:cNvPr id="3" name="Marcador de posición de contenido 2"/>
          <p:cNvPicPr>
            <a:picLocks noChangeAspect="1"/>
          </p:cNvPicPr>
          <p:nvPr>
            <p:ph sz="half" idx="2"/>
          </p:nvPr>
        </p:nvPicPr>
        <p:blipFill>
          <a:blip r:embed="rId1" cstate="print">
            <a:extLst>
              <a:ext uri="{28A0092B-C50C-407E-A947-70E740481C1C}">
                <a14:useLocalDpi xmlns:a14="http://schemas.microsoft.com/office/drawing/2010/main" val="0"/>
              </a:ext>
            </a:extLst>
          </a:blip>
          <a:srcRect/>
          <a:stretch>
            <a:fillRect/>
          </a:stretch>
        </p:blipFill>
        <p:spPr>
          <a:xfrm>
            <a:off x="6962140" y="215265"/>
            <a:ext cx="1905000" cy="698500"/>
          </a:xfrm>
          <a:prstGeom prst="rect">
            <a:avLst/>
          </a:prstGeom>
          <a:noFill/>
          <a:ln>
            <a:noFill/>
          </a:ln>
        </p:spPr>
      </p:pic>
      <p:pic>
        <p:nvPicPr>
          <p:cNvPr id="4" name="Imagen 3" descr="Logotipo, nombre de la empresa&#10;&#10;Descripción generada automáticamente"/>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8311" y="210433"/>
            <a:ext cx="1171698" cy="1152128"/>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rot="10800000" flipV="1">
            <a:off x="958850" y="1119505"/>
            <a:ext cx="7226300" cy="953135"/>
          </a:xfrm>
          <a:prstGeom prst="rect">
            <a:avLst/>
          </a:prstGeom>
          <a:noFill/>
        </p:spPr>
        <p:txBody>
          <a:bodyPr wrap="square" rtlCol="0">
            <a:spAutoFit/>
          </a:bodyPr>
          <a:lstStyle/>
          <a:p>
            <a:endParaRPr lang="es-PE" sz="2800" dirty="0">
              <a:solidFill>
                <a:schemeClr val="accent1">
                  <a:lumMod val="75000"/>
                </a:schemeClr>
              </a:solidFill>
              <a:latin typeface="Arial Black" panose="020B0A04020102020204" pitchFamily="34" charset="0"/>
            </a:endParaRPr>
          </a:p>
          <a:p>
            <a:r>
              <a:rPr lang="es-PE" sz="2800" dirty="0">
                <a:solidFill>
                  <a:schemeClr val="accent1">
                    <a:lumMod val="75000"/>
                  </a:schemeClr>
                </a:solidFill>
                <a:latin typeface="Arial Black" panose="020B0A04020102020204" pitchFamily="34" charset="0"/>
              </a:rPr>
              <a:t>Características del Control </a:t>
            </a:r>
            <a:r>
              <a:rPr lang="es-ES" altLang="es-PE" sz="2800" dirty="0">
                <a:solidFill>
                  <a:schemeClr val="accent1">
                    <a:lumMod val="75000"/>
                  </a:schemeClr>
                </a:solidFill>
                <a:latin typeface="Arial Black" panose="020B0A04020102020204" pitchFamily="34" charset="0"/>
              </a:rPr>
              <a:t>I</a:t>
            </a:r>
            <a:r>
              <a:rPr lang="es-PE" sz="2800" dirty="0">
                <a:solidFill>
                  <a:schemeClr val="accent1">
                    <a:lumMod val="75000"/>
                  </a:schemeClr>
                </a:solidFill>
                <a:latin typeface="Arial Black" panose="020B0A04020102020204" pitchFamily="34" charset="0"/>
              </a:rPr>
              <a:t>nterno</a:t>
            </a:r>
            <a:endParaRPr lang="es-HN" sz="2800" dirty="0">
              <a:solidFill>
                <a:schemeClr val="accent1">
                  <a:lumMod val="75000"/>
                </a:schemeClr>
              </a:solidFill>
              <a:latin typeface="Arial Black" panose="020B0A04020102020204" pitchFamily="34" charset="0"/>
            </a:endParaRPr>
          </a:p>
        </p:txBody>
      </p:sp>
      <p:sp>
        <p:nvSpPr>
          <p:cNvPr id="9" name="CuadroTexto 8"/>
          <p:cNvSpPr txBox="1"/>
          <p:nvPr/>
        </p:nvSpPr>
        <p:spPr>
          <a:xfrm rot="10800000" flipV="1">
            <a:off x="615950" y="2489200"/>
            <a:ext cx="7780020" cy="3169285"/>
          </a:xfrm>
          <a:prstGeom prst="rect">
            <a:avLst/>
          </a:prstGeom>
          <a:noFill/>
        </p:spPr>
        <p:txBody>
          <a:bodyPr wrap="square">
            <a:spAutoFit/>
          </a:bodyPr>
          <a:lstStyle/>
          <a:p>
            <a:pPr marL="514350" indent="-514350">
              <a:buFont typeface="+mj-lt"/>
              <a:buAutoNum type="arabicPeriod"/>
            </a:pPr>
            <a:r>
              <a:rPr lang="es-HN" sz="2000" dirty="0"/>
              <a:t>Proceso permanente, dinámico e interactivo, para el logro de objetivos.</a:t>
            </a:r>
            <a:endParaRPr lang="es-HN" sz="2000" dirty="0"/>
          </a:p>
          <a:p>
            <a:pPr marL="514350" indent="-514350">
              <a:buFont typeface="+mj-lt"/>
              <a:buAutoNum type="arabicPeriod"/>
            </a:pPr>
            <a:endParaRPr lang="es-ES" sz="2000" dirty="0"/>
          </a:p>
          <a:p>
            <a:pPr marL="514350" indent="-514350">
              <a:buFont typeface="+mj-lt"/>
              <a:buAutoNum type="arabicPeriod"/>
            </a:pPr>
            <a:r>
              <a:rPr lang="es-ES" sz="2000" dirty="0"/>
              <a:t>Realizado por personas que asuman responsabilidades de acuerdo con la autoridad institucional dentro de la organización.</a:t>
            </a:r>
            <a:endParaRPr lang="es-ES" sz="2000" dirty="0"/>
          </a:p>
          <a:p>
            <a:pPr marL="514350" indent="-514350">
              <a:buFont typeface="+mj-lt"/>
              <a:buAutoNum type="arabicPeriod"/>
            </a:pPr>
            <a:endParaRPr lang="es-ES" sz="2000" dirty="0"/>
          </a:p>
          <a:p>
            <a:pPr marL="514350" indent="-514350">
              <a:buFont typeface="+mj-lt"/>
              <a:buAutoNum type="arabicPeriod"/>
            </a:pPr>
            <a:r>
              <a:rPr lang="es-ES" sz="2000" dirty="0"/>
              <a:t>Debe involucrar a todos los miembros de la organización.</a:t>
            </a:r>
            <a:endParaRPr lang="es-ES" sz="2000" dirty="0"/>
          </a:p>
          <a:p>
            <a:pPr marL="457200" indent="-457200">
              <a:buFont typeface="+mj-lt"/>
              <a:buAutoNum type="arabicPeriod"/>
            </a:pPr>
            <a:endParaRPr lang="es-ES" sz="2000" dirty="0"/>
          </a:p>
          <a:p>
            <a:pPr marL="514350" indent="-514350">
              <a:buFont typeface="+mj-lt"/>
              <a:buAutoNum type="arabicPeriod"/>
            </a:pPr>
            <a:r>
              <a:rPr lang="es-ES" sz="2000" dirty="0"/>
              <a:t>Brinda una seguridad razonable pero no absoluta, en el logro de los objetivos institucionales.</a:t>
            </a:r>
            <a:endParaRPr lang="es-ES" sz="2000" dirty="0"/>
          </a:p>
        </p:txBody>
      </p:sp>
      <p:pic>
        <p:nvPicPr>
          <p:cNvPr id="3" name="Marcador de posición de contenido 2"/>
          <p:cNvPicPr>
            <a:picLocks noChangeAspect="1"/>
          </p:cNvPicPr>
          <p:nvPr>
            <p:ph sz="half" idx="2"/>
          </p:nvPr>
        </p:nvPicPr>
        <p:blipFill>
          <a:blip r:embed="rId1" cstate="print">
            <a:extLst>
              <a:ext uri="{28A0092B-C50C-407E-A947-70E740481C1C}">
                <a14:useLocalDpi xmlns:a14="http://schemas.microsoft.com/office/drawing/2010/main" val="0"/>
              </a:ext>
            </a:extLst>
          </a:blip>
          <a:srcRect/>
          <a:stretch>
            <a:fillRect/>
          </a:stretch>
        </p:blipFill>
        <p:spPr>
          <a:xfrm>
            <a:off x="6962140" y="215265"/>
            <a:ext cx="1905000" cy="698500"/>
          </a:xfrm>
          <a:prstGeom prst="rect">
            <a:avLst/>
          </a:prstGeom>
          <a:noFill/>
          <a:ln>
            <a:noFill/>
          </a:ln>
        </p:spPr>
      </p:pic>
      <p:pic>
        <p:nvPicPr>
          <p:cNvPr id="4" name="Imagen 3" descr="Logotipo, nombre de la empresa&#10;&#10;Descripción generada automáticamente"/>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8311" y="210433"/>
            <a:ext cx="1171698" cy="1152128"/>
          </a:xfrm>
          <a:prstGeom prst="rect">
            <a:avLst/>
          </a:prstGeom>
        </p:spPr>
      </p:pic>
    </p:spTree>
  </p:cSld>
  <p:clrMapOvr>
    <a:masterClrMapping/>
  </p:clrMapOvr>
</p:sld>
</file>

<file path=ppt/tags/tag1.xml><?xml version="1.0" encoding="utf-8"?>
<p:tagLst xmlns:p="http://schemas.openxmlformats.org/presentationml/2006/main">
  <p:tag name="POWER3D TRANSITION" val="TurningPageofBook.p3d 0"/>
  <p:tag name="POWER3D OPTIONS" val="Medium "/>
  <p:tag name="POWER3D SOUND" val="Turning Page Of Book"/>
</p:tagLst>
</file>

<file path=ppt/theme/theme1.xml><?xml version="1.0" encoding="utf-8"?>
<a:theme xmlns:a="http://schemas.openxmlformats.org/drawingml/2006/main" name="1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12946</Words>
  <Application>WPS Presentation</Application>
  <PresentationFormat>Presentación en pantalla (4:3)</PresentationFormat>
  <Paragraphs>181</Paragraphs>
  <Slides>30</Slides>
  <Notes>0</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30</vt:i4>
      </vt:variant>
    </vt:vector>
  </HeadingPairs>
  <TitlesOfParts>
    <vt:vector size="41" baseType="lpstr">
      <vt:lpstr>Arial</vt:lpstr>
      <vt:lpstr>SimSun</vt:lpstr>
      <vt:lpstr>Wingdings</vt:lpstr>
      <vt:lpstr>Calibri</vt:lpstr>
      <vt:lpstr>Times New Roman</vt:lpstr>
      <vt:lpstr>Arial Black</vt:lpstr>
      <vt:lpstr>Microsoft YaHei</vt:lpstr>
      <vt:lpstr>Arial Unicode MS</vt:lpstr>
      <vt:lpstr>Roboto</vt:lpstr>
      <vt:lpstr>Segoe Print</vt:lpstr>
      <vt:lpstr>1_Tema de Office</vt:lpstr>
      <vt:lpstr>PowerPoint 演示文稿</vt:lpstr>
      <vt:lpstr>PowerPoint 演示文稿</vt:lpstr>
      <vt:lpstr> Modificación del Presupuesto General de Ingresos y Egresos de la República Ejercicio Fiscal 2022 </vt:lpstr>
      <vt:lpstr>PowerPoint 演示文稿</vt:lpstr>
      <vt:lpstr>PowerPoint 演示文稿</vt:lpstr>
      <vt:lpstr>PowerPoint 演示文稿</vt:lpstr>
      <vt:lpstr>PowerPoint 演示文稿</vt:lpstr>
      <vt:lpstr>PowerPoint 演示文稿</vt:lpstr>
      <vt:lpstr>PowerPoint 演示文稿</vt:lpstr>
      <vt:lpstr>Caracterìsticas del Control Interno</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 PRODUCTOS DE CONTROL INTERNO QUE Debe PRESENTAR EL COCOIN </vt:lpstr>
      <vt:lpstr>PowerPoint 演示文稿</vt:lpstr>
      <vt:lpstr>PowerPoint 演示文稿</vt:lpstr>
      <vt:lpstr>Política de Control Interno Institucional</vt:lpstr>
      <vt:lpstr>Plan de Trabajo del COCOIN </vt:lpstr>
      <vt:lpstr>  Plan de Implementación </vt:lpstr>
      <vt:lpstr>MANUALES DE PROCESOS Y PROCEDIMIENTOS</vt:lpstr>
      <vt:lpstr> Matrices de Riesgos </vt:lpstr>
      <vt:lpstr>Informes de Seguimiento al Plan Trabajo y al Plan de Implementación </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Tatiana Nohemy Lara Banegas</dc:creator>
  <cp:lastModifiedBy>RLOPEZ</cp:lastModifiedBy>
  <cp:revision>33</cp:revision>
  <dcterms:created xsi:type="dcterms:W3CDTF">2021-01-26T20:05:00Z</dcterms:created>
  <dcterms:modified xsi:type="dcterms:W3CDTF">2022-07-27T19:47:50Z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13F8D76C3FAC4626BA8DAB09883C5817</vt:lpwstr>
  </property>
  <property fmtid="{D5CDD505-2E9C-101B-9397-08002B2CF9AE}" pid="3" name="KSOProductBuildVer">
    <vt:lpwstr>2058-11.2.0.10451</vt:lpwstr>
  </property>
</Properties>
</file>